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8" r:id="rId2"/>
    <p:sldId id="259" r:id="rId3"/>
    <p:sldId id="285" r:id="rId4"/>
    <p:sldId id="266" r:id="rId5"/>
    <p:sldId id="272" r:id="rId6"/>
    <p:sldId id="286" r:id="rId7"/>
    <p:sldId id="287" r:id="rId8"/>
    <p:sldId id="288" r:id="rId9"/>
    <p:sldId id="289" r:id="rId10"/>
    <p:sldId id="29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E08E3D-120D-4806-8AE4-424D23224868}" type="datetimeFigureOut">
              <a:rPr lang="en-US" smtClean="0"/>
              <a:t>4/2/2013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DF3551-76CD-414E-89CF-C746B10600AE}" type="slidenum">
              <a:rPr lang="en-US" smtClean="0"/>
              <a:t>‹#›</a:t>
            </a:fld>
            <a:endParaRPr lang="en-US"/>
          </a:p>
        </p:txBody>
      </p:sp>
    </p:spTree>
    <p:extLst>
      <p:ext uri="{BB962C8B-B14F-4D97-AF65-F5344CB8AC3E}">
        <p14:creationId xmlns:p14="http://schemas.microsoft.com/office/powerpoint/2010/main" val="12017920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fontAlgn="base" hangingPunct="0">
                <a:spcBef>
                  <a:spcPct val="0"/>
                </a:spcBef>
                <a:spcAft>
                  <a:spcPct val="0"/>
                </a:spcAft>
                <a:defRPr/>
              </a:pPr>
              <a:endParaRPr lang="en-US">
                <a:solidFill>
                  <a:srgbClr val="000000"/>
                </a:solidFill>
              </a:endParaRPr>
            </a:p>
          </p:txBody>
        </p:sp>
      </p:grpSp>
      <p:sp>
        <p:nvSpPr>
          <p:cNvPr id="137228"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1372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solidFill>
                <a:srgbClr val="1C1C1C"/>
              </a:solidFill>
            </a:endParaRP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solidFill>
                <a:srgbClr val="1C1C1C"/>
              </a:solidFill>
            </a:endParaRP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E23F58B0-D12C-426C-89C5-67D606C309BF}" type="slidenum">
              <a:rPr lang="en-US">
                <a:solidFill>
                  <a:srgbClr val="1C1C1C"/>
                </a:solidFill>
              </a:rPr>
              <a:pPr>
                <a:defRPr/>
              </a:pPr>
              <a:t>‹#›</a:t>
            </a:fld>
            <a:endParaRPr lang="en-US">
              <a:solidFill>
                <a:srgbClr val="1C1C1C"/>
              </a:solidFill>
            </a:endParaRPr>
          </a:p>
        </p:txBody>
      </p:sp>
    </p:spTree>
    <p:extLst>
      <p:ext uri="{BB962C8B-B14F-4D97-AF65-F5344CB8AC3E}">
        <p14:creationId xmlns:p14="http://schemas.microsoft.com/office/powerpoint/2010/main" val="251484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B28C2005-7CDA-46DE-9D22-C5CE46E3F4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56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93662D6-6D89-45EF-A07B-33545CD72F3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66569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5145088" y="2017713"/>
            <a:ext cx="3810000" cy="4114800"/>
          </a:xfrm>
        </p:spPr>
        <p:txBody>
          <a:bodyPr/>
          <a:lstStyle/>
          <a:p>
            <a:pPr lvl="0"/>
            <a:endParaRPr lang="en-US"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35DCB814-0F17-4A89-B037-0EEA1C4D23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749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1182688" y="2017713"/>
            <a:ext cx="3810000" cy="4114800"/>
          </a:xfrm>
        </p:spPr>
        <p:txBody>
          <a:bodyPr/>
          <a:lstStyle/>
          <a:p>
            <a:pPr lvl="0"/>
            <a:endParaRPr lang="en-US" noProof="0" smtClean="0"/>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904E964A-76F6-4B04-808B-5120B6F71B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52093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5EBAFA0A-C421-4F8B-B2C9-1E11E253604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794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3"/>
          <p:cNvSpPr>
            <a:spLocks noGrp="1" noChangeArrowheads="1"/>
          </p:cNvSpPr>
          <p:nvPr>
            <p:ph type="sldNum" sz="quarter" idx="12"/>
          </p:nvPr>
        </p:nvSpPr>
        <p:spPr>
          <a:ln/>
        </p:spPr>
        <p:txBody>
          <a:bodyPr/>
          <a:lstStyle>
            <a:lvl1pPr>
              <a:defRPr/>
            </a:lvl1pPr>
          </a:lstStyle>
          <a:p>
            <a:pPr>
              <a:defRPr/>
            </a:pPr>
            <a:fld id="{AA84951F-E487-46F7-AC4C-95575F2D40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72998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2B7BEA89-48E1-456D-A749-36F99610480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14149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3"/>
          <p:cNvSpPr>
            <a:spLocks noGrp="1" noChangeArrowheads="1"/>
          </p:cNvSpPr>
          <p:nvPr>
            <p:ph type="sldNum" sz="quarter" idx="12"/>
          </p:nvPr>
        </p:nvSpPr>
        <p:spPr>
          <a:ln/>
        </p:spPr>
        <p:txBody>
          <a:bodyPr/>
          <a:lstStyle>
            <a:lvl1pPr>
              <a:defRPr/>
            </a:lvl1pPr>
          </a:lstStyle>
          <a:p>
            <a:pPr>
              <a:defRPr/>
            </a:pPr>
            <a:fld id="{1F648074-53B2-4A9A-B47D-8A823DFB42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000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3"/>
          <p:cNvSpPr>
            <a:spLocks noGrp="1" noChangeArrowheads="1"/>
          </p:cNvSpPr>
          <p:nvPr>
            <p:ph type="sldNum" sz="quarter" idx="12"/>
          </p:nvPr>
        </p:nvSpPr>
        <p:spPr>
          <a:ln/>
        </p:spPr>
        <p:txBody>
          <a:bodyPr/>
          <a:lstStyle>
            <a:lvl1pPr>
              <a:defRPr/>
            </a:lvl1pPr>
          </a:lstStyle>
          <a:p>
            <a:pPr>
              <a:defRPr/>
            </a:pPr>
            <a:fld id="{49F6DC1C-4596-4DD5-A2C2-5BDA473ECFA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961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3"/>
          <p:cNvSpPr>
            <a:spLocks noGrp="1" noChangeArrowheads="1"/>
          </p:cNvSpPr>
          <p:nvPr>
            <p:ph type="sldNum" sz="quarter" idx="12"/>
          </p:nvPr>
        </p:nvSpPr>
        <p:spPr>
          <a:ln/>
        </p:spPr>
        <p:txBody>
          <a:bodyPr/>
          <a:lstStyle>
            <a:lvl1pPr>
              <a:defRPr/>
            </a:lvl1pPr>
          </a:lstStyle>
          <a:p>
            <a:pPr>
              <a:defRPr/>
            </a:pPr>
            <a:fld id="{60545DDA-451A-4DF7-B855-A3564F8488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24823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12104403-629D-4D9B-B8A9-6D4AD25A10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74266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B64FB570-EA3D-429F-B9DA-548D84ECC27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5348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5"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6"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7"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8"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199"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136200"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kumimoji="1" lang="en-US" sz="2400">
              <a:solidFill>
                <a:srgbClr val="000000"/>
              </a:solidFill>
            </a:endParaRPr>
          </a:p>
        </p:txBody>
      </p:sp>
      <p:sp>
        <p:nvSpPr>
          <p:cNvPr id="51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51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6203"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pPr fontAlgn="base">
              <a:spcBef>
                <a:spcPct val="0"/>
              </a:spcBef>
              <a:spcAft>
                <a:spcPct val="0"/>
              </a:spcAft>
              <a:defRPr/>
            </a:pPr>
            <a:endParaRPr lang="en-US">
              <a:solidFill>
                <a:srgbClr val="000000"/>
              </a:solidFill>
            </a:endParaRPr>
          </a:p>
        </p:txBody>
      </p:sp>
      <p:sp>
        <p:nvSpPr>
          <p:cNvPr id="136204"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pPr fontAlgn="base">
              <a:spcBef>
                <a:spcPct val="0"/>
              </a:spcBef>
              <a:spcAft>
                <a:spcPct val="0"/>
              </a:spcAft>
              <a:defRPr/>
            </a:pPr>
            <a:endParaRPr lang="en-US">
              <a:solidFill>
                <a:srgbClr val="000000"/>
              </a:solidFill>
            </a:endParaRPr>
          </a:p>
        </p:txBody>
      </p:sp>
      <p:sp>
        <p:nvSpPr>
          <p:cNvPr id="136205"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pPr fontAlgn="base">
              <a:spcBef>
                <a:spcPct val="0"/>
              </a:spcBef>
              <a:spcAft>
                <a:spcPct val="0"/>
              </a:spcAft>
              <a:defRPr/>
            </a:pPr>
            <a:fld id="{80144E45-050B-4ADF-B6D0-4FCC047DFE80}"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487856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charset="0"/>
        </a:defRPr>
      </a:lvl2pPr>
      <a:lvl3pPr algn="l" rtl="0" eaLnBrk="0" fontAlgn="base" hangingPunct="0">
        <a:spcBef>
          <a:spcPct val="0"/>
        </a:spcBef>
        <a:spcAft>
          <a:spcPct val="0"/>
        </a:spcAft>
        <a:defRPr sz="4400">
          <a:solidFill>
            <a:schemeClr val="tx2"/>
          </a:solidFill>
          <a:latin typeface="Tahoma" charset="0"/>
        </a:defRPr>
      </a:lvl3pPr>
      <a:lvl4pPr algn="l" rtl="0" eaLnBrk="0" fontAlgn="base" hangingPunct="0">
        <a:spcBef>
          <a:spcPct val="0"/>
        </a:spcBef>
        <a:spcAft>
          <a:spcPct val="0"/>
        </a:spcAft>
        <a:defRPr sz="4400">
          <a:solidFill>
            <a:schemeClr val="tx2"/>
          </a:solidFill>
          <a:latin typeface="Tahoma" charset="0"/>
        </a:defRPr>
      </a:lvl4pPr>
      <a:lvl5pPr algn="l" rtl="0" eaLnBrk="0" fontAlgn="base" hangingPunct="0">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shampdg@auburn.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AU </a:t>
            </a:r>
            <a:r>
              <a:rPr lang="en-US" dirty="0" smtClean="0"/>
              <a:t>Senate </a:t>
            </a:r>
            <a:r>
              <a:rPr lang="en-US" dirty="0" smtClean="0"/>
              <a:t>Chair’s Report</a:t>
            </a:r>
            <a:endParaRPr lang="en-US" dirty="0"/>
          </a:p>
        </p:txBody>
      </p:sp>
      <p:sp>
        <p:nvSpPr>
          <p:cNvPr id="3" name="Subtitle 2"/>
          <p:cNvSpPr>
            <a:spLocks noGrp="1"/>
          </p:cNvSpPr>
          <p:nvPr>
            <p:ph type="subTitle" idx="1"/>
          </p:nvPr>
        </p:nvSpPr>
        <p:spPr/>
        <p:txBody>
          <a:bodyPr/>
          <a:lstStyle/>
          <a:p>
            <a:r>
              <a:rPr lang="en-US" dirty="0" smtClean="0"/>
              <a:t>Dr. Bill </a:t>
            </a:r>
            <a:r>
              <a:rPr lang="en-US" dirty="0" err="1" smtClean="0"/>
              <a:t>Sauser</a:t>
            </a:r>
            <a:endParaRPr lang="en-US" dirty="0" smtClean="0"/>
          </a:p>
          <a:p>
            <a:r>
              <a:rPr lang="en-US" dirty="0" smtClean="0"/>
              <a:t>April 2, </a:t>
            </a:r>
            <a:r>
              <a:rPr lang="en-US" dirty="0" smtClean="0"/>
              <a:t>2013</a:t>
            </a:r>
            <a:endParaRPr lang="en-US" dirty="0"/>
          </a:p>
        </p:txBody>
      </p:sp>
    </p:spTree>
    <p:extLst>
      <p:ext uri="{BB962C8B-B14F-4D97-AF65-F5344CB8AC3E}">
        <p14:creationId xmlns:p14="http://schemas.microsoft.com/office/powerpoint/2010/main" val="20401012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Today’s Agenda (Cont’d)</a:t>
            </a:r>
            <a:endParaRPr lang="en-US" dirty="0"/>
          </a:p>
        </p:txBody>
      </p:sp>
      <p:sp>
        <p:nvSpPr>
          <p:cNvPr id="3" name="Content Placeholder 2"/>
          <p:cNvSpPr>
            <a:spLocks noGrp="1"/>
          </p:cNvSpPr>
          <p:nvPr>
            <p:ph idx="1"/>
          </p:nvPr>
        </p:nvSpPr>
        <p:spPr/>
        <p:txBody>
          <a:bodyPr/>
          <a:lstStyle/>
          <a:p>
            <a:r>
              <a:rPr lang="en-US" sz="2400" dirty="0" smtClean="0"/>
              <a:t>In </a:t>
            </a:r>
            <a:r>
              <a:rPr lang="en-US" sz="2400" dirty="0"/>
              <a:t>addition we have resolutions from the Academic Standards Committee, </a:t>
            </a:r>
            <a:r>
              <a:rPr lang="en-US" sz="2400" dirty="0" smtClean="0"/>
              <a:t>the Teaching Effectiveness Committee, the Faculty Handbook Committee, and Dr. Goldstein.  If a quorum of the Senate (44 members) is present, all of these resolutions require a simple majority to pass.</a:t>
            </a:r>
          </a:p>
          <a:p>
            <a:pPr marL="0" indent="0">
              <a:buNone/>
            </a:pPr>
            <a:endParaRPr lang="en-US" sz="2400" dirty="0" smtClean="0"/>
          </a:p>
          <a:p>
            <a:r>
              <a:rPr lang="en-US" sz="2400" dirty="0" smtClean="0"/>
              <a:t>Dr. Goldstein’s resolution—which has already been seconded—will apply (if adopted) to </a:t>
            </a:r>
            <a:r>
              <a:rPr lang="en-US" sz="2400" dirty="0" smtClean="0">
                <a:solidFill>
                  <a:srgbClr val="FF0000"/>
                </a:solidFill>
              </a:rPr>
              <a:t>whatever version </a:t>
            </a:r>
            <a:r>
              <a:rPr lang="en-US" sz="2400" dirty="0" smtClean="0"/>
              <a:t>of the Faculty Handbook is in effect. </a:t>
            </a:r>
            <a:endParaRPr lang="en-US" sz="2400" dirty="0"/>
          </a:p>
          <a:p>
            <a:endParaRPr lang="en-US" dirty="0"/>
          </a:p>
        </p:txBody>
      </p:sp>
    </p:spTree>
    <p:extLst>
      <p:ext uri="{BB962C8B-B14F-4D97-AF65-F5344CB8AC3E}">
        <p14:creationId xmlns:p14="http://schemas.microsoft.com/office/powerpoint/2010/main" val="38963619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dirty="0" smtClean="0"/>
              <a:t>AU Senate and Faculty</a:t>
            </a:r>
            <a:br>
              <a:rPr lang="en-US" sz="4000" dirty="0" smtClean="0"/>
            </a:br>
            <a:r>
              <a:rPr lang="en-US" sz="4000" dirty="0" smtClean="0"/>
              <a:t>Officers for 2012-13</a:t>
            </a:r>
            <a:endParaRPr lang="en-US" sz="4000" dirty="0"/>
          </a:p>
        </p:txBody>
      </p:sp>
      <p:sp>
        <p:nvSpPr>
          <p:cNvPr id="3" name="Content Placeholder 2"/>
          <p:cNvSpPr>
            <a:spLocks noGrp="1"/>
          </p:cNvSpPr>
          <p:nvPr>
            <p:ph idx="1"/>
          </p:nvPr>
        </p:nvSpPr>
        <p:spPr/>
        <p:txBody>
          <a:bodyPr/>
          <a:lstStyle/>
          <a:p>
            <a:r>
              <a:rPr lang="en-US" sz="2400" dirty="0" smtClean="0"/>
              <a:t>Immediate Past Chair—Ann Beth Presley</a:t>
            </a:r>
          </a:p>
          <a:p>
            <a:r>
              <a:rPr lang="en-US" sz="2400" dirty="0" smtClean="0"/>
              <a:t>Chair—Bill </a:t>
            </a:r>
            <a:r>
              <a:rPr lang="en-US" sz="2400" dirty="0" err="1" smtClean="0"/>
              <a:t>Sauser</a:t>
            </a:r>
            <a:endParaRPr lang="en-US" sz="2400" dirty="0" smtClean="0"/>
          </a:p>
          <a:p>
            <a:r>
              <a:rPr lang="en-US" sz="2400" dirty="0" smtClean="0"/>
              <a:t>Chair-Elect—Larry </a:t>
            </a:r>
            <a:r>
              <a:rPr lang="en-US" sz="2400" dirty="0" smtClean="0"/>
              <a:t>Crowley</a:t>
            </a:r>
          </a:p>
          <a:p>
            <a:r>
              <a:rPr lang="en-US" sz="2400" dirty="0" smtClean="0"/>
              <a:t>Future Chair-Elect—Patricia Duffy</a:t>
            </a:r>
            <a:endParaRPr lang="en-US" sz="2400" dirty="0" smtClean="0"/>
          </a:p>
          <a:p>
            <a:r>
              <a:rPr lang="en-US" sz="2400" dirty="0" smtClean="0"/>
              <a:t>Secretary—Robin Jaffe</a:t>
            </a:r>
          </a:p>
          <a:p>
            <a:r>
              <a:rPr lang="en-US" sz="2400" dirty="0" smtClean="0"/>
              <a:t>Secretary-Elect—Judy </a:t>
            </a:r>
            <a:r>
              <a:rPr lang="en-US" sz="2400" dirty="0" smtClean="0"/>
              <a:t>Sheppard</a:t>
            </a:r>
          </a:p>
          <a:p>
            <a:r>
              <a:rPr lang="en-US" sz="2400" dirty="0" smtClean="0"/>
              <a:t>Future Secretary-Elect—Gisela Buschle-Diller</a:t>
            </a:r>
            <a:endParaRPr lang="en-US" sz="2400" dirty="0"/>
          </a:p>
          <a:p>
            <a:r>
              <a:rPr lang="en-US" sz="2400" dirty="0" smtClean="0"/>
              <a:t>Parliamentarian—Constance Hendricks</a:t>
            </a:r>
          </a:p>
          <a:p>
            <a:r>
              <a:rPr lang="en-US" sz="2400" dirty="0" smtClean="0"/>
              <a:t>Administrative Assistant—Laura </a:t>
            </a:r>
            <a:r>
              <a:rPr lang="en-US" sz="2400" dirty="0" err="1" smtClean="0"/>
              <a:t>Kloberg</a:t>
            </a:r>
            <a:endParaRPr lang="en-US" sz="2400" dirty="0" smtClean="0"/>
          </a:p>
          <a:p>
            <a:endParaRPr lang="en-US" sz="2800" dirty="0"/>
          </a:p>
        </p:txBody>
      </p:sp>
    </p:spTree>
    <p:extLst>
      <p:ext uri="{BB962C8B-B14F-4D97-AF65-F5344CB8AC3E}">
        <p14:creationId xmlns:p14="http://schemas.microsoft.com/office/powerpoint/2010/main" val="1512496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SACS-COC Visit to AU</a:t>
            </a:r>
            <a:endParaRPr lang="en-US" dirty="0"/>
          </a:p>
        </p:txBody>
      </p:sp>
      <p:sp>
        <p:nvSpPr>
          <p:cNvPr id="3" name="Content Placeholder 2"/>
          <p:cNvSpPr>
            <a:spLocks noGrp="1"/>
          </p:cNvSpPr>
          <p:nvPr>
            <p:ph idx="1"/>
          </p:nvPr>
        </p:nvSpPr>
        <p:spPr/>
        <p:txBody>
          <a:bodyPr/>
          <a:lstStyle/>
          <a:p>
            <a:pPr marL="0" indent="0">
              <a:buNone/>
            </a:pPr>
            <a:r>
              <a:rPr lang="en-US" dirty="0" smtClean="0"/>
              <a:t>The SACS-COC visiting committee has come and gone, and we are anticipating a positive written report with a few recommendations for us to work on.  I’d like to thank Drew Clark and his staff for coordinating the visit and all of the faculty who took the time to interview with the team and share their perspectives.</a:t>
            </a:r>
            <a:endParaRPr lang="en-US" dirty="0"/>
          </a:p>
        </p:txBody>
      </p:sp>
    </p:spTree>
    <p:extLst>
      <p:ext uri="{BB962C8B-B14F-4D97-AF65-F5344CB8AC3E}">
        <p14:creationId xmlns:p14="http://schemas.microsoft.com/office/powerpoint/2010/main" val="41655992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Research Week</a:t>
            </a:r>
            <a:endParaRPr lang="en-US" dirty="0"/>
          </a:p>
        </p:txBody>
      </p:sp>
      <p:sp>
        <p:nvSpPr>
          <p:cNvPr id="3" name="Content Placeholder 2"/>
          <p:cNvSpPr>
            <a:spLocks noGrp="1"/>
          </p:cNvSpPr>
          <p:nvPr>
            <p:ph idx="1"/>
          </p:nvPr>
        </p:nvSpPr>
        <p:spPr/>
        <p:txBody>
          <a:bodyPr/>
          <a:lstStyle/>
          <a:p>
            <a:endParaRPr lang="en-US" dirty="0" smtClean="0"/>
          </a:p>
          <a:p>
            <a:pPr marL="0" indent="0">
              <a:buNone/>
            </a:pPr>
            <a:r>
              <a:rPr lang="en-US" dirty="0" smtClean="0"/>
              <a:t>Research </a:t>
            </a:r>
            <a:r>
              <a:rPr lang="en-US" dirty="0" smtClean="0"/>
              <a:t>Week is underway!  This is a multi-day effort involving hundreds of faculty, students, and staff.  Many thanks to those who have worked so hard to produce this magnificent showcase of our work in research.</a:t>
            </a:r>
            <a:endParaRPr lang="en-US" dirty="0" smtClean="0"/>
          </a:p>
          <a:p>
            <a:endParaRPr lang="en-US" dirty="0"/>
          </a:p>
          <a:p>
            <a:pPr marL="0" indent="0">
              <a:buNone/>
            </a:pPr>
            <a:r>
              <a:rPr lang="en-US" dirty="0" smtClean="0"/>
              <a:t> </a:t>
            </a:r>
          </a:p>
        </p:txBody>
      </p:sp>
    </p:spTree>
    <p:extLst>
      <p:ext uri="{BB962C8B-B14F-4D97-AF65-F5344CB8AC3E}">
        <p14:creationId xmlns:p14="http://schemas.microsoft.com/office/powerpoint/2010/main" val="28187379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Please Participate!</a:t>
            </a:r>
            <a:endParaRPr lang="en-US" dirty="0"/>
          </a:p>
        </p:txBody>
      </p:sp>
      <p:sp>
        <p:nvSpPr>
          <p:cNvPr id="3" name="Content Placeholder 2"/>
          <p:cNvSpPr>
            <a:spLocks noGrp="1"/>
          </p:cNvSpPr>
          <p:nvPr>
            <p:ph idx="1"/>
          </p:nvPr>
        </p:nvSpPr>
        <p:spPr/>
        <p:txBody>
          <a:bodyPr/>
          <a:lstStyle/>
          <a:p>
            <a:r>
              <a:rPr lang="en-US" sz="2800" dirty="0" smtClean="0"/>
              <a:t>The 2013 Faculty/Staff Campaign is now underway.</a:t>
            </a:r>
          </a:p>
          <a:p>
            <a:r>
              <a:rPr lang="en-US" sz="2800" dirty="0" smtClean="0"/>
              <a:t>Please participate by making a pledge or donation to the Auburn University Foundation.</a:t>
            </a:r>
          </a:p>
          <a:p>
            <a:r>
              <a:rPr lang="en-US" sz="2800" dirty="0" smtClean="0"/>
              <a:t>Our ultimate goal is 100% participation.</a:t>
            </a:r>
          </a:p>
          <a:p>
            <a:r>
              <a:rPr lang="en-US" sz="2800" dirty="0" smtClean="0"/>
              <a:t>Thanks to all who have volunteered to make this the most successful campaign ever.</a:t>
            </a:r>
          </a:p>
        </p:txBody>
      </p:sp>
    </p:spTree>
    <p:extLst>
      <p:ext uri="{BB962C8B-B14F-4D97-AF65-F5344CB8AC3E}">
        <p14:creationId xmlns:p14="http://schemas.microsoft.com/office/powerpoint/2010/main" val="5378236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Faculty Alert</a:t>
            </a:r>
            <a:endParaRPr lang="en-US" dirty="0"/>
          </a:p>
        </p:txBody>
      </p:sp>
      <p:sp>
        <p:nvSpPr>
          <p:cNvPr id="3" name="Content Placeholder 2"/>
          <p:cNvSpPr>
            <a:spLocks noGrp="1"/>
          </p:cNvSpPr>
          <p:nvPr>
            <p:ph idx="1"/>
          </p:nvPr>
        </p:nvSpPr>
        <p:spPr/>
        <p:txBody>
          <a:bodyPr/>
          <a:lstStyle/>
          <a:p>
            <a:pPr marL="0" indent="0">
              <a:buNone/>
            </a:pPr>
            <a:endParaRPr lang="en-US" sz="2000" dirty="0" smtClean="0"/>
          </a:p>
          <a:p>
            <a:pPr marL="0" indent="0">
              <a:buNone/>
            </a:pPr>
            <a:r>
              <a:rPr lang="en-US" sz="2000" dirty="0" smtClean="0"/>
              <a:t>The </a:t>
            </a:r>
            <a:r>
              <a:rPr lang="en-US" sz="2000" dirty="0"/>
              <a:t>Auburn chapter of Students for Concealed Carry will hold an Empty Holster Protest on campus April 8-12 to raise awareness about firearms policies that restrict the right of self-defense for law abiding, legally licensed citizens. The event is held annually across campuses nationwide. In order to show that Auburn University’s Firearm Policy leaves everyone on campus defenseless, the chapter is encouraging students, faculty and staff to wear an empty holster all week on campus. </a:t>
            </a:r>
            <a:r>
              <a:rPr lang="en-US" sz="2000" dirty="0">
                <a:solidFill>
                  <a:srgbClr val="FF0000"/>
                </a:solidFill>
              </a:rPr>
              <a:t>Please do not keep anything in the holster, in order to avoid suspicion or cause concern for law enforcement. </a:t>
            </a:r>
            <a:r>
              <a:rPr lang="en-US" sz="2000" dirty="0"/>
              <a:t>More information about Students for Concealed Carry is available at this link. For questions or concerns, email </a:t>
            </a:r>
            <a:r>
              <a:rPr lang="en-US" sz="2000" u="sng" dirty="0">
                <a:hlinkClick r:id="rId2"/>
              </a:rPr>
              <a:t>shampdg@auburn.edu</a:t>
            </a:r>
            <a:r>
              <a:rPr lang="en-US" sz="2000" dirty="0"/>
              <a:t>.</a:t>
            </a:r>
          </a:p>
          <a:p>
            <a:pPr marL="0" indent="0">
              <a:buNone/>
            </a:pPr>
            <a:endParaRPr lang="en-US" dirty="0"/>
          </a:p>
        </p:txBody>
      </p:sp>
    </p:spTree>
    <p:extLst>
      <p:ext uri="{BB962C8B-B14F-4D97-AF65-F5344CB8AC3E}">
        <p14:creationId xmlns:p14="http://schemas.microsoft.com/office/powerpoint/2010/main" val="1260275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BoT</a:t>
            </a:r>
            <a:r>
              <a:rPr lang="en-US" dirty="0" smtClean="0"/>
              <a:t> Meeting on April 12</a:t>
            </a:r>
            <a:endParaRPr lang="en-US" dirty="0"/>
          </a:p>
        </p:txBody>
      </p:sp>
      <p:sp>
        <p:nvSpPr>
          <p:cNvPr id="3" name="Content Placeholder 2"/>
          <p:cNvSpPr>
            <a:spLocks noGrp="1"/>
          </p:cNvSpPr>
          <p:nvPr>
            <p:ph idx="1"/>
          </p:nvPr>
        </p:nvSpPr>
        <p:spPr/>
        <p:txBody>
          <a:bodyPr/>
          <a:lstStyle/>
          <a:p>
            <a:r>
              <a:rPr lang="en-US" sz="2400" dirty="0" smtClean="0"/>
              <a:t>The Board of Trustees will meet on April 12.  All issues affecting faculty have been properly vetted by appropriate faculty committees.</a:t>
            </a:r>
          </a:p>
          <a:p>
            <a:r>
              <a:rPr lang="en-US" sz="2400" dirty="0" smtClean="0"/>
              <a:t>The President’s Cabinet met this morning to review the agenda, which will be posted soon.</a:t>
            </a:r>
          </a:p>
          <a:p>
            <a:r>
              <a:rPr lang="en-US" sz="2400" dirty="0" smtClean="0"/>
              <a:t>The Budget Advisory Committee will meet tomorrow morning.</a:t>
            </a:r>
          </a:p>
          <a:p>
            <a:r>
              <a:rPr lang="en-US" sz="2400" dirty="0" smtClean="0"/>
              <a:t>Faculty are represented on the Cabinet, the Budget Advisory Committee, the Board of Trustees, and several </a:t>
            </a:r>
            <a:r>
              <a:rPr lang="en-US" sz="2400" dirty="0" err="1" smtClean="0"/>
              <a:t>BoT</a:t>
            </a:r>
            <a:r>
              <a:rPr lang="en-US" sz="2400" dirty="0" smtClean="0"/>
              <a:t> committees.</a:t>
            </a:r>
          </a:p>
          <a:p>
            <a:endParaRPr lang="en-US" dirty="0"/>
          </a:p>
        </p:txBody>
      </p:sp>
    </p:spTree>
    <p:extLst>
      <p:ext uri="{BB962C8B-B14F-4D97-AF65-F5344CB8AC3E}">
        <p14:creationId xmlns:p14="http://schemas.microsoft.com/office/powerpoint/2010/main" val="12511380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May and June Senate Meetings</a:t>
            </a:r>
            <a:endParaRPr lang="en-US" dirty="0"/>
          </a:p>
        </p:txBody>
      </p:sp>
      <p:sp>
        <p:nvSpPr>
          <p:cNvPr id="3" name="Content Placeholder 2"/>
          <p:cNvSpPr>
            <a:spLocks noGrp="1"/>
          </p:cNvSpPr>
          <p:nvPr>
            <p:ph idx="1"/>
          </p:nvPr>
        </p:nvSpPr>
        <p:spPr/>
        <p:txBody>
          <a:bodyPr/>
          <a:lstStyle/>
          <a:p>
            <a:endParaRPr lang="en-US" sz="2800" dirty="0" smtClean="0"/>
          </a:p>
          <a:p>
            <a:r>
              <a:rPr lang="en-US" sz="2800" dirty="0" smtClean="0"/>
              <a:t>The AU Senate will meet on May 7 and June 4.  Substantive action issues will not be offered for a vote, but reports will be heard and other business will be conducted.</a:t>
            </a:r>
          </a:p>
          <a:p>
            <a:pPr marL="0" indent="0">
              <a:buNone/>
            </a:pPr>
            <a:endParaRPr lang="en-US" sz="2800" dirty="0" smtClean="0"/>
          </a:p>
          <a:p>
            <a:r>
              <a:rPr lang="en-US" sz="2800" dirty="0" smtClean="0"/>
              <a:t>Senators are urged to attend these meetings, or to send an official substitute so we can have a quorum at each meeting.</a:t>
            </a:r>
            <a:endParaRPr lang="en-US" sz="2800" dirty="0"/>
          </a:p>
        </p:txBody>
      </p:sp>
    </p:spTree>
    <p:extLst>
      <p:ext uri="{BB962C8B-B14F-4D97-AF65-F5344CB8AC3E}">
        <p14:creationId xmlns:p14="http://schemas.microsoft.com/office/powerpoint/2010/main" val="3436708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Today’s Agenda</a:t>
            </a:r>
            <a:endParaRPr lang="en-US" dirty="0"/>
          </a:p>
        </p:txBody>
      </p:sp>
      <p:sp>
        <p:nvSpPr>
          <p:cNvPr id="3" name="Content Placeholder 2"/>
          <p:cNvSpPr>
            <a:spLocks noGrp="1"/>
          </p:cNvSpPr>
          <p:nvPr>
            <p:ph idx="1"/>
          </p:nvPr>
        </p:nvSpPr>
        <p:spPr/>
        <p:txBody>
          <a:bodyPr/>
          <a:lstStyle/>
          <a:p>
            <a:r>
              <a:rPr lang="en-US" sz="2800" dirty="0" smtClean="0"/>
              <a:t>Today is “all business” as we seek to wrap up some important issues before the end of the semester.</a:t>
            </a:r>
          </a:p>
          <a:p>
            <a:r>
              <a:rPr lang="en-US" sz="2800" dirty="0" smtClean="0"/>
              <a:t>We have three constitutional amendments—all affecting Senate Committees—on our action agenda that will require 58 votes to pass, since our constitution requires 2/3 affirmative votes from the entire Senate to pass an amendment.</a:t>
            </a:r>
          </a:p>
        </p:txBody>
      </p:sp>
    </p:spTree>
    <p:extLst>
      <p:ext uri="{BB962C8B-B14F-4D97-AF65-F5344CB8AC3E}">
        <p14:creationId xmlns:p14="http://schemas.microsoft.com/office/powerpoint/2010/main" val="370583785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602</TotalTime>
  <Words>597</Words>
  <Application>Microsoft Office PowerPoint</Application>
  <PresentationFormat>On-screen Show (4:3)</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Blends</vt:lpstr>
      <vt:lpstr>AU Senate Chair’s Report</vt:lpstr>
      <vt:lpstr>AU Senate and Faculty Officers for 2012-13</vt:lpstr>
      <vt:lpstr>SACS-COC Visit to AU</vt:lpstr>
      <vt:lpstr>Research Week</vt:lpstr>
      <vt:lpstr>Please Participate!</vt:lpstr>
      <vt:lpstr>Faculty Alert</vt:lpstr>
      <vt:lpstr>BoT Meeting on April 12</vt:lpstr>
      <vt:lpstr>May and June Senate Meetings</vt:lpstr>
      <vt:lpstr>Today’s Agenda</vt:lpstr>
      <vt:lpstr>Today’s Agenda (Cont’d)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Sauser</dc:creator>
  <cp:lastModifiedBy>William Sauser</cp:lastModifiedBy>
  <cp:revision>56</cp:revision>
  <dcterms:created xsi:type="dcterms:W3CDTF">2012-08-20T19:18:31Z</dcterms:created>
  <dcterms:modified xsi:type="dcterms:W3CDTF">2013-04-02T19:30:18Z</dcterms:modified>
</cp:coreProperties>
</file>