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63" r:id="rId2"/>
    <p:sldId id="333" r:id="rId3"/>
    <p:sldId id="304" r:id="rId4"/>
    <p:sldId id="305" r:id="rId5"/>
    <p:sldId id="306" r:id="rId6"/>
    <p:sldId id="327" r:id="rId7"/>
    <p:sldId id="328" r:id="rId8"/>
    <p:sldId id="335" r:id="rId9"/>
    <p:sldId id="324" r:id="rId10"/>
    <p:sldId id="301" r:id="rId11"/>
    <p:sldId id="329" r:id="rId12"/>
    <p:sldId id="330" r:id="rId13"/>
    <p:sldId id="331" r:id="rId14"/>
    <p:sldId id="332" r:id="rId15"/>
    <p:sldId id="336" r:id="rId16"/>
    <p:sldId id="321" r:id="rId17"/>
    <p:sldId id="337" r:id="rId18"/>
    <p:sldId id="323" r:id="rId19"/>
    <p:sldId id="338" r:id="rId20"/>
    <p:sldId id="285" r:id="rId21"/>
  </p:sldIdLst>
  <p:sldSz cx="9144000" cy="6858000" type="screen4x3"/>
  <p:notesSz cx="7053263" cy="9356725"/>
  <p:custDataLst>
    <p:tags r:id="rId2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E5952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78674" autoAdjust="0"/>
  </p:normalViewPr>
  <p:slideViewPr>
    <p:cSldViewPr>
      <p:cViewPr>
        <p:scale>
          <a:sx n="48" d="100"/>
          <a:sy n="48" d="100"/>
        </p:scale>
        <p:origin x="-1146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4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Y val="190"/>
      <c:perspective val="0"/>
    </c:view3D>
    <c:plotArea>
      <c:layout>
        <c:manualLayout>
          <c:layoutTarget val="inner"/>
          <c:xMode val="edge"/>
          <c:yMode val="edge"/>
          <c:x val="1.1098779134295269E-3"/>
          <c:y val="2.2222222222222251E-2"/>
          <c:w val="0.95449500554939148"/>
          <c:h val="0.69090909090909292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chemeClr val="accent1"/>
            </a:solidFill>
            <a:ln w="11845">
              <a:solidFill>
                <a:schemeClr val="tx1"/>
              </a:solidFill>
              <a:prstDash val="solid"/>
            </a:ln>
          </c:spPr>
          <c:explosion val="17"/>
          <c:dPt>
            <c:idx val="0"/>
            <c:spPr>
              <a:gradFill rotWithShape="0">
                <a:gsLst>
                  <a:gs pos="0">
                    <a:srgbClr val="ED4722"/>
                  </a:gs>
                  <a:gs pos="100000">
                    <a:srgbClr val="FF9900"/>
                  </a:gs>
                </a:gsLst>
                <a:lin ang="5400000" scaled="1"/>
              </a:gradFill>
              <a:ln w="11845">
                <a:solidFill>
                  <a:schemeClr val="tx1"/>
                </a:solidFill>
                <a:prstDash val="solid"/>
              </a:ln>
            </c:spPr>
          </c:dPt>
          <c:dPt>
            <c:idx val="1"/>
            <c:spPr>
              <a:gradFill rotWithShape="0">
                <a:gsLst>
                  <a:gs pos="0">
                    <a:srgbClr val="008000"/>
                  </a:gs>
                  <a:gs pos="100000">
                    <a:srgbClr val="00FF00"/>
                  </a:gs>
                </a:gsLst>
                <a:lin ang="5400000" scaled="1"/>
              </a:gradFill>
              <a:ln w="11845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gradFill rotWithShape="0">
                <a:gsLst>
                  <a:gs pos="0">
                    <a:srgbClr val="3366FF"/>
                  </a:gs>
                  <a:gs pos="100000">
                    <a:srgbClr val="808080"/>
                  </a:gs>
                </a:gsLst>
                <a:lin ang="5400000" scaled="1"/>
              </a:gradFill>
              <a:ln w="11845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3.4234586808509444E-2"/>
                  <c:y val="0.54900962509301166"/>
                </c:manualLayout>
              </c:layout>
              <c:tx>
                <c:rich>
                  <a:bodyPr/>
                  <a:lstStyle/>
                  <a:p>
                    <a:pPr>
                      <a:defRPr sz="1679" b="1" i="0" u="none" strike="noStrike" baseline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1800" dirty="0">
                        <a:latin typeface="+mj-lt"/>
                      </a:rPr>
                      <a:t>Unrestricted $</a:t>
                    </a:r>
                    <a:r>
                      <a:rPr lang="en-US" sz="1800" dirty="0" smtClean="0">
                        <a:latin typeface="+mj-lt"/>
                      </a:rPr>
                      <a:t>686.8M</a:t>
                    </a:r>
                    <a:r>
                      <a:rPr lang="en-US" sz="1800" dirty="0">
                        <a:latin typeface="+mj-lt"/>
                      </a:rPr>
                      <a:t>
 </a:t>
                    </a:r>
                    <a:r>
                      <a:rPr lang="en-US" sz="1800" dirty="0" smtClean="0">
                        <a:latin typeface="+mj-lt"/>
                      </a:rPr>
                      <a:t>70.8%</a:t>
                    </a:r>
                    <a:endParaRPr lang="en-US" sz="1800" dirty="0">
                      <a:latin typeface="+mj-lt"/>
                    </a:endParaRPr>
                  </a:p>
                </c:rich>
              </c:tx>
              <c:spPr>
                <a:noFill/>
                <a:ln w="23690">
                  <a:noFill/>
                </a:ln>
              </c:spPr>
              <c:dLblPos val="bestFit"/>
            </c:dLbl>
            <c:dLbl>
              <c:idx val="1"/>
              <c:layout>
                <c:manualLayout>
                  <c:x val="-7.5252375928110916E-3"/>
                  <c:y val="0.10458859550593841"/>
                </c:manualLayout>
              </c:layout>
              <c:tx>
                <c:rich>
                  <a:bodyPr/>
                  <a:lstStyle/>
                  <a:p>
                    <a:pPr>
                      <a:defRPr sz="1679" b="1" i="0" u="none" strike="noStrike" baseline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1800" dirty="0">
                        <a:latin typeface="+mj-lt"/>
                      </a:rPr>
                      <a:t>Restricted
$ </a:t>
                    </a:r>
                    <a:r>
                      <a:rPr lang="en-US" sz="1800" dirty="0" smtClean="0">
                        <a:latin typeface="+mj-lt"/>
                      </a:rPr>
                      <a:t>162.4M</a:t>
                    </a:r>
                    <a:r>
                      <a:rPr lang="en-US" sz="1800" dirty="0">
                        <a:latin typeface="+mj-lt"/>
                      </a:rPr>
                      <a:t>
 </a:t>
                    </a:r>
                    <a:r>
                      <a:rPr lang="en-US" sz="1800" dirty="0" smtClean="0">
                        <a:latin typeface="+mj-lt"/>
                      </a:rPr>
                      <a:t>16.8%</a:t>
                    </a:r>
                    <a:endParaRPr lang="en-US" sz="1800" dirty="0">
                      <a:latin typeface="+mj-lt"/>
                    </a:endParaRPr>
                  </a:p>
                </c:rich>
              </c:tx>
              <c:spPr>
                <a:noFill/>
                <a:ln w="23690">
                  <a:noFill/>
                </a:ln>
              </c:spPr>
              <c:dLblPos val="bestFit"/>
            </c:dLbl>
            <c:dLbl>
              <c:idx val="2"/>
              <c:layout>
                <c:manualLayout>
                  <c:x val="-7.0105425128260263E-2"/>
                  <c:y val="2.586736759280919E-3"/>
                </c:manualLayout>
              </c:layout>
              <c:tx>
                <c:rich>
                  <a:bodyPr/>
                  <a:lstStyle/>
                  <a:p>
                    <a:pPr>
                      <a:defRPr sz="1679" b="1" i="0" u="none" strike="noStrike" baseline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1800" dirty="0">
                        <a:latin typeface="+mj-lt"/>
                      </a:rPr>
                      <a:t>Auxiliary
$</a:t>
                    </a:r>
                    <a:r>
                      <a:rPr lang="en-US" sz="1800" dirty="0" smtClean="0">
                        <a:latin typeface="+mj-lt"/>
                      </a:rPr>
                      <a:t>120.2M</a:t>
                    </a:r>
                    <a:r>
                      <a:rPr lang="en-US" sz="1800" dirty="0">
                        <a:latin typeface="+mj-lt"/>
                      </a:rPr>
                      <a:t>
 </a:t>
                    </a:r>
                    <a:r>
                      <a:rPr lang="en-US" sz="1800" dirty="0" smtClean="0">
                        <a:latin typeface="+mj-lt"/>
                      </a:rPr>
                      <a:t>12.4%</a:t>
                    </a:r>
                    <a:endParaRPr lang="en-US" sz="1800" dirty="0">
                      <a:latin typeface="+mj-lt"/>
                    </a:endParaRPr>
                  </a:p>
                </c:rich>
              </c:tx>
              <c:spPr>
                <a:noFill/>
                <a:ln w="23690">
                  <a:noFill/>
                </a:ln>
              </c:spPr>
              <c:dLblPos val="bestFit"/>
            </c:dLbl>
            <c:numFmt formatCode="0%" sourceLinked="0"/>
            <c:spPr>
              <a:noFill/>
              <a:ln w="23690">
                <a:noFill/>
              </a:ln>
            </c:spPr>
            <c:txPr>
              <a:bodyPr/>
              <a:lstStyle/>
              <a:p>
                <a:pPr>
                  <a:defRPr sz="1679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  <c:showCatName val="1"/>
            <c:showPercent val="1"/>
          </c:dLbls>
          <c:cat>
            <c:strRef>
              <c:f>Sheet1!$B$1:$D$1</c:f>
              <c:strCache>
                <c:ptCount val="3"/>
                <c:pt idx="0">
                  <c:v>Unrestricted</c:v>
                </c:pt>
                <c:pt idx="1">
                  <c:v>Restricted</c:v>
                </c:pt>
                <c:pt idx="2">
                  <c:v>Auxiliary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686.8</c:v>
                </c:pt>
                <c:pt idx="1">
                  <c:v>162.4</c:v>
                </c:pt>
                <c:pt idx="2">
                  <c:v>120.2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spPr>
            <a:solidFill>
              <a:schemeClr val="accent2"/>
            </a:solidFill>
            <a:ln w="11845">
              <a:solidFill>
                <a:schemeClr val="tx1"/>
              </a:solidFill>
              <a:prstDash val="solid"/>
            </a:ln>
          </c:spPr>
          <c:explosion val="17"/>
          <c:dPt>
            <c:idx val="0"/>
            <c:spPr>
              <a:solidFill>
                <a:schemeClr val="accent1"/>
              </a:solidFill>
              <a:ln w="11845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chemeClr val="hlink"/>
              </a:solidFill>
              <a:ln w="11845">
                <a:solidFill>
                  <a:schemeClr val="tx1"/>
                </a:solidFill>
                <a:prstDash val="solid"/>
              </a:ln>
            </c:spPr>
          </c:dPt>
          <c:cat>
            <c:strRef>
              <c:f>Sheet1!$B$1:$D$1</c:f>
              <c:strCache>
                <c:ptCount val="3"/>
                <c:pt idx="0">
                  <c:v>Unrestricted</c:v>
                </c:pt>
                <c:pt idx="1">
                  <c:v>Restricted</c:v>
                </c:pt>
                <c:pt idx="2">
                  <c:v>Auxiliary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</c:numCache>
            </c:numRef>
          </c:val>
        </c:ser>
      </c:pie3DChart>
      <c:spPr>
        <a:noFill/>
        <a:ln w="23690">
          <a:noFill/>
        </a:ln>
      </c:spPr>
    </c:plotArea>
    <c:plotVisOnly val="1"/>
    <c:dispBlanksAs val="zero"/>
  </c:chart>
  <c:spPr>
    <a:noFill/>
    <a:ln>
      <a:noFill/>
    </a:ln>
  </c:spPr>
  <c:txPr>
    <a:bodyPr/>
    <a:lstStyle/>
    <a:p>
      <a:pPr>
        <a:defRPr sz="1772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Y val="260"/>
      <c:perspective val="0"/>
    </c:view3D>
    <c:plotArea>
      <c:layout>
        <c:manualLayout>
          <c:layoutTarget val="inner"/>
          <c:xMode val="edge"/>
          <c:yMode val="edge"/>
          <c:x val="4.1065482796892344E-2"/>
          <c:y val="0.18785578747628137"/>
          <c:w val="0.87236403995560452"/>
          <c:h val="0.59013282732447814"/>
        </c:manualLayout>
      </c:layout>
      <c:pie3DChart>
        <c:varyColors val="1"/>
        <c:ser>
          <c:idx val="1"/>
          <c:order val="0"/>
          <c:tx>
            <c:strRef>
              <c:f>Sheet1!$A$2</c:f>
              <c:strCache>
                <c:ptCount val="1"/>
                <c:pt idx="0">
                  <c:v>Budget</c:v>
                </c:pt>
              </c:strCache>
            </c:strRef>
          </c:tx>
          <c:spPr>
            <a:solidFill>
              <a:schemeClr val="accent2"/>
            </a:solidFill>
            <a:ln w="12581">
              <a:solidFill>
                <a:schemeClr val="tx1"/>
              </a:solidFill>
              <a:prstDash val="solid"/>
            </a:ln>
          </c:spPr>
          <c:explosion val="55"/>
          <c:dPt>
            <c:idx val="0"/>
            <c:spPr>
              <a:gradFill rotWithShape="0">
                <a:gsLst>
                  <a:gs pos="0">
                    <a:srgbClr val="FF9900"/>
                  </a:gs>
                  <a:gs pos="100000">
                    <a:srgbClr val="CBCBCB"/>
                  </a:gs>
                </a:gsLst>
                <a:lin ang="5400000" scaled="1"/>
              </a:gradFill>
              <a:ln w="12581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chemeClr val="hlink"/>
              </a:solidFill>
              <a:ln w="12581">
                <a:solidFill>
                  <a:schemeClr val="tx1"/>
                </a:solidFill>
                <a:prstDash val="solid"/>
              </a:ln>
            </c:spPr>
          </c:dPt>
          <c:dPt>
            <c:idx val="3"/>
            <c:spPr>
              <a:solidFill>
                <a:schemeClr val="folHlink"/>
              </a:solidFill>
              <a:ln w="12581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7.3374329398412125E-2"/>
                  <c:y val="-9.4006081720603346E-2"/>
                </c:manualLayout>
              </c:layout>
              <c:tx>
                <c:rich>
                  <a:bodyPr/>
                  <a:lstStyle/>
                  <a:p>
                    <a:pPr>
                      <a:defRPr sz="2105" b="1" i="0" u="none" strike="noStrike" baseline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2000" dirty="0">
                        <a:latin typeface="+mn-lt"/>
                      </a:rPr>
                      <a:t>Main Campus $</a:t>
                    </a:r>
                    <a:r>
                      <a:rPr lang="en-US" sz="2000" dirty="0" smtClean="0">
                        <a:latin typeface="+mn-lt"/>
                      </a:rPr>
                      <a:t>779.7M</a:t>
                    </a:r>
                  </a:p>
                  <a:p>
                    <a:pPr>
                      <a:defRPr sz="2105" b="1" i="0" u="none" strike="noStrike" baseline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2000" dirty="0" smtClean="0">
                        <a:latin typeface="+mn-lt"/>
                      </a:rPr>
                      <a:t>80.4%</a:t>
                    </a:r>
                    <a:endParaRPr lang="en-US" sz="2000" dirty="0">
                      <a:latin typeface="+mn-lt"/>
                    </a:endParaRPr>
                  </a:p>
                </c:rich>
              </c:tx>
              <c:spPr>
                <a:noFill/>
                <a:ln w="25162">
                  <a:noFill/>
                </a:ln>
              </c:spPr>
              <c:dLblPos val="bestFit"/>
            </c:dLbl>
            <c:dLbl>
              <c:idx val="1"/>
              <c:layout/>
              <c:tx>
                <c:rich>
                  <a:bodyPr/>
                  <a:lstStyle/>
                  <a:p>
                    <a:pPr>
                      <a:defRPr sz="2105" b="1" i="0" u="none" strike="noStrike" baseline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2000" dirty="0">
                        <a:latin typeface="+mn-lt"/>
                      </a:rPr>
                      <a:t>AUM
 $</a:t>
                    </a:r>
                    <a:r>
                      <a:rPr lang="en-US" sz="2000" dirty="0" smtClean="0">
                        <a:latin typeface="+mn-lt"/>
                      </a:rPr>
                      <a:t>79.7M</a:t>
                    </a:r>
                  </a:p>
                  <a:p>
                    <a:pPr>
                      <a:defRPr sz="2105" b="1" i="0" u="none" strike="noStrike" baseline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2000" dirty="0" smtClean="0">
                        <a:latin typeface="+mn-lt"/>
                      </a:rPr>
                      <a:t>8.2%</a:t>
                    </a:r>
                    <a:endParaRPr lang="en-US" sz="2000" dirty="0">
                      <a:latin typeface="+mn-lt"/>
                    </a:endParaRPr>
                  </a:p>
                </c:rich>
              </c:tx>
              <c:spPr>
                <a:noFill/>
                <a:ln w="25162">
                  <a:noFill/>
                </a:ln>
              </c:spPr>
            </c:dLbl>
            <c:dLbl>
              <c:idx val="2"/>
              <c:layout/>
              <c:tx>
                <c:rich>
                  <a:bodyPr/>
                  <a:lstStyle/>
                  <a:p>
                    <a:pPr>
                      <a:defRPr sz="2105" b="1" i="0" u="none" strike="noStrike" baseline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2000" dirty="0">
                        <a:latin typeface="+mj-lt"/>
                      </a:rPr>
                      <a:t>AAES
 </a:t>
                    </a:r>
                    <a:r>
                      <a:rPr lang="en-US" sz="2000" dirty="0" smtClean="0">
                        <a:latin typeface="+mj-lt"/>
                      </a:rPr>
                      <a:t>$57.6M</a:t>
                    </a:r>
                  </a:p>
                  <a:p>
                    <a:pPr>
                      <a:defRPr sz="2105" b="1" i="0" u="none" strike="noStrike" baseline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2000" dirty="0" smtClean="0">
                        <a:latin typeface="+mj-lt"/>
                      </a:rPr>
                      <a:t>5.9%</a:t>
                    </a:r>
                    <a:endParaRPr lang="en-US" sz="2000" dirty="0">
                      <a:latin typeface="+mj-lt"/>
                    </a:endParaRPr>
                  </a:p>
                </c:rich>
              </c:tx>
              <c:spPr>
                <a:noFill/>
                <a:ln w="25162">
                  <a:noFill/>
                </a:ln>
              </c:spPr>
            </c:dLbl>
            <c:dLbl>
              <c:idx val="3"/>
              <c:layout>
                <c:manualLayout>
                  <c:x val="4.1065482796892344E-2"/>
                  <c:y val="-0.25053451840918955"/>
                </c:manualLayout>
              </c:layout>
              <c:tx>
                <c:rich>
                  <a:bodyPr/>
                  <a:lstStyle/>
                  <a:p>
                    <a:pPr>
                      <a:defRPr sz="2105" b="1" i="0" u="none" strike="noStrike" baseline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2000" dirty="0">
                        <a:latin typeface="+mj-lt"/>
                      </a:rPr>
                      <a:t>ACES
 $</a:t>
                    </a:r>
                    <a:r>
                      <a:rPr lang="en-US" sz="2000" dirty="0" smtClean="0">
                        <a:latin typeface="+mj-lt"/>
                      </a:rPr>
                      <a:t>52.4M</a:t>
                    </a:r>
                  </a:p>
                  <a:p>
                    <a:pPr>
                      <a:defRPr sz="2105" b="1" i="0" u="none" strike="noStrike" baseline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2000" dirty="0" smtClean="0">
                        <a:latin typeface="+mj-lt"/>
                      </a:rPr>
                      <a:t>5.5%</a:t>
                    </a:r>
                    <a:endParaRPr lang="en-US" sz="2000" dirty="0">
                      <a:latin typeface="+mj-lt"/>
                    </a:endParaRPr>
                  </a:p>
                </c:rich>
              </c:tx>
              <c:spPr>
                <a:noFill/>
                <a:ln w="25162">
                  <a:noFill/>
                </a:ln>
              </c:spPr>
              <c:dLblPos val="bestFit"/>
            </c:dLbl>
            <c:spPr>
              <a:noFill/>
              <a:ln w="25162">
                <a:noFill/>
              </a:ln>
            </c:spPr>
            <c:txPr>
              <a:bodyPr/>
              <a:lstStyle/>
              <a:p>
                <a:pPr>
                  <a:defRPr sz="2749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  <c:showCatName val="1"/>
          </c:dLbls>
          <c:cat>
            <c:strRef>
              <c:f>Sheet1!$B$1:$E$1</c:f>
              <c:strCache>
                <c:ptCount val="4"/>
                <c:pt idx="0">
                  <c:v>Main Campus</c:v>
                </c:pt>
                <c:pt idx="1">
                  <c:v>AUM</c:v>
                </c:pt>
                <c:pt idx="2">
                  <c:v>AAES</c:v>
                </c:pt>
                <c:pt idx="3">
                  <c:v>ACES</c:v>
                </c:pt>
              </c:strCache>
            </c:strRef>
          </c:cat>
          <c:val>
            <c:numRef>
              <c:f>Sheet1!$B$2:$E$2</c:f>
              <c:numCache>
                <c:formatCode>"$"#,##0.0</c:formatCode>
                <c:ptCount val="4"/>
                <c:pt idx="0">
                  <c:v>779.7</c:v>
                </c:pt>
                <c:pt idx="1">
                  <c:v>79.7</c:v>
                </c:pt>
                <c:pt idx="2">
                  <c:v>57.6</c:v>
                </c:pt>
                <c:pt idx="3">
                  <c:v>52.4</c:v>
                </c:pt>
              </c:numCache>
            </c:numRef>
          </c:val>
        </c:ser>
        <c:ser>
          <c:idx val="2"/>
          <c:order val="1"/>
          <c:tx>
            <c:strRef>
              <c:f>Sheet1!$A$3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chemeClr val="hlink"/>
            </a:solidFill>
            <a:ln w="12581">
              <a:solidFill>
                <a:schemeClr val="tx1"/>
              </a:solidFill>
              <a:prstDash val="solid"/>
            </a:ln>
          </c:spPr>
          <c:explosion val="55"/>
          <c:dPt>
            <c:idx val="0"/>
            <c:spPr>
              <a:solidFill>
                <a:schemeClr val="accent1"/>
              </a:solidFill>
              <a:ln w="12581">
                <a:solidFill>
                  <a:schemeClr val="tx1"/>
                </a:solidFill>
                <a:prstDash val="solid"/>
              </a:ln>
            </c:spPr>
          </c:dPt>
          <c:dPt>
            <c:idx val="1"/>
            <c:spPr>
              <a:solidFill>
                <a:schemeClr val="accent2"/>
              </a:solidFill>
              <a:ln w="12581">
                <a:solidFill>
                  <a:schemeClr val="tx1"/>
                </a:solidFill>
                <a:prstDash val="solid"/>
              </a:ln>
            </c:spPr>
          </c:dPt>
          <c:dPt>
            <c:idx val="3"/>
            <c:spPr>
              <a:solidFill>
                <a:schemeClr val="folHlink"/>
              </a:solidFill>
              <a:ln w="12581">
                <a:solidFill>
                  <a:schemeClr val="tx1"/>
                </a:solidFill>
                <a:prstDash val="solid"/>
              </a:ln>
            </c:spPr>
          </c:dPt>
          <c:dLbls>
            <c:spPr>
              <a:noFill/>
              <a:ln w="25162">
                <a:noFill/>
              </a:ln>
            </c:spPr>
            <c:txPr>
              <a:bodyPr/>
              <a:lstStyle/>
              <a:p>
                <a:pPr>
                  <a:defRPr sz="1189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  <c:showCatName val="1"/>
          </c:dLbls>
          <c:cat>
            <c:strRef>
              <c:f>Sheet1!$B$1:$E$1</c:f>
              <c:strCache>
                <c:ptCount val="4"/>
                <c:pt idx="0">
                  <c:v>Main Campus</c:v>
                </c:pt>
                <c:pt idx="1">
                  <c:v>AUM</c:v>
                </c:pt>
                <c:pt idx="2">
                  <c:v>AAES</c:v>
                </c:pt>
                <c:pt idx="3">
                  <c:v>ACES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Val val="1"/>
          <c:showCatName val="1"/>
        </c:dLbls>
      </c:pie3DChart>
      <c:spPr>
        <a:noFill/>
        <a:ln w="25162">
          <a:noFill/>
        </a:ln>
      </c:spPr>
    </c:plotArea>
    <c:plotVisOnly val="1"/>
    <c:dispBlanksAs val="zero"/>
  </c:chart>
  <c:spPr>
    <a:noFill/>
    <a:ln>
      <a:noFill/>
    </a:ln>
  </c:spPr>
  <c:txPr>
    <a:bodyPr/>
    <a:lstStyle/>
    <a:p>
      <a:pPr>
        <a:defRPr sz="94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Y val="190"/>
      <c:perspective val="0"/>
    </c:view3D>
    <c:plotArea>
      <c:layout>
        <c:manualLayout>
          <c:layoutTarget val="inner"/>
          <c:xMode val="edge"/>
          <c:yMode val="edge"/>
          <c:x val="1.1098779134295269E-3"/>
          <c:y val="2.2222222222222251E-2"/>
          <c:w val="0.95449500554939148"/>
          <c:h val="0.69090909090909292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chemeClr val="accent1"/>
            </a:solidFill>
            <a:ln w="11845">
              <a:solidFill>
                <a:schemeClr val="tx1"/>
              </a:solidFill>
              <a:prstDash val="solid"/>
            </a:ln>
          </c:spPr>
          <c:explosion val="17"/>
          <c:dPt>
            <c:idx val="0"/>
            <c:spPr>
              <a:gradFill rotWithShape="0">
                <a:gsLst>
                  <a:gs pos="0">
                    <a:srgbClr val="ED4722"/>
                  </a:gs>
                  <a:gs pos="100000">
                    <a:srgbClr val="FF9900"/>
                  </a:gs>
                </a:gsLst>
                <a:lin ang="5400000" scaled="1"/>
              </a:gradFill>
              <a:ln w="11845">
                <a:solidFill>
                  <a:schemeClr val="tx1"/>
                </a:solidFill>
                <a:prstDash val="solid"/>
              </a:ln>
            </c:spPr>
          </c:dPt>
          <c:dPt>
            <c:idx val="1"/>
            <c:spPr>
              <a:gradFill rotWithShape="0">
                <a:gsLst>
                  <a:gs pos="0">
                    <a:srgbClr val="008000"/>
                  </a:gs>
                  <a:gs pos="100000">
                    <a:srgbClr val="00FF00"/>
                  </a:gs>
                </a:gsLst>
                <a:lin ang="5400000" scaled="1"/>
              </a:gradFill>
              <a:ln w="11845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gradFill rotWithShape="0">
                <a:gsLst>
                  <a:gs pos="0">
                    <a:srgbClr val="3366FF"/>
                  </a:gs>
                  <a:gs pos="100000">
                    <a:srgbClr val="808080"/>
                  </a:gs>
                </a:gsLst>
                <a:lin ang="5400000" scaled="1"/>
              </a:gradFill>
              <a:ln w="11845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7.231364174766973E-2"/>
                  <c:y val="0.59363920929145253"/>
                </c:manualLayout>
              </c:layout>
              <c:tx>
                <c:rich>
                  <a:bodyPr/>
                  <a:lstStyle/>
                  <a:p>
                    <a:pPr>
                      <a:defRPr sz="1679" b="1" i="0" u="none" strike="noStrike" baseline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1800" dirty="0">
                        <a:latin typeface="+mn-lt"/>
                      </a:rPr>
                      <a:t>Unrestricted $</a:t>
                    </a:r>
                    <a:r>
                      <a:rPr lang="en-US" sz="1800" dirty="0" smtClean="0">
                        <a:latin typeface="+mn-lt"/>
                      </a:rPr>
                      <a:t>556.3M</a:t>
                    </a:r>
                    <a:r>
                      <a:rPr lang="en-US" sz="1800" dirty="0">
                        <a:latin typeface="+mn-lt"/>
                      </a:rPr>
                      <a:t>
 </a:t>
                    </a:r>
                    <a:r>
                      <a:rPr lang="en-US" sz="1800" dirty="0" smtClean="0">
                        <a:latin typeface="+mn-lt"/>
                      </a:rPr>
                      <a:t>71.4%</a:t>
                    </a:r>
                    <a:endParaRPr lang="en-US" sz="1800" dirty="0">
                      <a:latin typeface="+mn-lt"/>
                    </a:endParaRPr>
                  </a:p>
                </c:rich>
              </c:tx>
              <c:spPr>
                <a:noFill/>
                <a:ln w="23690">
                  <a:noFill/>
                </a:ln>
              </c:spPr>
              <c:dLblPos val="bestFit"/>
            </c:dLbl>
            <c:dLbl>
              <c:idx val="1"/>
              <c:layout>
                <c:manualLayout>
                  <c:x val="-8.2002495424463254E-3"/>
                  <c:y val="0.11616596441013323"/>
                </c:manualLayout>
              </c:layout>
              <c:tx>
                <c:rich>
                  <a:bodyPr/>
                  <a:lstStyle/>
                  <a:p>
                    <a:pPr>
                      <a:defRPr sz="1679" b="1" i="0" u="none" strike="noStrike" baseline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1800" dirty="0">
                        <a:latin typeface="+mn-lt"/>
                      </a:rPr>
                      <a:t>Restricted
$ </a:t>
                    </a:r>
                    <a:r>
                      <a:rPr lang="en-US" sz="1800" dirty="0" smtClean="0">
                        <a:latin typeface="+mn-lt"/>
                      </a:rPr>
                      <a:t>108.0M</a:t>
                    </a:r>
                    <a:r>
                      <a:rPr lang="en-US" sz="1800" dirty="0">
                        <a:latin typeface="+mn-lt"/>
                      </a:rPr>
                      <a:t>
 </a:t>
                    </a:r>
                    <a:r>
                      <a:rPr lang="en-US" sz="1800" dirty="0" smtClean="0">
                        <a:latin typeface="+mn-lt"/>
                      </a:rPr>
                      <a:t>13.8%</a:t>
                    </a:r>
                    <a:endParaRPr lang="en-US" sz="1800" dirty="0">
                      <a:latin typeface="+mn-lt"/>
                    </a:endParaRPr>
                  </a:p>
                </c:rich>
              </c:tx>
              <c:spPr>
                <a:noFill/>
                <a:ln w="23690">
                  <a:noFill/>
                </a:ln>
              </c:spPr>
              <c:dLblPos val="bestFit"/>
            </c:dLbl>
            <c:dLbl>
              <c:idx val="2"/>
              <c:layout>
                <c:manualLayout>
                  <c:x val="-7.5643365786757552E-2"/>
                  <c:y val="1.5374457627988426E-2"/>
                </c:manualLayout>
              </c:layout>
              <c:tx>
                <c:rich>
                  <a:bodyPr/>
                  <a:lstStyle/>
                  <a:p>
                    <a:pPr>
                      <a:defRPr sz="1679" b="1" i="0" u="none" strike="noStrike" baseline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1800" dirty="0">
                        <a:latin typeface="+mn-lt"/>
                      </a:rPr>
                      <a:t>Auxiliary
$</a:t>
                    </a:r>
                    <a:r>
                      <a:rPr lang="en-US" sz="1800" dirty="0" smtClean="0">
                        <a:latin typeface="+mn-lt"/>
                      </a:rPr>
                      <a:t>115.4M</a:t>
                    </a:r>
                    <a:r>
                      <a:rPr lang="en-US" sz="1800" dirty="0">
                        <a:latin typeface="+mn-lt"/>
                      </a:rPr>
                      <a:t>
 </a:t>
                    </a:r>
                    <a:r>
                      <a:rPr lang="en-US" sz="1800" dirty="0" smtClean="0">
                        <a:latin typeface="+mn-lt"/>
                      </a:rPr>
                      <a:t>14.8%</a:t>
                    </a:r>
                    <a:endParaRPr lang="en-US" sz="1800" dirty="0">
                      <a:latin typeface="+mn-lt"/>
                    </a:endParaRPr>
                  </a:p>
                </c:rich>
              </c:tx>
              <c:spPr>
                <a:noFill/>
                <a:ln w="23690">
                  <a:noFill/>
                </a:ln>
              </c:spPr>
              <c:dLblPos val="bestFit"/>
            </c:dLbl>
            <c:numFmt formatCode="0%" sourceLinked="0"/>
            <c:spPr>
              <a:noFill/>
              <a:ln w="23690">
                <a:noFill/>
              </a:ln>
            </c:spPr>
            <c:txPr>
              <a:bodyPr/>
              <a:lstStyle/>
              <a:p>
                <a:pPr>
                  <a:defRPr sz="1679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  <c:showCatName val="1"/>
            <c:showPercent val="1"/>
            <c:showLeaderLines val="1"/>
          </c:dLbls>
          <c:cat>
            <c:strRef>
              <c:f>Sheet1!$B$1:$D$1</c:f>
              <c:strCache>
                <c:ptCount val="3"/>
                <c:pt idx="0">
                  <c:v>Unrestricted</c:v>
                </c:pt>
                <c:pt idx="1">
                  <c:v>Restricted</c:v>
                </c:pt>
                <c:pt idx="2">
                  <c:v>Auxiliary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556.29999999999995</c:v>
                </c:pt>
                <c:pt idx="1">
                  <c:v>108</c:v>
                </c:pt>
                <c:pt idx="2">
                  <c:v>115.4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spPr>
            <a:solidFill>
              <a:schemeClr val="accent2"/>
            </a:solidFill>
            <a:ln w="11845">
              <a:solidFill>
                <a:schemeClr val="tx1"/>
              </a:solidFill>
              <a:prstDash val="solid"/>
            </a:ln>
          </c:spPr>
          <c:explosion val="17"/>
          <c:dPt>
            <c:idx val="0"/>
            <c:spPr>
              <a:solidFill>
                <a:schemeClr val="accent1"/>
              </a:solidFill>
              <a:ln w="11845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chemeClr val="hlink"/>
              </a:solidFill>
              <a:ln w="11845">
                <a:solidFill>
                  <a:schemeClr val="tx1"/>
                </a:solidFill>
                <a:prstDash val="solid"/>
              </a:ln>
            </c:spPr>
          </c:dPt>
          <c:cat>
            <c:strRef>
              <c:f>Sheet1!$B$1:$D$1</c:f>
              <c:strCache>
                <c:ptCount val="3"/>
                <c:pt idx="0">
                  <c:v>Unrestricted</c:v>
                </c:pt>
                <c:pt idx="1">
                  <c:v>Restricted</c:v>
                </c:pt>
                <c:pt idx="2">
                  <c:v>Auxiliary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</c:numCache>
            </c:numRef>
          </c:val>
        </c:ser>
      </c:pie3DChart>
      <c:spPr>
        <a:noFill/>
        <a:ln w="23690">
          <a:noFill/>
        </a:ln>
      </c:spPr>
    </c:plotArea>
    <c:plotVisOnly val="1"/>
    <c:dispBlanksAs val="zero"/>
  </c:chart>
  <c:spPr>
    <a:noFill/>
    <a:ln>
      <a:noFill/>
    </a:ln>
  </c:spPr>
  <c:txPr>
    <a:bodyPr/>
    <a:lstStyle/>
    <a:p>
      <a:pPr>
        <a:defRPr sz="1772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perspective val="5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800" dirty="0" smtClean="0"/>
                      <a:t>State App</a:t>
                    </a:r>
                  </a:p>
                  <a:p>
                    <a:r>
                      <a:rPr lang="en-US" sz="1800" dirty="0" smtClean="0"/>
                      <a:t>$ 161M</a:t>
                    </a:r>
                    <a:endParaRPr lang="en-US" sz="1800" dirty="0"/>
                  </a:p>
                </c:rich>
              </c:tx>
              <c:showVal val="1"/>
              <c:showSerName val="1"/>
            </c:dLbl>
            <c:dLbl>
              <c:idx val="1"/>
              <c:layout>
                <c:manualLayout>
                  <c:x val="1.359652960046665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 smtClean="0">
                        <a:latin typeface="Arial" pitchFamily="34" charset="0"/>
                        <a:cs typeface="Arial" pitchFamily="34" charset="0"/>
                      </a:rPr>
                      <a:t>T</a:t>
                    </a:r>
                    <a:r>
                      <a:rPr lang="en-US" sz="1800" dirty="0" smtClean="0"/>
                      <a:t>uition/fees</a:t>
                    </a:r>
                  </a:p>
                  <a:p>
                    <a:r>
                      <a:rPr lang="en-US" sz="1800" dirty="0" smtClean="0"/>
                      <a:t>$ 339M</a:t>
                    </a:r>
                    <a:endParaRPr lang="en-US" sz="1800" dirty="0"/>
                  </a:p>
                </c:rich>
              </c:tx>
              <c:showVal val="1"/>
              <c:showSerName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800" b="1" dirty="0" smtClean="0">
                        <a:latin typeface="Arial" pitchFamily="34" charset="0"/>
                        <a:cs typeface="Arial" pitchFamily="34" charset="0"/>
                      </a:rPr>
                      <a:t>O</a:t>
                    </a:r>
                    <a:r>
                      <a:rPr lang="en-US" dirty="0" smtClean="0"/>
                      <a:t>ther </a:t>
                    </a:r>
                  </a:p>
                  <a:p>
                    <a:r>
                      <a:rPr lang="en-US" dirty="0" smtClean="0"/>
                      <a:t> $56M</a:t>
                    </a:r>
                    <a:endParaRPr lang="en-US" dirty="0"/>
                  </a:p>
                </c:rich>
              </c:tx>
              <c:showVal val="1"/>
              <c:showSerName val="1"/>
            </c:dLbl>
            <c:txPr>
              <a:bodyPr/>
              <a:lstStyle/>
              <a:p>
                <a:pPr>
                  <a:defRPr sz="1800"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  <c:showSerName val="1"/>
          </c:dLbls>
          <c:cat>
            <c:strRef>
              <c:f>Sheet1!$A$2:$A$4</c:f>
              <c:strCache>
                <c:ptCount val="3"/>
                <c:pt idx="0">
                  <c:v>St App</c:v>
                </c:pt>
                <c:pt idx="1">
                  <c:v>Tuition/fees</c:v>
                </c:pt>
                <c:pt idx="2">
                  <c:v>Other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161</c:v>
                </c:pt>
                <c:pt idx="1">
                  <c:v>339</c:v>
                </c:pt>
                <c:pt idx="2">
                  <c:v>56</c:v>
                </c:pt>
              </c:numCache>
            </c:numRef>
          </c:val>
        </c:ser>
      </c:pie3DChart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2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b="1" dirty="0"/>
                      <a:t>Salaries/</a:t>
                    </a:r>
                  </a:p>
                  <a:p>
                    <a:pPr>
                      <a:defRPr/>
                    </a:pPr>
                    <a:r>
                      <a:rPr lang="en-US" b="1" dirty="0"/>
                      <a:t>Wages</a:t>
                    </a:r>
                  </a:p>
                  <a:p>
                    <a:pPr>
                      <a:defRPr/>
                    </a:pPr>
                    <a:r>
                      <a:rPr lang="en-US" b="1" dirty="0"/>
                      <a:t>$229M</a:t>
                    </a:r>
                  </a:p>
                </c:rich>
              </c:tx>
              <c:spPr/>
              <c:showVal val="1"/>
            </c:dLbl>
            <c:dLbl>
              <c:idx val="1"/>
              <c:layout>
                <c:manualLayout>
                  <c:x val="1.359652960046666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 smtClean="0">
                        <a:latin typeface="Arial" pitchFamily="34" charset="0"/>
                        <a:cs typeface="Arial" pitchFamily="34" charset="0"/>
                      </a:rPr>
                      <a:t>E</a:t>
                    </a:r>
                    <a:r>
                      <a:rPr lang="en-US" sz="1800" b="1" dirty="0" smtClean="0">
                        <a:latin typeface="Arial" pitchFamily="34" charset="0"/>
                        <a:cs typeface="Arial" pitchFamily="34" charset="0"/>
                      </a:rPr>
                      <a:t>mployee Benefits</a:t>
                    </a:r>
                    <a:endParaRPr lang="en-US" sz="1800" dirty="0" smtClean="0"/>
                  </a:p>
                  <a:p>
                    <a:r>
                      <a:rPr lang="en-US" sz="1800" dirty="0" smtClean="0"/>
                      <a:t>$ 75M</a:t>
                    </a:r>
                    <a:endParaRPr lang="en-US" sz="1800" dirty="0"/>
                  </a:p>
                </c:rich>
              </c:tx>
              <c:showSerName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2000" b="1" dirty="0" smtClean="0">
                        <a:latin typeface="Arial" pitchFamily="34" charset="0"/>
                        <a:cs typeface="Arial" pitchFamily="34" charset="0"/>
                      </a:rPr>
                      <a:t>O</a:t>
                    </a:r>
                    <a:r>
                      <a:rPr lang="en-US" sz="1800" b="1" dirty="0" smtClean="0">
                        <a:latin typeface="Arial" pitchFamily="34" charset="0"/>
                        <a:cs typeface="Arial" pitchFamily="34" charset="0"/>
                      </a:rPr>
                      <a:t>ther Operating</a:t>
                    </a:r>
                    <a:r>
                      <a:rPr lang="en-US" dirty="0" smtClean="0"/>
                      <a:t> </a:t>
                    </a:r>
                  </a:p>
                  <a:p>
                    <a:r>
                      <a:rPr lang="en-US" dirty="0" smtClean="0"/>
                      <a:t> </a:t>
                    </a:r>
                    <a:r>
                      <a:rPr lang="en-US" b="1" dirty="0" smtClean="0"/>
                      <a:t>$252M</a:t>
                    </a:r>
                    <a:endParaRPr lang="en-US" b="1" dirty="0"/>
                  </a:p>
                </c:rich>
              </c:tx>
              <c:showSerName val="1"/>
            </c:dLbl>
            <c:showSerName val="1"/>
          </c:dLbls>
          <c:cat>
            <c:strRef>
              <c:f>Sheet1!$A$2:$A$4</c:f>
              <c:strCache>
                <c:ptCount val="3"/>
                <c:pt idx="0">
                  <c:v>Salaries/Wages</c:v>
                </c:pt>
                <c:pt idx="1">
                  <c:v>Benefits</c:v>
                </c:pt>
                <c:pt idx="2">
                  <c:v>Other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229</c:v>
                </c:pt>
                <c:pt idx="1">
                  <c:v>75</c:v>
                </c:pt>
                <c:pt idx="2">
                  <c:v>252</c:v>
                </c:pt>
              </c:numCache>
            </c:numRef>
          </c:val>
        </c:ser>
      </c:pie3DChart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Tuition</c:v>
                </c:pt>
              </c:strCache>
            </c:strRef>
          </c:tx>
          <c:spPr>
            <a:ln w="41275"/>
          </c:spPr>
          <c:cat>
            <c:strRef>
              <c:f>Sheet1!$A$2:$A$7</c:f>
              <c:strCache>
                <c:ptCount val="6"/>
                <c:pt idx="0">
                  <c:v>FY2007</c:v>
                </c:pt>
                <c:pt idx="1">
                  <c:v>FY2008</c:v>
                </c:pt>
                <c:pt idx="2">
                  <c:v>FY2009</c:v>
                </c:pt>
                <c:pt idx="3">
                  <c:v>FY2010</c:v>
                </c:pt>
                <c:pt idx="4">
                  <c:v>FY2011</c:v>
                </c:pt>
                <c:pt idx="5">
                  <c:v>FY2012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0.46400000000000002</c:v>
                </c:pt>
                <c:pt idx="1">
                  <c:v>0.44100000000000006</c:v>
                </c:pt>
                <c:pt idx="2">
                  <c:v>0.50800000000000001</c:v>
                </c:pt>
                <c:pt idx="3">
                  <c:v>0.55300000000000005</c:v>
                </c:pt>
                <c:pt idx="4">
                  <c:v>0.60200000000000065</c:v>
                </c:pt>
                <c:pt idx="5">
                  <c:v>0.60900000000000065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State Apps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FY2007</c:v>
                </c:pt>
                <c:pt idx="1">
                  <c:v>FY2008</c:v>
                </c:pt>
                <c:pt idx="2">
                  <c:v>FY2009</c:v>
                </c:pt>
                <c:pt idx="3">
                  <c:v>FY2010</c:v>
                </c:pt>
                <c:pt idx="4">
                  <c:v>FY2011</c:v>
                </c:pt>
                <c:pt idx="5">
                  <c:v>FY2012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0.434000000000001</c:v>
                </c:pt>
                <c:pt idx="1">
                  <c:v>0.45100000000000001</c:v>
                </c:pt>
                <c:pt idx="2">
                  <c:v>0.35100000000000031</c:v>
                </c:pt>
                <c:pt idx="3">
                  <c:v>0.313000000000001</c:v>
                </c:pt>
                <c:pt idx="4">
                  <c:v>0.29000000000000031</c:v>
                </c:pt>
                <c:pt idx="5">
                  <c:v>0.29000000000000031</c:v>
                </c:pt>
              </c:numCache>
            </c:numRef>
          </c:val>
        </c:ser>
        <c:marker val="1"/>
        <c:axId val="139801728"/>
        <c:axId val="128795392"/>
      </c:lineChart>
      <c:catAx>
        <c:axId val="139801728"/>
        <c:scaling>
          <c:orientation val="minMax"/>
        </c:scaling>
        <c:axPos val="b"/>
        <c:tickLblPos val="nextTo"/>
        <c:crossAx val="128795392"/>
        <c:crosses val="autoZero"/>
        <c:auto val="1"/>
        <c:lblAlgn val="ctr"/>
        <c:lblOffset val="100"/>
      </c:catAx>
      <c:valAx>
        <c:axId val="128795392"/>
        <c:scaling>
          <c:orientation val="minMax"/>
          <c:max val="0.75000000000000255"/>
          <c:min val="0.25"/>
        </c:scaling>
        <c:axPos val="l"/>
        <c:majorGridlines/>
        <c:numFmt formatCode="0%" sourceLinked="0"/>
        <c:tickLblPos val="nextTo"/>
        <c:crossAx val="139801728"/>
        <c:crosses val="autoZero"/>
        <c:crossBetween val="between"/>
        <c:majorUnit val="0.1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Colleges</c:v>
                </c:pt>
                <c:pt idx="1">
                  <c:v>Library</c:v>
                </c:pt>
                <c:pt idx="2">
                  <c:v>Honors</c:v>
                </c:pt>
                <c:pt idx="3">
                  <c:v>Provost</c:v>
                </c:pt>
                <c:pt idx="4">
                  <c:v>OIT</c:v>
                </c:pt>
                <c:pt idx="5">
                  <c:v>Facilities</c:v>
                </c:pt>
                <c:pt idx="6">
                  <c:v>Public Safety</c:v>
                </c:pt>
                <c:pt idx="7">
                  <c:v>Other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15.7</c:v>
                </c:pt>
                <c:pt idx="1">
                  <c:v>3.8</c:v>
                </c:pt>
                <c:pt idx="2">
                  <c:v>2.4</c:v>
                </c:pt>
                <c:pt idx="3">
                  <c:v>3.9</c:v>
                </c:pt>
                <c:pt idx="4">
                  <c:v>3.5</c:v>
                </c:pt>
                <c:pt idx="5">
                  <c:v>1.5</c:v>
                </c:pt>
                <c:pt idx="6">
                  <c:v>1</c:v>
                </c:pt>
                <c:pt idx="7">
                  <c:v>2</c:v>
                </c:pt>
              </c:numCache>
            </c:numRef>
          </c:val>
        </c:ser>
        <c:axId val="129254912"/>
        <c:axId val="129256448"/>
      </c:barChart>
      <c:catAx>
        <c:axId val="129254912"/>
        <c:scaling>
          <c:orientation val="minMax"/>
        </c:scaling>
        <c:axPos val="b"/>
        <c:tickLblPos val="nextTo"/>
        <c:crossAx val="129256448"/>
        <c:crosses val="autoZero"/>
        <c:auto val="1"/>
        <c:lblAlgn val="ctr"/>
        <c:lblOffset val="100"/>
      </c:catAx>
      <c:valAx>
        <c:axId val="129256448"/>
        <c:scaling>
          <c:orientation val="minMax"/>
        </c:scaling>
        <c:axPos val="l"/>
        <c:majorGridlines/>
        <c:numFmt formatCode="&quot;$&quot;#,##0" sourceLinked="0"/>
        <c:tickLblPos val="nextTo"/>
        <c:crossAx val="12925491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0.68421</cdr:x>
      <cdr:y>0.15686</cdr:y>
    </cdr:from>
    <cdr:to>
      <cdr:x>0.78947</cdr:x>
      <cdr:y>0.27451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943600" y="609600"/>
          <a:ext cx="914368" cy="4572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b="1" dirty="0" smtClean="0">
              <a:solidFill>
                <a:schemeClr val="tx1"/>
              </a:solidFill>
            </a:rPr>
            <a:t>60.9%</a:t>
          </a:r>
          <a:endParaRPr lang="en-US" sz="18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0.72807</cdr:x>
      <cdr:y>0.68627</cdr:y>
    </cdr:from>
    <cdr:to>
      <cdr:x>0.81579</cdr:x>
      <cdr:y>0.76471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324600" y="2667000"/>
          <a:ext cx="762006" cy="3048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b="1" dirty="0" smtClean="0">
              <a:solidFill>
                <a:schemeClr val="tx1"/>
              </a:solidFill>
              <a:latin typeface="+mj-lt"/>
            </a:rPr>
            <a:t>29.0%</a:t>
          </a:r>
          <a:endParaRPr lang="en-US" sz="1600" b="1" dirty="0">
            <a:solidFill>
              <a:schemeClr val="tx1"/>
            </a:solidFill>
            <a:latin typeface="+mj-lt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6414" cy="467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58" tIns="46879" rIns="93758" bIns="4687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5217" y="0"/>
            <a:ext cx="3056414" cy="467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58" tIns="46879" rIns="93758" bIns="4687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FABCC4E9-EBFE-4135-92FE-F14E06C1104B}" type="datetimeFigureOut">
              <a:rPr lang="en-US"/>
              <a:pPr/>
              <a:t>10/25/2011</a:t>
            </a:fld>
            <a:endParaRPr lang="en-US" dirty="0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87265"/>
            <a:ext cx="3056414" cy="467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58" tIns="46879" rIns="93758" bIns="4687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5217" y="8887265"/>
            <a:ext cx="3056414" cy="467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58" tIns="46879" rIns="93758" bIns="4687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D8B50C3-90F3-432C-B694-B6A610A328BC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6414" cy="467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58" tIns="46879" rIns="93758" bIns="4687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5217" y="0"/>
            <a:ext cx="3056414" cy="467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58" tIns="46879" rIns="93758" bIns="4687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8EB1CFF2-225C-4C45-A482-E043B2A11ABF}" type="datetimeFigureOut">
              <a:rPr lang="en-US"/>
              <a:pPr/>
              <a:t>10/25/2011</a:t>
            </a:fld>
            <a:endParaRPr lang="en-US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701675"/>
            <a:ext cx="4676775" cy="3508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5327" y="4444445"/>
            <a:ext cx="5642610" cy="4210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58" tIns="46879" rIns="93758" bIns="468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87265"/>
            <a:ext cx="3056414" cy="467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58" tIns="46879" rIns="93758" bIns="4687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5217" y="8887265"/>
            <a:ext cx="3056414" cy="467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58" tIns="46879" rIns="93758" bIns="4687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556CA336-E560-40DF-B77E-807EF8202E00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6CA336-E560-40DF-B77E-807EF8202E0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6CA336-E560-40DF-B77E-807EF8202E00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6CA336-E560-40DF-B77E-807EF8202E00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6CA336-E560-40DF-B77E-807EF8202E00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6CA336-E560-40DF-B77E-807EF8202E00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0435" y="4444445"/>
            <a:ext cx="5172393" cy="4210526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0435" y="4444445"/>
            <a:ext cx="5172393" cy="4210526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0435" y="4444445"/>
            <a:ext cx="5172393" cy="4210526"/>
          </a:xfrm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6CA336-E560-40DF-B77E-807EF8202E00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6CA336-E560-40DF-B77E-807EF8202E00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 txBox="1">
            <a:spLocks noGrp="1" noChangeArrowheads="1"/>
          </p:cNvSpPr>
          <p:nvPr/>
        </p:nvSpPr>
        <p:spPr bwMode="auto">
          <a:xfrm>
            <a:off x="3995217" y="8887265"/>
            <a:ext cx="3056414" cy="467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6" tIns="46873" rIns="93746" bIns="46873" anchor="b"/>
          <a:lstStyle/>
          <a:p>
            <a:pPr algn="r" defTabSz="914794" eaLnBrk="1" hangingPunct="1"/>
            <a:fld id="{9DF2C9EA-93ED-4585-8ACB-EB1595534397}" type="slidenum">
              <a:rPr lang="en-US" sz="1200">
                <a:latin typeface="Arial" charset="0"/>
              </a:rPr>
              <a:pPr algn="r" defTabSz="914794" eaLnBrk="1" hangingPunct="1"/>
              <a:t>9</a:t>
            </a:fld>
            <a:endParaRPr lang="en-US" sz="1200" dirty="0">
              <a:latin typeface="Arial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701675"/>
            <a:ext cx="4676775" cy="3508375"/>
          </a:xfrm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3746" tIns="46873" rIns="93746" bIns="46873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 txBox="1">
            <a:spLocks noGrp="1" noChangeArrowheads="1"/>
          </p:cNvSpPr>
          <p:nvPr/>
        </p:nvSpPr>
        <p:spPr bwMode="auto">
          <a:xfrm>
            <a:off x="3995217" y="8887265"/>
            <a:ext cx="3056414" cy="467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6" tIns="46873" rIns="93746" bIns="46873" anchor="b"/>
          <a:lstStyle/>
          <a:p>
            <a:pPr algn="r" defTabSz="914794" eaLnBrk="1" hangingPunct="1"/>
            <a:fld id="{9DF2C9EA-93ED-4585-8ACB-EB1595534397}" type="slidenum">
              <a:rPr lang="en-US" sz="1200">
                <a:latin typeface="Arial" charset="0"/>
              </a:rPr>
              <a:pPr algn="r" defTabSz="914794" eaLnBrk="1" hangingPunct="1"/>
              <a:t>10</a:t>
            </a:fld>
            <a:endParaRPr lang="en-US" sz="1200" dirty="0">
              <a:latin typeface="Arial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701675"/>
            <a:ext cx="4676775" cy="3508375"/>
          </a:xfrm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3746" tIns="46873" rIns="93746" bIns="46873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995738" y="8886826"/>
            <a:ext cx="3055937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50" tIns="46875" rIns="93750" bIns="46875" anchor="b"/>
          <a:lstStyle/>
          <a:p>
            <a:pPr algn="r"/>
            <a:fld id="{637B10E7-FCA2-4740-A4D7-CDB47028418A}" type="slidenum">
              <a:rPr lang="en-US" sz="1200">
                <a:latin typeface="Arial" charset="0"/>
              </a:rPr>
              <a:pPr algn="r"/>
              <a:t>11</a:t>
            </a:fld>
            <a:endParaRPr lang="en-US" sz="1200" dirty="0">
              <a:latin typeface="Arial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3581400" cy="337343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543800" cy="37338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005B46-A2F0-4850-92DF-2071EFC609AB}" type="datetimeFigureOut">
              <a:rPr lang="en-US" smtClean="0"/>
              <a:pPr/>
              <a:t>10/25/2011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1DBCB6-4A1E-45D0-B927-62CEB92C25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6957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3900" y="1981200"/>
            <a:ext cx="36957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762000" y="762000"/>
            <a:ext cx="8380413" cy="762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1529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kumimoji="1"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543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001000" y="5715000"/>
            <a:ext cx="990600" cy="936625"/>
          </a:xfrm>
          <a:prstGeom prst="rect">
            <a:avLst/>
          </a:prstGeom>
          <a:noFill/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800" b="1">
          <a:solidFill>
            <a:schemeClr val="tx1"/>
          </a:solidFill>
          <a:latin typeface="+mn-lt"/>
        </a:defRPr>
      </a:lvl2pPr>
      <a:lvl3pPr marL="1085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 sz="2400" b="1">
          <a:solidFill>
            <a:schemeClr val="tx1"/>
          </a:solidFill>
          <a:latin typeface="+mn-lt"/>
        </a:defRPr>
      </a:lvl3pPr>
      <a:lvl4pPr marL="14287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4pPr>
      <a:lvl5pPr marL="17716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762000" y="1447800"/>
            <a:ext cx="7467600" cy="17526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Times New Roman" pitchFamily="18" charset="0"/>
              </a:rPr>
              <a:t>AUBURN UNIVERSITY</a:t>
            </a:r>
            <a:br>
              <a:rPr lang="en-US" b="1" dirty="0">
                <a:solidFill>
                  <a:schemeClr val="accent1"/>
                </a:solidFill>
                <a:latin typeface="Times New Roman" pitchFamily="18" charset="0"/>
              </a:rPr>
            </a:br>
            <a:r>
              <a:rPr lang="en-US" b="1" dirty="0" smtClean="0">
                <a:solidFill>
                  <a:schemeClr val="accent1"/>
                </a:solidFill>
                <a:latin typeface="Times New Roman" pitchFamily="18" charset="0"/>
              </a:rPr>
              <a:t>FY12 </a:t>
            </a:r>
            <a:r>
              <a:rPr lang="en-US" b="1" dirty="0">
                <a:solidFill>
                  <a:schemeClr val="accent1"/>
                </a:solidFill>
                <a:latin typeface="Times New Roman" pitchFamily="18" charset="0"/>
              </a:rPr>
              <a:t>Budget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057400" y="4114800"/>
            <a:ext cx="6400800" cy="1752600"/>
          </a:xfrm>
        </p:spPr>
        <p:txBody>
          <a:bodyPr/>
          <a:lstStyle/>
          <a:p>
            <a:pPr marL="0" indent="0" algn="ctr">
              <a:buFont typeface="Times" pitchFamily="18" charset="0"/>
              <a:buNone/>
            </a:pPr>
            <a:r>
              <a:rPr lang="en-US" dirty="0"/>
              <a:t>Presented to </a:t>
            </a:r>
            <a:r>
              <a:rPr lang="en-US" dirty="0" smtClean="0"/>
              <a:t>the Faculty</a:t>
            </a:r>
            <a:endParaRPr lang="en-US" dirty="0"/>
          </a:p>
          <a:p>
            <a:pPr marL="0" indent="0" algn="ctr">
              <a:buFont typeface="Times" pitchFamily="18" charset="0"/>
              <a:buNone/>
            </a:pPr>
            <a:r>
              <a:rPr lang="en-US" dirty="0" smtClean="0"/>
              <a:t>October 25,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609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accent1"/>
                </a:solidFill>
              </a:rPr>
              <a:t>State Appropriations by Division</a:t>
            </a:r>
            <a:r>
              <a:rPr lang="en-US" sz="4000" b="1" dirty="0">
                <a:solidFill>
                  <a:schemeClr val="accent1"/>
                </a:solidFill>
              </a:rPr>
              <a:t/>
            </a:r>
            <a:br>
              <a:rPr lang="en-US" sz="4000" b="1" dirty="0">
                <a:solidFill>
                  <a:schemeClr val="accent1"/>
                </a:solidFill>
              </a:rPr>
            </a:br>
            <a:r>
              <a:rPr lang="en-US" sz="2800" b="1" dirty="0" smtClean="0">
                <a:solidFill>
                  <a:schemeClr val="accent1"/>
                </a:solidFill>
              </a:rPr>
              <a:t>(amounts </a:t>
            </a:r>
            <a:r>
              <a:rPr lang="en-US" sz="2800" b="1" dirty="0">
                <a:solidFill>
                  <a:schemeClr val="accent1"/>
                </a:solidFill>
              </a:rPr>
              <a:t>in </a:t>
            </a:r>
            <a:r>
              <a:rPr lang="en-US" sz="2800" b="1" dirty="0" smtClean="0">
                <a:solidFill>
                  <a:schemeClr val="accent1"/>
                </a:solidFill>
              </a:rPr>
              <a:t>millions)</a:t>
            </a:r>
            <a:endParaRPr lang="en-US" sz="2800" b="1" dirty="0">
              <a:solidFill>
                <a:schemeClr val="accent1"/>
              </a:solidFill>
            </a:endParaRPr>
          </a:p>
        </p:txBody>
      </p:sp>
      <p:graphicFrame>
        <p:nvGraphicFramePr>
          <p:cNvPr id="72753" name="Group 49"/>
          <p:cNvGraphicFramePr>
            <a:graphicFrameLocks noGrp="1"/>
          </p:cNvGraphicFramePr>
          <p:nvPr>
            <p:ph idx="4294967295"/>
          </p:nvPr>
        </p:nvGraphicFramePr>
        <p:xfrm>
          <a:off x="304800" y="1828800"/>
          <a:ext cx="7696200" cy="3486912"/>
        </p:xfrm>
        <a:graphic>
          <a:graphicData uri="http://schemas.openxmlformats.org/drawingml/2006/table">
            <a:tbl>
              <a:tblPr/>
              <a:tblGrid>
                <a:gridCol w="1877122"/>
                <a:gridCol w="1932878"/>
                <a:gridCol w="1727510"/>
                <a:gridCol w="2158690"/>
              </a:tblGrid>
              <a:tr h="889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FY08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Actual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FY12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Budget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Decrease since FY08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AU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$220.0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$161.3</a:t>
                      </a:r>
                      <a:endParaRPr lang="en-US" sz="2400" b="1" dirty="0"/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$  58.7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AUM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   30.9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$  22.9</a:t>
                      </a:r>
                      <a:endParaRPr lang="en-US" sz="2400" b="1" dirty="0"/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$    8.0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4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AAES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   41.2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$  31.2</a:t>
                      </a:r>
                      <a:endParaRPr lang="en-US" sz="2400" b="1" dirty="0"/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$  10.0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ACES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   44.6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$  32.5</a:t>
                      </a:r>
                      <a:endParaRPr lang="en-US" sz="2400" b="1" dirty="0"/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$  12.1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$336.7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$247.9</a:t>
                      </a:r>
                      <a:endParaRPr lang="en-US" sz="2400" b="1" dirty="0"/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$  88.8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609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>
                <a:solidFill>
                  <a:schemeClr val="accent1"/>
                </a:solidFill>
              </a:rPr>
              <a:t>State Appropriations by Division</a:t>
            </a:r>
            <a:br>
              <a:rPr lang="en-US" sz="4000" dirty="0">
                <a:solidFill>
                  <a:schemeClr val="accent1"/>
                </a:solidFill>
              </a:rPr>
            </a:br>
            <a:r>
              <a:rPr lang="en-US" sz="2800" dirty="0">
                <a:solidFill>
                  <a:schemeClr val="accent1"/>
                </a:solidFill>
              </a:rPr>
              <a:t>Amounts in Millions</a:t>
            </a:r>
          </a:p>
        </p:txBody>
      </p:sp>
      <p:graphicFrame>
        <p:nvGraphicFramePr>
          <p:cNvPr id="70659" name="Group 3"/>
          <p:cNvGraphicFramePr>
            <a:graphicFrameLocks noGrp="1"/>
          </p:cNvGraphicFramePr>
          <p:nvPr>
            <p:ph idx="4294967295"/>
          </p:nvPr>
        </p:nvGraphicFramePr>
        <p:xfrm>
          <a:off x="1" y="1752600"/>
          <a:ext cx="9143999" cy="4446204"/>
        </p:xfrm>
        <a:graphic>
          <a:graphicData uri="http://schemas.openxmlformats.org/drawingml/2006/table">
            <a:tbl>
              <a:tblPr/>
              <a:tblGrid>
                <a:gridCol w="1100311"/>
                <a:gridCol w="1080143"/>
                <a:gridCol w="1248546"/>
                <a:gridCol w="1632857"/>
                <a:gridCol w="326571"/>
                <a:gridCol w="1714500"/>
                <a:gridCol w="2041071"/>
              </a:tblGrid>
              <a:tr h="14202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FY08 Actual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FY12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Budget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Permanent Decrease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FY08-12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FY08-12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One Time Proration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Cumulative  Effect for  FY08-12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6219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AU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$220.0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$161.3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$ 58.7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$  41.8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$  243.4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6219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AUM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    30.9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    22.9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$   8.0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     6.1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      30.5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6219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AAES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    41.2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    31.2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$ 10.0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     7.9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      42.4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5381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ACES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    44.6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    32.5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$ 12.1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     8.5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      49.6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6219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$336.7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$247.9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$ 88.8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$  64.3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$  365.9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5642" name="Text Box 169"/>
          <p:cNvSpPr txBox="1">
            <a:spLocks noChangeArrowheads="1"/>
          </p:cNvSpPr>
          <p:nvPr/>
        </p:nvSpPr>
        <p:spPr bwMode="auto">
          <a:xfrm>
            <a:off x="2286000" y="5562600"/>
            <a:ext cx="28194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000" b="1" dirty="0" smtClean="0"/>
          </a:p>
          <a:p>
            <a:pPr eaLnBrk="0" hangingPunct="0">
              <a:spcBef>
                <a:spcPct val="50000"/>
              </a:spcBef>
            </a:pPr>
            <a:endParaRPr lang="en-US" sz="2000" b="1" dirty="0"/>
          </a:p>
        </p:txBody>
      </p:sp>
      <p:sp>
        <p:nvSpPr>
          <p:cNvPr id="25645" name="Text Box 172"/>
          <p:cNvSpPr txBox="1">
            <a:spLocks noChangeArrowheads="1"/>
          </p:cNvSpPr>
          <p:nvPr/>
        </p:nvSpPr>
        <p:spPr bwMode="auto">
          <a:xfrm>
            <a:off x="4800600" y="5715000"/>
            <a:ext cx="21336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000" b="1" dirty="0" smtClean="0"/>
          </a:p>
          <a:p>
            <a:pPr eaLnBrk="0" hangingPunct="0">
              <a:spcBef>
                <a:spcPct val="50000"/>
              </a:spcBef>
            </a:pP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8229600" cy="1470025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6600"/>
                </a:solidFill>
              </a:rPr>
              <a:t>Tuition and State Appropriations to Total Unrestricted Operating Budget – AU Main Campus</a:t>
            </a:r>
            <a:endParaRPr lang="en-US" sz="3600" b="1" dirty="0">
              <a:solidFill>
                <a:srgbClr val="FF6600"/>
              </a:solidFill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228600" y="1905000"/>
          <a:ext cx="86868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43000" y="34290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46.4%</a:t>
            </a:r>
            <a:endParaRPr lang="en-US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066800" y="4191001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43.4 %</a:t>
            </a:r>
            <a:endParaRPr lang="en-US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057400" y="34290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/>
              <a:t>45.1%</a:t>
            </a:r>
            <a:endParaRPr lang="en-US" sz="1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057400" y="41148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44.1%</a:t>
            </a:r>
            <a:endParaRPr lang="en-US" sz="1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895600" y="3048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/>
              <a:t>50.8%</a:t>
            </a:r>
            <a:endParaRPr lang="en-US" sz="1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743200" y="45720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35.1%</a:t>
            </a:r>
            <a:endParaRPr lang="en-US" sz="1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962400" y="28194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/>
              <a:t>55.3%</a:t>
            </a:r>
            <a:endParaRPr lang="en-US" sz="1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962400" y="48006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31.3%</a:t>
            </a:r>
            <a:endParaRPr lang="en-US" sz="1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953000" y="2590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/>
              <a:t>60.2%</a:t>
            </a:r>
            <a:endParaRPr lang="en-US" sz="1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257800" y="45720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29.0%</a:t>
            </a:r>
            <a:endParaRPr lang="en-US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r>
              <a:rPr lang="en-US" dirty="0" smtClean="0">
                <a:solidFill>
                  <a:srgbClr val="FF6600"/>
                </a:solidFill>
              </a:rPr>
              <a:t>Base Budget Reductions-Main Campus</a:t>
            </a:r>
            <a:endParaRPr lang="en-US" dirty="0">
              <a:solidFill>
                <a:srgbClr val="FF66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981200"/>
          <a:ext cx="9144000" cy="420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1864"/>
                <a:gridCol w="1615736"/>
                <a:gridCol w="1828800"/>
                <a:gridCol w="1828800"/>
                <a:gridCol w="1828800"/>
              </a:tblGrid>
              <a:tr h="939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FY09</a:t>
                      </a:r>
                    </a:p>
                    <a:p>
                      <a:pPr algn="ctr"/>
                      <a:r>
                        <a:rPr lang="en-US" sz="2400" dirty="0" smtClean="0"/>
                        <a:t>2%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FY10</a:t>
                      </a:r>
                    </a:p>
                    <a:p>
                      <a:pPr algn="ctr"/>
                      <a:r>
                        <a:rPr lang="en-US" sz="2400" dirty="0" smtClean="0"/>
                        <a:t>3.5%/4.5%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FY10</a:t>
                      </a:r>
                    </a:p>
                    <a:p>
                      <a:pPr algn="ctr"/>
                      <a:r>
                        <a:rPr lang="en-US" sz="2400" dirty="0" smtClean="0"/>
                        <a:t>1.5%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FY11</a:t>
                      </a:r>
                    </a:p>
                    <a:p>
                      <a:pPr algn="ctr"/>
                      <a:r>
                        <a:rPr lang="en-US" sz="2400" dirty="0" smtClean="0"/>
                        <a:t>1.5%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89000"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One-time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$5,822,397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$10,835,394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$4,503,992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$4,532,424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FY10</a:t>
                      </a: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2.5%/3.5%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FY11</a:t>
                      </a:r>
                    </a:p>
                    <a:p>
                      <a:pPr algn="ctr"/>
                      <a:r>
                        <a:rPr lang="en-US" sz="2400" b="1" u="none" dirty="0" smtClean="0">
                          <a:solidFill>
                            <a:schemeClr val="tx1"/>
                          </a:solidFill>
                        </a:rPr>
                        <a:t>  3.5/4.5%</a:t>
                      </a:r>
                      <a:endParaRPr lang="en-US" sz="2400" b="1" u="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980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Permanent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$8,547,344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$10,835,394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5334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6600"/>
                </a:solidFill>
              </a:rPr>
              <a:t>Main Campus Stimulus Funding</a:t>
            </a:r>
            <a:br>
              <a:rPr lang="en-US" dirty="0" smtClean="0">
                <a:solidFill>
                  <a:srgbClr val="FF6600"/>
                </a:solidFill>
              </a:rPr>
            </a:br>
            <a:r>
              <a:rPr lang="en-US" sz="3600" dirty="0" smtClean="0">
                <a:solidFill>
                  <a:srgbClr val="FF6600"/>
                </a:solidFill>
              </a:rPr>
              <a:t>Amounts in Millions - $33.8M</a:t>
            </a:r>
            <a:endParaRPr lang="en-US" sz="3600" dirty="0">
              <a:solidFill>
                <a:srgbClr val="FF6600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5438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1999" y="2743200"/>
            <a:ext cx="7732713" cy="3025775"/>
          </a:xfrm>
        </p:spPr>
        <p:txBody>
          <a:bodyPr/>
          <a:lstStyle/>
          <a:p>
            <a:r>
              <a:rPr lang="en-US" dirty="0" smtClean="0"/>
              <a:t>FY12 Budget Detail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153400" cy="17526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D54E29"/>
                </a:solidFill>
              </a:rPr>
              <a:t>Main Campus Cost Commitments</a:t>
            </a:r>
            <a:endParaRPr lang="en-US" sz="4000" b="1" dirty="0">
              <a:solidFill>
                <a:srgbClr val="D54E2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752600"/>
            <a:ext cx="4000500" cy="3962400"/>
          </a:xfrm>
        </p:spPr>
        <p:txBody>
          <a:bodyPr/>
          <a:lstStyle/>
          <a:p>
            <a:r>
              <a:rPr lang="en-US" dirty="0" smtClean="0"/>
              <a:t>Scholarships</a:t>
            </a:r>
          </a:p>
          <a:p>
            <a:r>
              <a:rPr lang="en-US" dirty="0" smtClean="0"/>
              <a:t>Salary increases</a:t>
            </a:r>
          </a:p>
          <a:p>
            <a:pPr lvl="1"/>
            <a:r>
              <a:rPr lang="en-US" sz="2800" dirty="0" smtClean="0"/>
              <a:t>3% pool permanent</a:t>
            </a:r>
          </a:p>
          <a:p>
            <a:pPr lvl="1"/>
            <a:r>
              <a:rPr lang="en-US" sz="2800" dirty="0" smtClean="0"/>
              <a:t>2% pool one-time</a:t>
            </a:r>
          </a:p>
          <a:p>
            <a:pPr lvl="1"/>
            <a:r>
              <a:rPr lang="en-US" sz="2800" dirty="0" smtClean="0"/>
              <a:t>Merit promotions</a:t>
            </a:r>
          </a:p>
          <a:p>
            <a:r>
              <a:rPr lang="en-US" dirty="0" smtClean="0"/>
              <a:t>Increase in debt payments</a:t>
            </a:r>
          </a:p>
          <a:p>
            <a:r>
              <a:rPr lang="en-US" dirty="0" smtClean="0"/>
              <a:t>Building costs/utilities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76400"/>
            <a:ext cx="3962400" cy="4038600"/>
          </a:xfrm>
        </p:spPr>
        <p:txBody>
          <a:bodyPr/>
          <a:lstStyle/>
          <a:p>
            <a:r>
              <a:rPr lang="en-US" dirty="0" smtClean="0"/>
              <a:t>Other</a:t>
            </a:r>
          </a:p>
          <a:p>
            <a:pPr lvl="1"/>
            <a:r>
              <a:rPr lang="en-US" sz="2800" dirty="0" smtClean="0"/>
              <a:t>Provost/academic needs</a:t>
            </a:r>
          </a:p>
          <a:p>
            <a:pPr lvl="1"/>
            <a:r>
              <a:rPr lang="en-US" sz="2800" dirty="0" smtClean="0"/>
              <a:t>Public safety</a:t>
            </a:r>
          </a:p>
          <a:p>
            <a:pPr lvl="1"/>
            <a:r>
              <a:rPr lang="en-US" sz="2800" dirty="0" smtClean="0"/>
              <a:t>Library</a:t>
            </a:r>
          </a:p>
          <a:p>
            <a:pPr lvl="1"/>
            <a:r>
              <a:rPr lang="en-US" sz="2800" dirty="0" smtClean="0"/>
              <a:t>SACS accreditation (QEP)</a:t>
            </a:r>
          </a:p>
          <a:p>
            <a:pPr lvl="1"/>
            <a:r>
              <a:rPr lang="en-US" sz="2800" dirty="0" smtClean="0"/>
              <a:t>Outreach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153400" cy="11430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6600"/>
                </a:solidFill>
              </a:rPr>
              <a:t>Main Campus Budget Allocations</a:t>
            </a:r>
            <a:br>
              <a:rPr lang="en-US" sz="4000" b="1" dirty="0" smtClean="0">
                <a:solidFill>
                  <a:srgbClr val="FF6600"/>
                </a:solidFill>
              </a:rPr>
            </a:br>
            <a:r>
              <a:rPr lang="en-US" sz="4000" b="1" dirty="0" smtClean="0">
                <a:solidFill>
                  <a:srgbClr val="FF6600"/>
                </a:solidFill>
              </a:rPr>
              <a:t>Total - $44.5M</a:t>
            </a:r>
            <a:endParaRPr lang="en-US" sz="4000" b="1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981200"/>
            <a:ext cx="4381500" cy="3733800"/>
          </a:xfrm>
        </p:spPr>
        <p:txBody>
          <a:bodyPr/>
          <a:lstStyle/>
          <a:p>
            <a:r>
              <a:rPr lang="en-US" dirty="0" smtClean="0"/>
              <a:t>Scholarships </a:t>
            </a:r>
            <a:r>
              <a:rPr lang="en-US" dirty="0" smtClean="0">
                <a:solidFill>
                  <a:srgbClr val="FF6600"/>
                </a:solidFill>
              </a:rPr>
              <a:t>-$22M</a:t>
            </a:r>
          </a:p>
          <a:p>
            <a:r>
              <a:rPr lang="en-US" dirty="0" smtClean="0"/>
              <a:t>Salary increases </a:t>
            </a:r>
            <a:r>
              <a:rPr lang="en-US" dirty="0" smtClean="0">
                <a:solidFill>
                  <a:srgbClr val="FF6600"/>
                </a:solidFill>
              </a:rPr>
              <a:t>-$9.8M</a:t>
            </a:r>
          </a:p>
          <a:p>
            <a:pPr lvl="1"/>
            <a:r>
              <a:rPr lang="en-US" sz="2800" dirty="0" smtClean="0"/>
              <a:t>3% pool permanent</a:t>
            </a:r>
          </a:p>
          <a:p>
            <a:pPr lvl="1"/>
            <a:r>
              <a:rPr lang="en-US" sz="2800" dirty="0" smtClean="0"/>
              <a:t>2% pool one-time</a:t>
            </a:r>
          </a:p>
          <a:p>
            <a:pPr lvl="1"/>
            <a:r>
              <a:rPr lang="en-US" sz="2800" dirty="0" smtClean="0"/>
              <a:t>Merit promotions</a:t>
            </a:r>
          </a:p>
          <a:p>
            <a:r>
              <a:rPr lang="en-US" dirty="0" smtClean="0"/>
              <a:t>Increase in debt-</a:t>
            </a:r>
            <a:r>
              <a:rPr lang="en-US" dirty="0" smtClean="0">
                <a:solidFill>
                  <a:srgbClr val="FF6600"/>
                </a:solidFill>
              </a:rPr>
              <a:t>$3.2M </a:t>
            </a:r>
            <a:r>
              <a:rPr lang="en-US" dirty="0" smtClean="0"/>
              <a:t>payments</a:t>
            </a:r>
          </a:p>
          <a:p>
            <a:r>
              <a:rPr lang="en-US" dirty="0" smtClean="0"/>
              <a:t>Building costs/utilities-</a:t>
            </a:r>
            <a:r>
              <a:rPr lang="en-US" dirty="0" smtClean="0">
                <a:solidFill>
                  <a:srgbClr val="FF6600"/>
                </a:solidFill>
              </a:rPr>
              <a:t>$2.2M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3900" y="1981200"/>
            <a:ext cx="4152900" cy="3733800"/>
          </a:xfrm>
        </p:spPr>
        <p:txBody>
          <a:bodyPr/>
          <a:lstStyle/>
          <a:p>
            <a:r>
              <a:rPr lang="en-US" dirty="0" smtClean="0"/>
              <a:t>Other - </a:t>
            </a:r>
            <a:r>
              <a:rPr lang="en-US" dirty="0" smtClean="0">
                <a:solidFill>
                  <a:srgbClr val="FF6600"/>
                </a:solidFill>
              </a:rPr>
              <a:t>$7.3M</a:t>
            </a:r>
          </a:p>
          <a:p>
            <a:pPr lvl="1"/>
            <a:r>
              <a:rPr lang="en-US" sz="2800" dirty="0" smtClean="0"/>
              <a:t>Provost/academic needs</a:t>
            </a:r>
          </a:p>
          <a:p>
            <a:pPr lvl="1"/>
            <a:r>
              <a:rPr lang="en-US" sz="2800" dirty="0" smtClean="0"/>
              <a:t>Public safety</a:t>
            </a:r>
          </a:p>
          <a:p>
            <a:pPr lvl="1"/>
            <a:r>
              <a:rPr lang="en-US" sz="2800" dirty="0" smtClean="0"/>
              <a:t>Library</a:t>
            </a:r>
          </a:p>
          <a:p>
            <a:pPr lvl="1"/>
            <a:r>
              <a:rPr lang="en-US" sz="2800" dirty="0" smtClean="0"/>
              <a:t>SACS accreditation (QEP)</a:t>
            </a:r>
          </a:p>
          <a:p>
            <a:pPr lvl="1"/>
            <a:r>
              <a:rPr lang="en-US" sz="2800" dirty="0" smtClean="0"/>
              <a:t>Outreach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458200" cy="14478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6600"/>
                </a:solidFill>
              </a:rPr>
              <a:t>Main Campus</a:t>
            </a:r>
            <a:br>
              <a:rPr lang="en-US" sz="4000" b="1" dirty="0" smtClean="0">
                <a:solidFill>
                  <a:srgbClr val="FF6600"/>
                </a:solidFill>
              </a:rPr>
            </a:br>
            <a:r>
              <a:rPr lang="en-US" sz="4000" b="1" dirty="0" smtClean="0">
                <a:solidFill>
                  <a:srgbClr val="FF6600"/>
                </a:solidFill>
              </a:rPr>
              <a:t>Significant Funding Sources</a:t>
            </a:r>
            <a:endParaRPr lang="en-US" sz="4000" b="1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077200" cy="3962400"/>
          </a:xfrm>
        </p:spPr>
        <p:txBody>
          <a:bodyPr/>
          <a:lstStyle/>
          <a:p>
            <a:r>
              <a:rPr lang="en-US" sz="2800" dirty="0" smtClean="0"/>
              <a:t>Continuing sources</a:t>
            </a:r>
          </a:p>
          <a:p>
            <a:pPr lvl="1"/>
            <a:r>
              <a:rPr lang="en-US" dirty="0" smtClean="0"/>
              <a:t>Increase in FY 12 State Appropriations</a:t>
            </a:r>
          </a:p>
          <a:p>
            <a:pPr lvl="1"/>
            <a:r>
              <a:rPr lang="en-US" dirty="0" smtClean="0"/>
              <a:t>Continuing tuition increase</a:t>
            </a:r>
          </a:p>
          <a:p>
            <a:pPr lvl="1"/>
            <a:r>
              <a:rPr lang="en-US" dirty="0" smtClean="0"/>
              <a:t>Continuing budget savings from fringe rate decrease</a:t>
            </a:r>
          </a:p>
          <a:p>
            <a:r>
              <a:rPr lang="en-US" sz="2800" dirty="0" smtClean="0"/>
              <a:t>One-time</a:t>
            </a:r>
          </a:p>
          <a:p>
            <a:pPr lvl="1"/>
            <a:r>
              <a:rPr lang="en-US" dirty="0" smtClean="0"/>
              <a:t>Main Campus Proration fee</a:t>
            </a:r>
          </a:p>
          <a:p>
            <a:pPr lvl="1"/>
            <a:r>
              <a:rPr lang="en-US" dirty="0" smtClean="0"/>
              <a:t>Budget reallocations (deferred maintenance, proration reserve)</a:t>
            </a:r>
          </a:p>
          <a:p>
            <a:endParaRPr lang="en-US" sz="28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458200" cy="15240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6600"/>
                </a:solidFill>
              </a:rPr>
              <a:t>Main Campus</a:t>
            </a:r>
            <a:br>
              <a:rPr lang="en-US" sz="4000" b="1" dirty="0" smtClean="0">
                <a:solidFill>
                  <a:srgbClr val="FF6600"/>
                </a:solidFill>
              </a:rPr>
            </a:br>
            <a:r>
              <a:rPr lang="en-US" sz="4000" b="1" dirty="0" smtClean="0">
                <a:solidFill>
                  <a:srgbClr val="FF6600"/>
                </a:solidFill>
              </a:rPr>
              <a:t>Significant Funding Sources - $44.5M</a:t>
            </a:r>
            <a:endParaRPr lang="en-US" sz="4000" b="1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8458200" cy="4114800"/>
          </a:xfrm>
        </p:spPr>
        <p:txBody>
          <a:bodyPr/>
          <a:lstStyle/>
          <a:p>
            <a:r>
              <a:rPr lang="en-US" sz="2800" dirty="0" smtClean="0"/>
              <a:t>Continuing sources</a:t>
            </a:r>
          </a:p>
          <a:p>
            <a:pPr lvl="1"/>
            <a:r>
              <a:rPr lang="en-US" dirty="0" smtClean="0"/>
              <a:t>Increase in FY 12 State Appropriations </a:t>
            </a:r>
            <a:r>
              <a:rPr lang="en-US" dirty="0" smtClean="0">
                <a:solidFill>
                  <a:srgbClr val="FF6600"/>
                </a:solidFill>
              </a:rPr>
              <a:t>- $4.8M</a:t>
            </a:r>
          </a:p>
          <a:p>
            <a:pPr lvl="1"/>
            <a:r>
              <a:rPr lang="en-US" dirty="0" smtClean="0"/>
              <a:t>Continuing tuition increase - </a:t>
            </a:r>
            <a:r>
              <a:rPr lang="en-US" dirty="0" smtClean="0">
                <a:solidFill>
                  <a:srgbClr val="FF6600"/>
                </a:solidFill>
              </a:rPr>
              <a:t>$2M</a:t>
            </a:r>
          </a:p>
          <a:p>
            <a:pPr lvl="1"/>
            <a:r>
              <a:rPr lang="en-US" dirty="0" smtClean="0"/>
              <a:t>Continuing budget savings from fringe rate decrease -</a:t>
            </a:r>
            <a:r>
              <a:rPr lang="en-US" dirty="0" smtClean="0">
                <a:solidFill>
                  <a:srgbClr val="FF6600"/>
                </a:solidFill>
              </a:rPr>
              <a:t> $13.7M</a:t>
            </a:r>
          </a:p>
          <a:p>
            <a:r>
              <a:rPr lang="en-US" sz="2800" dirty="0" smtClean="0"/>
              <a:t>One-time</a:t>
            </a:r>
          </a:p>
          <a:p>
            <a:pPr lvl="1"/>
            <a:r>
              <a:rPr lang="en-US" dirty="0" smtClean="0"/>
              <a:t>Main Campus Proration fee - </a:t>
            </a:r>
            <a:r>
              <a:rPr lang="en-US" dirty="0" smtClean="0">
                <a:solidFill>
                  <a:srgbClr val="FF6600"/>
                </a:solidFill>
              </a:rPr>
              <a:t>$10.3M</a:t>
            </a:r>
          </a:p>
          <a:p>
            <a:pPr lvl="1"/>
            <a:r>
              <a:rPr lang="en-US" dirty="0" smtClean="0"/>
              <a:t>Budget reallocations (deferred maintenance, proration reserve, other) - </a:t>
            </a:r>
            <a:r>
              <a:rPr lang="en-US" dirty="0" smtClean="0">
                <a:solidFill>
                  <a:srgbClr val="FF6600"/>
                </a:solidFill>
              </a:rPr>
              <a:t>$13.7M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6600"/>
                </a:solidFill>
              </a:rPr>
              <a:t>Overview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FY12 Budget Overview</a:t>
            </a:r>
          </a:p>
          <a:p>
            <a:r>
              <a:rPr lang="en-US" dirty="0" smtClean="0"/>
              <a:t>State Appropriations</a:t>
            </a:r>
          </a:p>
          <a:p>
            <a:pPr lvl="1"/>
            <a:r>
              <a:rPr lang="en-US" dirty="0" smtClean="0"/>
              <a:t>Recent Appropriations</a:t>
            </a:r>
          </a:p>
          <a:p>
            <a:pPr lvl="1"/>
            <a:r>
              <a:rPr lang="en-US" dirty="0" smtClean="0"/>
              <a:t>Budget Reductions</a:t>
            </a:r>
          </a:p>
          <a:p>
            <a:pPr lvl="1"/>
            <a:r>
              <a:rPr lang="en-US" dirty="0" smtClean="0"/>
              <a:t>Stimulus Funding (SFSF)</a:t>
            </a:r>
          </a:p>
          <a:p>
            <a:r>
              <a:rPr lang="en-US" dirty="0" smtClean="0"/>
              <a:t>FY12  Budget Detail</a:t>
            </a:r>
          </a:p>
          <a:p>
            <a:r>
              <a:rPr lang="en-US" dirty="0" smtClean="0"/>
              <a:t>Outlook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4582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Summary and Outlook</a:t>
            </a:r>
            <a:endParaRPr lang="en-US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001000" cy="4267200"/>
          </a:xfrm>
        </p:spPr>
        <p:txBody>
          <a:bodyPr/>
          <a:lstStyle/>
          <a:p>
            <a:r>
              <a:rPr lang="en-US" dirty="0" smtClean="0"/>
              <a:t>The FY12 budget was prepared without stimulus dollars, with minimal new tuition dollars, and with salary improvement.</a:t>
            </a:r>
          </a:p>
          <a:p>
            <a:r>
              <a:rPr lang="en-US" dirty="0" smtClean="0"/>
              <a:t>State funding outlook is not optimistic</a:t>
            </a:r>
          </a:p>
          <a:p>
            <a:pPr lvl="1"/>
            <a:r>
              <a:rPr lang="en-US" dirty="0" smtClean="0"/>
              <a:t>Net growth in the SETF in FY11 – 1.03%</a:t>
            </a:r>
          </a:p>
          <a:p>
            <a:pPr lvl="1"/>
            <a:r>
              <a:rPr lang="en-US" dirty="0" smtClean="0"/>
              <a:t>Impact of rolling reserve </a:t>
            </a:r>
          </a:p>
          <a:p>
            <a:r>
              <a:rPr lang="en-US" dirty="0" smtClean="0"/>
              <a:t>Scholarship changes will take 3-4 years to positively impact tuition revenues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458200" cy="114300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  <a:t>Auburn University</a:t>
            </a:r>
            <a:b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</a:b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  <a:t> FY12 Total Budget - $969.4M</a:t>
            </a:r>
            <a:b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</a:b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  <a:t>By Fund</a:t>
            </a:r>
            <a:b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</a:br>
            <a:endParaRPr lang="en-US" sz="4000" b="1" dirty="0" smtClean="0">
              <a:solidFill>
                <a:schemeClr val="accent1"/>
              </a:solidFill>
              <a:latin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328613" y="1905001"/>
          <a:ext cx="8161337" cy="4668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8458200" cy="144780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  <a:t>FY12  Total Budget - $969.4M</a:t>
            </a:r>
            <a:b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</a:b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  <a:t>By Division</a:t>
            </a:r>
          </a:p>
        </p:txBody>
      </p:sp>
      <p:graphicFrame>
        <p:nvGraphicFramePr>
          <p:cNvPr id="4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268288" y="1841500"/>
          <a:ext cx="8824912" cy="4965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534400" cy="1143000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  <a:t>Main Campus</a:t>
            </a:r>
            <a:b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</a:b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  <a:t>FY12 Total Budget - $779.7M</a:t>
            </a:r>
            <a:b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</a:br>
            <a:endParaRPr lang="en-US" sz="4000" b="1" dirty="0" smtClean="0">
              <a:solidFill>
                <a:schemeClr val="accent1"/>
              </a:solidFill>
              <a:latin typeface="Times New Roman" pitchFamily="18" charset="0"/>
            </a:endParaRPr>
          </a:p>
        </p:txBody>
      </p:sp>
      <p:graphicFrame>
        <p:nvGraphicFramePr>
          <p:cNvPr id="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28613" y="2189163"/>
          <a:ext cx="8161337" cy="4384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3716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latin typeface="Times New Roman" pitchFamily="18" charset="0"/>
              </a:rPr>
              <a:t>Main Campus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  <a:t/>
            </a:r>
            <a:b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</a:b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  <a:t>FY12 Total Unrestricted Budget-$556</a:t>
            </a:r>
            <a:r>
              <a:rPr lang="en-US" sz="3600" b="1" dirty="0" smtClean="0">
                <a:solidFill>
                  <a:schemeClr val="accent1"/>
                </a:solidFill>
                <a:latin typeface="Times New Roman" pitchFamily="18" charset="0"/>
              </a:rPr>
              <a:t>M</a:t>
            </a:r>
            <a:br>
              <a:rPr lang="en-US" sz="3600" b="1" dirty="0" smtClean="0">
                <a:solidFill>
                  <a:schemeClr val="accent1"/>
                </a:solidFill>
                <a:latin typeface="Times New Roman" pitchFamily="18" charset="0"/>
              </a:rPr>
            </a:br>
            <a:r>
              <a:rPr lang="en-US" sz="3600" b="1" dirty="0" smtClean="0">
                <a:solidFill>
                  <a:schemeClr val="accent1"/>
                </a:solidFill>
                <a:latin typeface="Times New Roman" pitchFamily="18" charset="0"/>
              </a:rPr>
              <a:t>By Revenue Source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  <a:t/>
            </a:r>
            <a:b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905000"/>
          <a:ext cx="7772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3716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latin typeface="Times New Roman" pitchFamily="18" charset="0"/>
              </a:rPr>
              <a:t>Main Campus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  <a:t/>
            </a:r>
            <a:b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</a:b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  <a:t>FY12 Total Unrestricted Budget-$556</a:t>
            </a:r>
            <a:r>
              <a:rPr lang="en-US" sz="3600" b="1" dirty="0" smtClean="0">
                <a:solidFill>
                  <a:schemeClr val="accent1"/>
                </a:solidFill>
                <a:latin typeface="Times New Roman" pitchFamily="18" charset="0"/>
              </a:rPr>
              <a:t>M</a:t>
            </a:r>
            <a:br>
              <a:rPr lang="en-US" sz="3600" b="1" dirty="0" smtClean="0">
                <a:solidFill>
                  <a:schemeClr val="accent1"/>
                </a:solidFill>
                <a:latin typeface="Times New Roman" pitchFamily="18" charset="0"/>
              </a:rPr>
            </a:br>
            <a:r>
              <a:rPr lang="en-US" sz="3600" b="1" dirty="0" smtClean="0">
                <a:solidFill>
                  <a:schemeClr val="accent1"/>
                </a:solidFill>
                <a:latin typeface="Times New Roman" pitchFamily="18" charset="0"/>
              </a:rPr>
              <a:t>By Expenditures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  <a:t/>
            </a:r>
            <a:b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</a:rPr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905000"/>
          <a:ext cx="7772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590800"/>
            <a:ext cx="8113713" cy="3178175"/>
          </a:xfrm>
        </p:spPr>
        <p:txBody>
          <a:bodyPr/>
          <a:lstStyle/>
          <a:p>
            <a:r>
              <a:rPr lang="en-US" dirty="0" smtClean="0"/>
              <a:t>State appropriations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609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accent1"/>
                </a:solidFill>
              </a:rPr>
              <a:t>State Appropriations by Division</a:t>
            </a:r>
            <a:r>
              <a:rPr lang="en-US" sz="4000" b="1" dirty="0">
                <a:solidFill>
                  <a:schemeClr val="accent1"/>
                </a:solidFill>
              </a:rPr>
              <a:t/>
            </a:r>
            <a:br>
              <a:rPr lang="en-US" sz="4000" b="1" dirty="0">
                <a:solidFill>
                  <a:schemeClr val="accent1"/>
                </a:solidFill>
              </a:rPr>
            </a:br>
            <a:r>
              <a:rPr lang="en-US" sz="2800" b="1" dirty="0" smtClean="0">
                <a:solidFill>
                  <a:schemeClr val="accent1"/>
                </a:solidFill>
              </a:rPr>
              <a:t>(amounts </a:t>
            </a:r>
            <a:r>
              <a:rPr lang="en-US" sz="2800" b="1" dirty="0">
                <a:solidFill>
                  <a:schemeClr val="accent1"/>
                </a:solidFill>
              </a:rPr>
              <a:t>in </a:t>
            </a:r>
            <a:r>
              <a:rPr lang="en-US" sz="2800" b="1" dirty="0" smtClean="0">
                <a:solidFill>
                  <a:schemeClr val="accent1"/>
                </a:solidFill>
              </a:rPr>
              <a:t>millions)</a:t>
            </a:r>
            <a:endParaRPr lang="en-US" sz="2800" b="1" dirty="0">
              <a:solidFill>
                <a:schemeClr val="accent1"/>
              </a:solidFill>
            </a:endParaRPr>
          </a:p>
        </p:txBody>
      </p:sp>
      <p:graphicFrame>
        <p:nvGraphicFramePr>
          <p:cNvPr id="72753" name="Group 49"/>
          <p:cNvGraphicFramePr>
            <a:graphicFrameLocks noGrp="1"/>
          </p:cNvGraphicFramePr>
          <p:nvPr>
            <p:ph idx="4294967295"/>
          </p:nvPr>
        </p:nvGraphicFramePr>
        <p:xfrm>
          <a:off x="304800" y="1828800"/>
          <a:ext cx="7696200" cy="3486912"/>
        </p:xfrm>
        <a:graphic>
          <a:graphicData uri="http://schemas.openxmlformats.org/drawingml/2006/table">
            <a:tbl>
              <a:tblPr/>
              <a:tblGrid>
                <a:gridCol w="1877122"/>
                <a:gridCol w="1932878"/>
                <a:gridCol w="1727510"/>
                <a:gridCol w="2158690"/>
              </a:tblGrid>
              <a:tr h="889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FY11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Budget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54E29"/>
                          </a:solidFill>
                          <a:effectLst/>
                          <a:latin typeface="Times" charset="0"/>
                        </a:rPr>
                        <a:t>FY12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54E29"/>
                          </a:solidFill>
                          <a:effectLst/>
                          <a:latin typeface="Times" charset="0"/>
                        </a:rPr>
                        <a:t>Budget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Inc/(Dec)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AU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$156.5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$161.3</a:t>
                      </a:r>
                      <a:endParaRPr lang="en-US" sz="2400" b="1" dirty="0"/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$    4.8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AUM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   23.5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$  22.9</a:t>
                      </a:r>
                      <a:endParaRPr lang="en-US" sz="2400" b="1" dirty="0"/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$  (0.6)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4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AAES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   31.0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$  31.2</a:t>
                      </a:r>
                      <a:endParaRPr lang="en-US" sz="2400" b="1" dirty="0"/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$    0.2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ACES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   32.0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$  32.5</a:t>
                      </a:r>
                      <a:endParaRPr lang="en-US" sz="2400" b="1" dirty="0"/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$    0.5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$243.0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$247.9</a:t>
                      </a:r>
                      <a:endParaRPr lang="en-US" sz="2400" b="1" dirty="0"/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Times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$    4.9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AUBURN UNIVERSITY&amp;#x0D;&amp;#x0A;FY12 Budget&amp;quot;&quot;/&gt;&lt;property id=&quot;20307&quot; value=&quot;263&quot;/&gt;&lt;/object&gt;&lt;object type=&quot;3&quot; unique_id=&quot;10005&quot;&gt;&lt;property id=&quot;20148&quot; value=&quot;5&quot;/&gt;&lt;property id=&quot;20300&quot; value=&quot;Slide 2 - &amp;quot;Agenda&amp;quot;&quot;/&gt;&lt;property id=&quot;20307&quot; value=&quot;264&quot;/&gt;&lt;/object&gt;&lt;object type=&quot;3&quot; unique_id=&quot;10007&quot;&gt;&lt;property id=&quot;20148&quot; value=&quot;5&quot;/&gt;&lt;property id=&quot;20300&quot; value=&quot;Slide 10&quot;/&gt;&lt;property id=&quot;20307&quot; value=&quot;303&quot;/&gt;&lt;/object&gt;&lt;object type=&quot;3&quot; unique_id=&quot;10008&quot;&gt;&lt;property id=&quot;20148&quot; value=&quot;5&quot;/&gt;&lt;property id=&quot;20300&quot; value=&quot;Slide 12 - &amp;quot;State Appropriations by Division&amp;#x0D;&amp;#x0A;(amounts in millions)&amp;quot;&quot;/&gt;&lt;property id=&quot;20307&quot; value=&quot;301&quot;/&gt;&lt;/object&gt;&lt;object type=&quot;3&quot; unique_id=&quot;10009&quot;&gt;&lt;property id=&quot;20148&quot; value=&quot;5&quot;/&gt;&lt;property id=&quot;20300&quot; value=&quot;Slide 14&quot;/&gt;&lt;property id=&quot;20307&quot; value=&quot;273&quot;/&gt;&lt;/object&gt;&lt;object type=&quot;3&quot; unique_id=&quot;10012&quot;&gt;&lt;property id=&quot;20148&quot; value=&quot;5&quot;/&gt;&lt;property id=&quot;20300&quot; value=&quot;Slide 15 - &amp;quot;Auburn University&amp;#x0D;&amp;#x0A;Proposed FY12 Total Budget - $969.4M&amp;#x0D;&amp;#x0A;&amp;quot;&quot;/&gt;&lt;property id=&quot;20307&quot; value=&quot;304&quot;/&gt;&lt;/object&gt;&lt;object type=&quot;3&quot; unique_id=&quot;10013&quot;&gt;&lt;property id=&quot;20148&quot; value=&quot;5&quot;/&gt;&lt;property id=&quot;20300&quot; value=&quot;Slide 16 - &amp;quot;Total FY12 &amp;#x0D;&amp;#x0A;Proposed Budget by Division $ 969.4M&amp;quot;&quot;/&gt;&lt;property id=&quot;20307&quot; value=&quot;305&quot;/&gt;&lt;/object&gt;&lt;object type=&quot;3&quot; unique_id=&quot;10014&quot;&gt;&lt;property id=&quot;20148&quot; value=&quot;5&quot;/&gt;&lt;property id=&quot;20300&quot; value=&quot;Slide 17 - &amp;quot;Auburn University-Main Campus&amp;#x0D;&amp;#x0A;Proposed FY12 Total Budget - $779.7M&amp;#x0D;&amp;#x0A;&amp;quot;&quot;/&gt;&lt;property id=&quot;20307&quot; value=&quot;306&quot;/&gt;&lt;/object&gt;&lt;object type=&quot;3&quot; unique_id=&quot;10015&quot;&gt;&lt;property id=&quot;20148&quot; value=&quot;5&quot;/&gt;&lt;property id=&quot;20300&quot; value=&quot;Slide 8 - &amp;quot;Summary of Base Allocations&amp;quot;&quot;/&gt;&lt;property id=&quot;20307&quot; value=&quot;307&quot;/&gt;&lt;/object&gt;&lt;object type=&quot;3&quot; unique_id=&quot;10016&quot;&gt;&lt;property id=&quot;20148&quot; value=&quot;5&quot;/&gt;&lt;property id=&quot;20300&quot; value=&quot;Slide 18 - &amp;quot;Summary&amp;quot;&quot;/&gt;&lt;property id=&quot;20307&quot; value=&quot;285&quot;/&gt;&lt;/object&gt;&lt;object type=&quot;3&quot; unique_id=&quot;10092&quot;&gt;&lt;property id=&quot;20148&quot; value=&quot;5&quot;/&gt;&lt;property id=&quot;20300&quot; value=&quot;Slide 13 - &amp;quot;Percentages of Tuition and State Appropriations to Total Unrestricted Operating Budget – AU Main Campus&amp;quot;&quot;/&gt;&lt;property id=&quot;20307&quot; value=&quot;318&quot;/&gt;&lt;/object&gt;&lt;object type=&quot;3&quot; unique_id=&quot;10125&quot;&gt;&lt;property id=&quot;20148&quot; value=&quot;5&quot;/&gt;&lt;property id=&quot;20300&quot; value=&quot;Slide 4 - &amp;quot;Budget Strategy&amp;quot;&quot;/&gt;&lt;property id=&quot;20307&quot; value=&quot;319&quot;/&gt;&lt;/object&gt;&lt;object type=&quot;3&quot; unique_id=&quot;10227&quot;&gt;&lt;property id=&quot;20148&quot; value=&quot;5&quot;/&gt;&lt;property id=&quot;20300&quot; value=&quot;Slide 5 - &amp;quot;Proposed Cost Commitments&amp;quot;&quot;/&gt;&lt;property id=&quot;20307&quot; value=&quot;321&quot;/&gt;&lt;/object&gt;&lt;object type=&quot;3&quot; unique_id=&quot;10229&quot;&gt;&lt;property id=&quot;20148&quot; value=&quot;5&quot;/&gt;&lt;property id=&quot;20300&quot; value=&quot;Slide 6 - &amp;quot;Proposed Funding Plan&amp;#x0D;&amp;#x0A;Significant Funding Sources&amp;quot;&quot;/&gt;&lt;property id=&quot;20307&quot; value=&quot;323&quot;/&gt;&lt;/object&gt;&lt;object type=&quot;3&quot; unique_id=&quot;10358&quot;&gt;&lt;property id=&quot;20148&quot; value=&quot;5&quot;/&gt;&lt;property id=&quot;20300&quot; value=&quot;Slide 11 - &amp;quot;State Appropriations by Division&amp;#x0D;&amp;#x0A;(amounts in millions)&amp;quot;&quot;/&gt;&lt;property id=&quot;20307&quot; value=&quot;324&quot;/&gt;&lt;/object&gt;&lt;object type=&quot;3&quot; unique_id=&quot;10492&quot;&gt;&lt;property id=&quot;20148&quot; value=&quot;5&quot;/&gt;&lt;property id=&quot;20300&quot; value=&quot;Slide 9 - &amp;quot;Summary of Revenue/Reallocation Sources&amp;quot;&quot;/&gt;&lt;property id=&quot;20307&quot; value=&quot;325&quot;/&gt;&lt;/object&gt;&lt;object type=&quot;3&quot; unique_id=&quot;10619&quot;&gt;&lt;property id=&quot;20148&quot; value=&quot;5&quot;/&gt;&lt;property id=&quot;20300&quot; value=&quot;Slide 7&quot;/&gt;&lt;property id=&quot;20307&quot; value=&quot;326&quot;/&gt;&lt;/object&gt;&lt;object type=&quot;3&quot; unique_id=&quot;10677&quot;&gt;&lt;property id=&quot;20148&quot; value=&quot;5&quot;/&gt;&lt;property id=&quot;20300&quot; value=&quot;Slide 3&quot;/&gt;&lt;property id=&quot;20307&quot; value=&quot;32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Project Overview">
  <a:themeElements>
    <a:clrScheme name="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ED4722"/>
      </a:accent1>
      <a:accent2>
        <a:srgbClr val="19E329"/>
      </a:accent2>
      <a:accent3>
        <a:srgbClr val="AAB8E2"/>
      </a:accent3>
      <a:accent4>
        <a:srgbClr val="DADADA"/>
      </a:accent4>
      <a:accent5>
        <a:srgbClr val="F4B1AB"/>
      </a:accent5>
      <a:accent6>
        <a:srgbClr val="16CE24"/>
      </a:accent6>
      <a:hlink>
        <a:srgbClr val="FF3300"/>
      </a:hlink>
      <a:folHlink>
        <a:srgbClr val="FF7C80"/>
      </a:folHlink>
    </a:clrScheme>
    <a:fontScheme name="Project Overview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Project Overview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Overview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Overview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autemplate2</Template>
  <TotalTime>28865</TotalTime>
  <Words>573</Words>
  <Application>Microsoft Office PowerPoint</Application>
  <PresentationFormat>On-screen Show (4:3)</PresentationFormat>
  <Paragraphs>243</Paragraphs>
  <Slides>20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Project Overview</vt:lpstr>
      <vt:lpstr>AUBURN UNIVERSITY FY12 Budget</vt:lpstr>
      <vt:lpstr>Overview</vt:lpstr>
      <vt:lpstr>Auburn University  FY12 Total Budget - $969.4M By Fund </vt:lpstr>
      <vt:lpstr>FY12  Total Budget - $969.4M By Division</vt:lpstr>
      <vt:lpstr>Main Campus FY12 Total Budget - $779.7M </vt:lpstr>
      <vt:lpstr>Main Campus FY12 Total Unrestricted Budget-$556M By Revenue Source </vt:lpstr>
      <vt:lpstr>Main Campus FY12 Total Unrestricted Budget-$556M By Expenditures </vt:lpstr>
      <vt:lpstr>State appropriations</vt:lpstr>
      <vt:lpstr>State Appropriations by Division (amounts in millions)</vt:lpstr>
      <vt:lpstr>State Appropriations by Division (amounts in millions)</vt:lpstr>
      <vt:lpstr>State Appropriations by Division Amounts in Millions</vt:lpstr>
      <vt:lpstr>Tuition and State Appropriations to Total Unrestricted Operating Budget – AU Main Campus</vt:lpstr>
      <vt:lpstr>Base Budget Reductions-Main Campus</vt:lpstr>
      <vt:lpstr>Main Campus Stimulus Funding Amounts in Millions - $33.8M</vt:lpstr>
      <vt:lpstr>FY12 Budget Detail </vt:lpstr>
      <vt:lpstr>Main Campus Cost Commitments</vt:lpstr>
      <vt:lpstr>Main Campus Budget Allocations Total - $44.5M</vt:lpstr>
      <vt:lpstr>Main Campus Significant Funding Sources</vt:lpstr>
      <vt:lpstr>Main Campus Significant Funding Sources - $44.5M</vt:lpstr>
      <vt:lpstr>Summary and Outlook</vt:lpstr>
    </vt:vector>
  </TitlesOfParts>
  <Company>Auburn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smithmc</dc:creator>
  <cp:lastModifiedBy>SMITHMC</cp:lastModifiedBy>
  <cp:revision>168</cp:revision>
  <dcterms:created xsi:type="dcterms:W3CDTF">2009-08-31T01:42:23Z</dcterms:created>
  <dcterms:modified xsi:type="dcterms:W3CDTF">2011-10-25T18:05:25Z</dcterms:modified>
</cp:coreProperties>
</file>