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53" y="-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Less that 2 years</c:v>
                </c:pt>
                <c:pt idx="1">
                  <c:v>2-5 years</c:v>
                </c:pt>
                <c:pt idx="2">
                  <c:v>6-10 years</c:v>
                </c:pt>
                <c:pt idx="3">
                  <c:v>11-15 years</c:v>
                </c:pt>
                <c:pt idx="4">
                  <c:v>16-20 years</c:v>
                </c:pt>
                <c:pt idx="5">
                  <c:v>20+ years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19</c:v>
                </c:pt>
                <c:pt idx="1">
                  <c:v>52</c:v>
                </c:pt>
                <c:pt idx="2">
                  <c:v>46</c:v>
                </c:pt>
                <c:pt idx="3">
                  <c:v>29</c:v>
                </c:pt>
                <c:pt idx="4">
                  <c:v>26</c:v>
                </c:pt>
                <c:pt idx="5">
                  <c:v>64</c:v>
                </c:pt>
              </c:numCache>
            </c:numRef>
          </c:val>
        </c:ser>
        <c:shape val="box"/>
        <c:axId val="114782592"/>
        <c:axId val="114784512"/>
        <c:axId val="0"/>
      </c:bar3DChart>
      <c:catAx>
        <c:axId val="114782592"/>
        <c:scaling>
          <c:orientation val="minMax"/>
        </c:scaling>
        <c:axPos val="b"/>
        <c:tickLblPos val="nextTo"/>
        <c:crossAx val="114784512"/>
        <c:crosses val="autoZero"/>
        <c:auto val="1"/>
        <c:lblAlgn val="ctr"/>
        <c:lblOffset val="100"/>
      </c:catAx>
      <c:valAx>
        <c:axId val="114784512"/>
        <c:scaling>
          <c:orientation val="minMax"/>
        </c:scaling>
        <c:axPos val="l"/>
        <c:majorGridlines/>
        <c:numFmt formatCode="General" sourceLinked="1"/>
        <c:tickLblPos val="nextTo"/>
        <c:crossAx val="1147825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Agriculture</c:v>
                </c:pt>
                <c:pt idx="1">
                  <c:v>Architecture</c:v>
                </c:pt>
                <c:pt idx="2">
                  <c:v>Business</c:v>
                </c:pt>
                <c:pt idx="3">
                  <c:v>Education</c:v>
                </c:pt>
                <c:pt idx="4">
                  <c:v>Engineering</c:v>
                </c:pt>
                <c:pt idx="5">
                  <c:v>Forestry</c:v>
                </c:pt>
                <c:pt idx="6">
                  <c:v>Human Sciences</c:v>
                </c:pt>
                <c:pt idx="7">
                  <c:v>Liberal Arts</c:v>
                </c:pt>
                <c:pt idx="8">
                  <c:v>Nursing</c:v>
                </c:pt>
                <c:pt idx="9">
                  <c:v>Pharmacy</c:v>
                </c:pt>
                <c:pt idx="10">
                  <c:v>Science and Mathmatics</c:v>
                </c:pt>
                <c:pt idx="11">
                  <c:v>Vet Medicine</c:v>
                </c:pt>
                <c:pt idx="12">
                  <c:v>Libraries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30</c:v>
                </c:pt>
                <c:pt idx="1">
                  <c:v>5</c:v>
                </c:pt>
                <c:pt idx="2">
                  <c:v>15</c:v>
                </c:pt>
                <c:pt idx="3">
                  <c:v>27</c:v>
                </c:pt>
                <c:pt idx="4">
                  <c:v>19</c:v>
                </c:pt>
                <c:pt idx="5">
                  <c:v>7</c:v>
                </c:pt>
                <c:pt idx="6">
                  <c:v>7</c:v>
                </c:pt>
                <c:pt idx="7">
                  <c:v>61</c:v>
                </c:pt>
                <c:pt idx="8">
                  <c:v>3</c:v>
                </c:pt>
                <c:pt idx="9">
                  <c:v>14</c:v>
                </c:pt>
                <c:pt idx="10">
                  <c:v>32</c:v>
                </c:pt>
                <c:pt idx="11">
                  <c:v>11</c:v>
                </c:pt>
                <c:pt idx="1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cat>
            <c:strRef>
              <c:f>Sheet1!$A$2:$A$14</c:f>
              <c:strCache>
                <c:ptCount val="13"/>
                <c:pt idx="0">
                  <c:v>Agriculture</c:v>
                </c:pt>
                <c:pt idx="1">
                  <c:v>Architecture</c:v>
                </c:pt>
                <c:pt idx="2">
                  <c:v>Business</c:v>
                </c:pt>
                <c:pt idx="3">
                  <c:v>Education</c:v>
                </c:pt>
                <c:pt idx="4">
                  <c:v>Engineering</c:v>
                </c:pt>
                <c:pt idx="5">
                  <c:v>Forestry</c:v>
                </c:pt>
                <c:pt idx="6">
                  <c:v>Human Sciences</c:v>
                </c:pt>
                <c:pt idx="7">
                  <c:v>Liberal Arts</c:v>
                </c:pt>
                <c:pt idx="8">
                  <c:v>Nursing</c:v>
                </c:pt>
                <c:pt idx="9">
                  <c:v>Pharmacy</c:v>
                </c:pt>
                <c:pt idx="10">
                  <c:v>Science and Mathmatics</c:v>
                </c:pt>
                <c:pt idx="11">
                  <c:v>Vet Medicine</c:v>
                </c:pt>
                <c:pt idx="12">
                  <c:v>Libraries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cat>
            <c:strRef>
              <c:f>Sheet1!$A$2:$A$14</c:f>
              <c:strCache>
                <c:ptCount val="13"/>
                <c:pt idx="0">
                  <c:v>Agriculture</c:v>
                </c:pt>
                <c:pt idx="1">
                  <c:v>Architecture</c:v>
                </c:pt>
                <c:pt idx="2">
                  <c:v>Business</c:v>
                </c:pt>
                <c:pt idx="3">
                  <c:v>Education</c:v>
                </c:pt>
                <c:pt idx="4">
                  <c:v>Engineering</c:v>
                </c:pt>
                <c:pt idx="5">
                  <c:v>Forestry</c:v>
                </c:pt>
                <c:pt idx="6">
                  <c:v>Human Sciences</c:v>
                </c:pt>
                <c:pt idx="7">
                  <c:v>Liberal Arts</c:v>
                </c:pt>
                <c:pt idx="8">
                  <c:v>Nursing</c:v>
                </c:pt>
                <c:pt idx="9">
                  <c:v>Pharmacy</c:v>
                </c:pt>
                <c:pt idx="10">
                  <c:v>Science and Mathmatics</c:v>
                </c:pt>
                <c:pt idx="11">
                  <c:v>Vet Medicine</c:v>
                </c:pt>
                <c:pt idx="12">
                  <c:v>Libraries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</c:numCache>
            </c:numRef>
          </c:val>
        </c:ser>
        <c:shape val="box"/>
        <c:axId val="119394304"/>
        <c:axId val="119395840"/>
        <c:axId val="0"/>
      </c:bar3DChart>
      <c:catAx>
        <c:axId val="119394304"/>
        <c:scaling>
          <c:orientation val="minMax"/>
        </c:scaling>
        <c:axPos val="b"/>
        <c:tickLblPos val="nextTo"/>
        <c:crossAx val="119395840"/>
        <c:crosses val="autoZero"/>
        <c:auto val="1"/>
        <c:lblAlgn val="ctr"/>
        <c:lblOffset val="100"/>
      </c:catAx>
      <c:valAx>
        <c:axId val="119395840"/>
        <c:scaling>
          <c:orientation val="minMax"/>
        </c:scaling>
        <c:axPos val="l"/>
        <c:majorGridlines/>
        <c:numFmt formatCode="General" sourceLinked="1"/>
        <c:tickLblPos val="nextTo"/>
        <c:crossAx val="11939430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Book (print)</c:v>
                </c:pt>
                <c:pt idx="1">
                  <c:v>Article database/ejournal</c:v>
                </c:pt>
                <c:pt idx="2">
                  <c:v>Digital collection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68</c:v>
                </c:pt>
                <c:pt idx="1">
                  <c:v>159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Book (print)</c:v>
                </c:pt>
                <c:pt idx="1">
                  <c:v>Article database/ejournal</c:v>
                </c:pt>
                <c:pt idx="2">
                  <c:v>Digital collection</c:v>
                </c:pt>
                <c:pt idx="3">
                  <c:v>other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Book (print)</c:v>
                </c:pt>
                <c:pt idx="1">
                  <c:v>Article database/ejournal</c:v>
                </c:pt>
                <c:pt idx="2">
                  <c:v>Digital collection</c:v>
                </c:pt>
                <c:pt idx="3">
                  <c:v>other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shape val="box"/>
        <c:axId val="119536256"/>
        <c:axId val="119611776"/>
        <c:axId val="0"/>
      </c:bar3DChart>
      <c:catAx>
        <c:axId val="119536256"/>
        <c:scaling>
          <c:orientation val="minMax"/>
        </c:scaling>
        <c:axPos val="b"/>
        <c:tickLblPos val="nextTo"/>
        <c:crossAx val="119611776"/>
        <c:crosses val="autoZero"/>
        <c:auto val="1"/>
        <c:lblAlgn val="ctr"/>
        <c:lblOffset val="100"/>
      </c:catAx>
      <c:valAx>
        <c:axId val="119611776"/>
        <c:scaling>
          <c:orientation val="minMax"/>
        </c:scaling>
        <c:axPos val="l"/>
        <c:majorGridlines/>
        <c:numFmt formatCode="General" sourceLinked="1"/>
        <c:tickLblPos val="nextTo"/>
        <c:crossAx val="1195362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Information overload</c:v>
                </c:pt>
                <c:pt idx="1">
                  <c:v>Keeping up with technology</c:v>
                </c:pt>
                <c:pt idx="2">
                  <c:v>Keeping track of articles</c:v>
                </c:pt>
                <c:pt idx="3">
                  <c:v>Coming up with ideas for projects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74</c:v>
                </c:pt>
                <c:pt idx="1">
                  <c:v>24</c:v>
                </c:pt>
                <c:pt idx="2">
                  <c:v>44</c:v>
                </c:pt>
                <c:pt idx="3">
                  <c:v>36</c:v>
                </c:pt>
                <c:pt idx="4">
                  <c:v>31</c:v>
                </c:pt>
              </c:numCache>
            </c:numRef>
          </c:val>
        </c:ser>
        <c:shape val="box"/>
        <c:axId val="125960192"/>
        <c:axId val="125961728"/>
        <c:axId val="0"/>
      </c:bar3DChart>
      <c:catAx>
        <c:axId val="125960192"/>
        <c:scaling>
          <c:orientation val="minMax"/>
        </c:scaling>
        <c:axPos val="b"/>
        <c:tickLblPos val="nextTo"/>
        <c:crossAx val="125961728"/>
        <c:crosses val="autoZero"/>
        <c:auto val="1"/>
        <c:lblAlgn val="ctr"/>
        <c:lblOffset val="100"/>
      </c:catAx>
      <c:valAx>
        <c:axId val="125961728"/>
        <c:scaling>
          <c:orientation val="minMax"/>
        </c:scaling>
        <c:axPos val="l"/>
        <c:majorGridlines/>
        <c:numFmt formatCode="General" sourceLinked="1"/>
        <c:tickLblPos val="nextTo"/>
        <c:crossAx val="1259601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Attending Conferences</c:v>
                </c:pt>
                <c:pt idx="1">
                  <c:v>Communicating with Colleagues</c:v>
                </c:pt>
                <c:pt idx="2">
                  <c:v>Professional Mail lists</c:v>
                </c:pt>
                <c:pt idx="3">
                  <c:v>Books and journals</c:v>
                </c:pt>
                <c:pt idx="4">
                  <c:v>Reviewing manuscripts</c:v>
                </c:pt>
                <c:pt idx="5">
                  <c:v>Searching library databases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221</c:v>
                </c:pt>
                <c:pt idx="1">
                  <c:v>212</c:v>
                </c:pt>
                <c:pt idx="2">
                  <c:v>149</c:v>
                </c:pt>
                <c:pt idx="3">
                  <c:v>230</c:v>
                </c:pt>
                <c:pt idx="4">
                  <c:v>174</c:v>
                </c:pt>
                <c:pt idx="5">
                  <c:v>149</c:v>
                </c:pt>
              </c:numCache>
            </c:numRef>
          </c:val>
        </c:ser>
        <c:shape val="box"/>
        <c:axId val="125998976"/>
        <c:axId val="126000512"/>
        <c:axId val="0"/>
      </c:bar3DChart>
      <c:catAx>
        <c:axId val="125998976"/>
        <c:scaling>
          <c:orientation val="minMax"/>
        </c:scaling>
        <c:axPos val="b"/>
        <c:tickLblPos val="nextTo"/>
        <c:crossAx val="126000512"/>
        <c:crosses val="autoZero"/>
        <c:auto val="1"/>
        <c:lblAlgn val="ctr"/>
        <c:lblOffset val="100"/>
      </c:catAx>
      <c:valAx>
        <c:axId val="126000512"/>
        <c:scaling>
          <c:orientation val="minMax"/>
        </c:scaling>
        <c:axPos val="l"/>
        <c:majorGridlines/>
        <c:numFmt formatCode="General" sourceLinked="1"/>
        <c:tickLblPos val="nextTo"/>
        <c:crossAx val="1259989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Outstanding</c:v>
                </c:pt>
                <c:pt idx="1">
                  <c:v>Very Good</c:v>
                </c:pt>
                <c:pt idx="2">
                  <c:v>Average</c:v>
                </c:pt>
                <c:pt idx="3">
                  <c:v>Poor</c:v>
                </c:pt>
                <c:pt idx="4">
                  <c:v>Very Poor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</c:v>
                </c:pt>
                <c:pt idx="1">
                  <c:v>127</c:v>
                </c:pt>
                <c:pt idx="2">
                  <c:v>66</c:v>
                </c:pt>
                <c:pt idx="3">
                  <c:v>11</c:v>
                </c:pt>
                <c:pt idx="4">
                  <c:v>2</c:v>
                </c:pt>
              </c:numCache>
            </c:numRef>
          </c:val>
        </c:ser>
        <c:shape val="box"/>
        <c:axId val="128572800"/>
        <c:axId val="134833280"/>
        <c:axId val="0"/>
      </c:bar3DChart>
      <c:catAx>
        <c:axId val="128572800"/>
        <c:scaling>
          <c:orientation val="minMax"/>
        </c:scaling>
        <c:axPos val="b"/>
        <c:tickLblPos val="nextTo"/>
        <c:crossAx val="134833280"/>
        <c:crosses val="autoZero"/>
        <c:auto val="1"/>
        <c:lblAlgn val="ctr"/>
        <c:lblOffset val="100"/>
      </c:catAx>
      <c:valAx>
        <c:axId val="134833280"/>
        <c:scaling>
          <c:orientation val="minMax"/>
        </c:scaling>
        <c:axPos val="l"/>
        <c:majorGridlines/>
        <c:numFmt formatCode="General" sourceLinked="1"/>
        <c:tickLblPos val="nextTo"/>
        <c:crossAx val="1285728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Very Useful</c:v>
                </c:pt>
                <c:pt idx="1">
                  <c:v>Useful</c:v>
                </c:pt>
                <c:pt idx="2">
                  <c:v>Neither</c:v>
                </c:pt>
                <c:pt idx="3">
                  <c:v>Of limited usefullness</c:v>
                </c:pt>
                <c:pt idx="4">
                  <c:v>Not useful at all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82</c:v>
                </c:pt>
                <c:pt idx="1">
                  <c:v>123</c:v>
                </c:pt>
                <c:pt idx="2">
                  <c:v>20</c:v>
                </c:pt>
                <c:pt idx="3">
                  <c:v>9</c:v>
                </c:pt>
              </c:numCache>
            </c:numRef>
          </c:val>
        </c:ser>
        <c:shape val="box"/>
        <c:axId val="140578176"/>
        <c:axId val="140903552"/>
        <c:axId val="0"/>
      </c:bar3DChart>
      <c:catAx>
        <c:axId val="140578176"/>
        <c:scaling>
          <c:orientation val="minMax"/>
        </c:scaling>
        <c:axPos val="b"/>
        <c:tickLblPos val="nextTo"/>
        <c:crossAx val="140903552"/>
        <c:crosses val="autoZero"/>
        <c:auto val="1"/>
        <c:lblAlgn val="ctr"/>
        <c:lblOffset val="100"/>
      </c:catAx>
      <c:valAx>
        <c:axId val="140903552"/>
        <c:scaling>
          <c:orientation val="minMax"/>
        </c:scaling>
        <c:axPos val="l"/>
        <c:majorGridlines/>
        <c:numFmt formatCode="General" sourceLinked="1"/>
        <c:tickLblPos val="nextTo"/>
        <c:crossAx val="1405781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87F9B-2484-4790-A1CD-08EAA885F066}" type="datetimeFigureOut">
              <a:rPr lang="en-US" smtClean="0"/>
              <a:pPr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A87F9-0BA9-4C35-9236-B06239694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95400"/>
            <a:ext cx="7772400" cy="1470025"/>
          </a:xfrm>
        </p:spPr>
        <p:txBody>
          <a:bodyPr/>
          <a:lstStyle/>
          <a:p>
            <a:r>
              <a:rPr lang="en-US" dirty="0" smtClean="0"/>
              <a:t>Senate Library Committee: </a:t>
            </a:r>
            <a:br>
              <a:rPr lang="en-US" dirty="0" smtClean="0"/>
            </a:br>
            <a:r>
              <a:rPr lang="en-US" dirty="0" smtClean="0"/>
              <a:t>Faculty Survey Report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/>
          <a:p>
            <a:r>
              <a:rPr lang="en-US" dirty="0" smtClean="0"/>
              <a:t>Wesley Lindsey, </a:t>
            </a:r>
            <a:r>
              <a:rPr lang="en-US" dirty="0" err="1" smtClean="0"/>
              <a:t>Pharm.D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Chair</a:t>
            </a:r>
          </a:p>
          <a:p>
            <a:r>
              <a:rPr lang="en-US" dirty="0" smtClean="0"/>
              <a:t>Pharmacy Practice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Libraries and their staff make a substantial contribution: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48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0162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Strongly Agree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Agree</a:t>
                      </a:r>
                      <a:endParaRPr lang="en-US" dirty="0"/>
                    </a:p>
                  </a:txBody>
                  <a:tcPr/>
                </a:tc>
              </a:tr>
              <a:tr h="60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Keeping current in my field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</a:tr>
              <a:tr h="60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</a:t>
                      </a:r>
                      <a:r>
                        <a:rPr lang="en-US" baseline="0" dirty="0" smtClean="0"/>
                        <a:t>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</a:tr>
              <a:tr h="103842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Being a more productive researcher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</a:tr>
              <a:tr h="60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Being a better</a:t>
                      </a:r>
                      <a:r>
                        <a:rPr lang="en-US" baseline="0" dirty="0" smtClean="0"/>
                        <a:t> instructor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/>
                </a:tc>
              </a:tr>
              <a:tr h="60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Enhancing student 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</a:tr>
              <a:tr h="60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Providing outreach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think the Libraries’ greatest strength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Electronic access - 39</a:t>
            </a:r>
          </a:p>
          <a:p>
            <a:r>
              <a:rPr lang="en-US" sz="4800" dirty="0" smtClean="0"/>
              <a:t>Physical collections - 29</a:t>
            </a:r>
          </a:p>
          <a:p>
            <a:r>
              <a:rPr lang="en-US" sz="4800" dirty="0" smtClean="0"/>
              <a:t>Library staff - 28</a:t>
            </a:r>
          </a:p>
          <a:p>
            <a:r>
              <a:rPr lang="en-US" sz="4800" dirty="0" smtClean="0"/>
              <a:t>Document delivery - 10</a:t>
            </a:r>
          </a:p>
          <a:p>
            <a:r>
              <a:rPr lang="en-US" sz="4800" dirty="0" smtClean="0"/>
              <a:t>Library facilities - 6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I could change one thing: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dirty="0" err="1" smtClean="0"/>
              <a:t>ejournals</a:t>
            </a:r>
            <a:r>
              <a:rPr lang="en-US" dirty="0" smtClean="0"/>
              <a:t>/databases – 39</a:t>
            </a:r>
          </a:p>
          <a:p>
            <a:r>
              <a:rPr lang="en-US" dirty="0" smtClean="0"/>
              <a:t>Improve facilities – 12</a:t>
            </a:r>
          </a:p>
          <a:p>
            <a:r>
              <a:rPr lang="en-US" dirty="0" smtClean="0"/>
              <a:t>Fix interface issues – 8</a:t>
            </a:r>
          </a:p>
          <a:p>
            <a:r>
              <a:rPr lang="en-US" dirty="0" smtClean="0"/>
              <a:t>Bigger budget – 6</a:t>
            </a:r>
          </a:p>
          <a:p>
            <a:r>
              <a:rPr lang="en-US" dirty="0" smtClean="0"/>
              <a:t>Better service – 6</a:t>
            </a:r>
          </a:p>
          <a:p>
            <a:r>
              <a:rPr lang="en-US" dirty="0" smtClean="0"/>
              <a:t>More paper journals - 6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Looking forward, I will need the following from the libraries: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r>
              <a:rPr lang="en-US" dirty="0" smtClean="0"/>
              <a:t>E-access to journals/databases - 56</a:t>
            </a:r>
          </a:p>
          <a:p>
            <a:r>
              <a:rPr lang="en-US" dirty="0" smtClean="0"/>
              <a:t>Books and notifications – 13</a:t>
            </a:r>
          </a:p>
          <a:p>
            <a:r>
              <a:rPr lang="en-US" dirty="0" smtClean="0"/>
              <a:t>E-books – 7</a:t>
            </a:r>
          </a:p>
          <a:p>
            <a:r>
              <a:rPr lang="en-US" dirty="0" smtClean="0"/>
              <a:t>Faster ILL – 6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Impressions of the coverage of </a:t>
            </a:r>
            <a:r>
              <a:rPr lang="en-US" dirty="0" err="1" smtClean="0"/>
              <a:t>ejournals</a:t>
            </a:r>
            <a:r>
              <a:rPr lang="en-US" dirty="0" smtClean="0"/>
              <a:t> through the Libraries: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 feel an orientation for new faculty and reorientation for existing faculty would be: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582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Projects for 2012-2013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faculty orientation package</a:t>
            </a:r>
          </a:p>
          <a:p>
            <a:pPr lvl="1"/>
            <a:r>
              <a:rPr lang="en-US" dirty="0" smtClean="0"/>
              <a:t>Printed materials</a:t>
            </a:r>
          </a:p>
          <a:p>
            <a:pPr lvl="1"/>
            <a:r>
              <a:rPr lang="en-US" dirty="0" smtClean="0"/>
              <a:t>Online tutorials</a:t>
            </a:r>
          </a:p>
          <a:p>
            <a:pPr lvl="1"/>
            <a:r>
              <a:rPr lang="en-US" dirty="0" smtClean="0"/>
              <a:t>Tours/demonstrations/presentations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Existing faculty updates/reorientation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Committee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Wesley Lindsey,</a:t>
            </a:r>
            <a:r>
              <a:rPr lang="en-US" dirty="0" smtClean="0"/>
              <a:t> Pharmacy Practice - Chair</a:t>
            </a:r>
          </a:p>
          <a:p>
            <a:r>
              <a:rPr lang="en-US" b="1" dirty="0" smtClean="0"/>
              <a:t>Bonnie MacEwan,</a:t>
            </a:r>
            <a:r>
              <a:rPr lang="en-US" dirty="0" smtClean="0"/>
              <a:t> Dean, Library</a:t>
            </a:r>
          </a:p>
          <a:p>
            <a:r>
              <a:rPr lang="en-US" b="1" dirty="0" smtClean="0"/>
              <a:t>Robert Kemppainen,</a:t>
            </a:r>
            <a:r>
              <a:rPr lang="en-US" dirty="0" smtClean="0"/>
              <a:t> Vet-Med-Anatomy, Physiology, Pharmacology</a:t>
            </a:r>
          </a:p>
          <a:p>
            <a:r>
              <a:rPr lang="en-US" b="1" dirty="0" smtClean="0"/>
              <a:t>Julie Howe,</a:t>
            </a:r>
            <a:r>
              <a:rPr lang="en-US" dirty="0" smtClean="0"/>
              <a:t> Agronomy/Soils</a:t>
            </a:r>
          </a:p>
          <a:p>
            <a:r>
              <a:rPr lang="en-US" b="1" dirty="0" smtClean="0"/>
              <a:t>Tina </a:t>
            </a:r>
            <a:r>
              <a:rPr lang="en-US" b="1" dirty="0" err="1" smtClean="0"/>
              <a:t>Loraas</a:t>
            </a:r>
            <a:r>
              <a:rPr lang="en-US" b="1" dirty="0" smtClean="0"/>
              <a:t>,</a:t>
            </a:r>
            <a:r>
              <a:rPr lang="en-US" dirty="0" smtClean="0"/>
              <a:t> Accounting</a:t>
            </a:r>
          </a:p>
          <a:p>
            <a:r>
              <a:rPr lang="en-US" b="1" dirty="0" smtClean="0"/>
              <a:t>Hassan </a:t>
            </a:r>
            <a:r>
              <a:rPr lang="en-US" b="1" dirty="0" err="1" smtClean="0"/>
              <a:t>Abbas</a:t>
            </a:r>
            <a:r>
              <a:rPr lang="en-US" b="1" dirty="0" smtClean="0"/>
              <a:t>,</a:t>
            </a:r>
            <a:r>
              <a:rPr lang="en-US" dirty="0" smtClean="0"/>
              <a:t> Civil Engineering</a:t>
            </a:r>
          </a:p>
          <a:p>
            <a:r>
              <a:rPr lang="en-US" b="1" dirty="0" smtClean="0"/>
              <a:t>Paula </a:t>
            </a:r>
            <a:r>
              <a:rPr lang="en-US" b="1" dirty="0" err="1" smtClean="0"/>
              <a:t>Sullenger</a:t>
            </a:r>
            <a:r>
              <a:rPr lang="en-US" b="1" dirty="0" smtClean="0"/>
              <a:t>, </a:t>
            </a:r>
            <a:r>
              <a:rPr lang="en-US" dirty="0" smtClean="0"/>
              <a:t>Library</a:t>
            </a:r>
          </a:p>
          <a:p>
            <a:r>
              <a:rPr lang="en-US" b="1" dirty="0" smtClean="0"/>
              <a:t>Ellen </a:t>
            </a:r>
            <a:r>
              <a:rPr lang="en-US" b="1" dirty="0" err="1" smtClean="0"/>
              <a:t>Abell</a:t>
            </a:r>
            <a:r>
              <a:rPr lang="en-US" b="1" dirty="0" smtClean="0"/>
              <a:t>,</a:t>
            </a:r>
            <a:r>
              <a:rPr lang="en-US" dirty="0" smtClean="0"/>
              <a:t> Human Development and Family Studies</a:t>
            </a:r>
          </a:p>
          <a:p>
            <a:r>
              <a:rPr lang="en-US" b="1" dirty="0" err="1" smtClean="0"/>
              <a:t>Rosephanye</a:t>
            </a:r>
            <a:r>
              <a:rPr lang="en-US" b="1" dirty="0" smtClean="0"/>
              <a:t> Dunn-Powell, </a:t>
            </a:r>
            <a:r>
              <a:rPr lang="en-US" dirty="0" smtClean="0"/>
              <a:t>Music</a:t>
            </a:r>
          </a:p>
          <a:p>
            <a:r>
              <a:rPr lang="en-US" b="1" dirty="0" smtClean="0"/>
              <a:t>Mark Smith,</a:t>
            </a:r>
            <a:r>
              <a:rPr lang="en-US" dirty="0" smtClean="0"/>
              <a:t> Forestry &amp; Wildlife Sciences</a:t>
            </a:r>
          </a:p>
          <a:p>
            <a:r>
              <a:rPr lang="en-US" b="1" dirty="0" err="1" smtClean="0"/>
              <a:t>Christal</a:t>
            </a:r>
            <a:r>
              <a:rPr lang="en-US" b="1" dirty="0" smtClean="0"/>
              <a:t> Pritchett,</a:t>
            </a:r>
            <a:r>
              <a:rPr lang="en-US" dirty="0" smtClean="0"/>
              <a:t> Education</a:t>
            </a:r>
          </a:p>
          <a:p>
            <a:r>
              <a:rPr lang="en-US" b="1" dirty="0" smtClean="0"/>
              <a:t>Evert </a:t>
            </a:r>
            <a:r>
              <a:rPr lang="en-US" b="1" dirty="0" err="1" smtClean="0"/>
              <a:t>Duin</a:t>
            </a:r>
            <a:r>
              <a:rPr lang="en-US" b="1" dirty="0" smtClean="0"/>
              <a:t>,</a:t>
            </a:r>
            <a:r>
              <a:rPr lang="en-US" dirty="0" smtClean="0"/>
              <a:t> Sciences and Mathematics</a:t>
            </a:r>
          </a:p>
          <a:p>
            <a:r>
              <a:rPr lang="en-US" b="1" dirty="0" err="1" smtClean="0"/>
              <a:t>Caralise</a:t>
            </a:r>
            <a:r>
              <a:rPr lang="en-US" b="1" dirty="0" smtClean="0"/>
              <a:t> Hunt,</a:t>
            </a:r>
            <a:r>
              <a:rPr lang="en-US" dirty="0" smtClean="0"/>
              <a:t> Nursing</a:t>
            </a:r>
          </a:p>
          <a:p>
            <a:r>
              <a:rPr lang="en-US" b="1" dirty="0" smtClean="0"/>
              <a:t>Rich </a:t>
            </a:r>
            <a:r>
              <a:rPr lang="en-US" b="1" dirty="0" err="1" smtClean="0"/>
              <a:t>Britnell</a:t>
            </a:r>
            <a:r>
              <a:rPr lang="en-US" b="1" dirty="0" smtClean="0"/>
              <a:t>,</a:t>
            </a:r>
            <a:r>
              <a:rPr lang="en-US" dirty="0" smtClean="0"/>
              <a:t> Architecture, Design and Construction</a:t>
            </a:r>
          </a:p>
          <a:p>
            <a:r>
              <a:rPr lang="en-US" b="1" dirty="0" smtClean="0"/>
              <a:t>Cara </a:t>
            </a:r>
            <a:r>
              <a:rPr lang="en-US" b="1" dirty="0" err="1" smtClean="0"/>
              <a:t>Tupps</a:t>
            </a:r>
            <a:r>
              <a:rPr lang="en-US" b="1" dirty="0" smtClean="0"/>
              <a:t>, </a:t>
            </a:r>
            <a:r>
              <a:rPr lang="en-US" dirty="0" smtClean="0"/>
              <a:t>Undergraduate Student Rep</a:t>
            </a:r>
          </a:p>
          <a:p>
            <a:r>
              <a:rPr lang="en-US" b="1" dirty="0" err="1" smtClean="0"/>
              <a:t>Manui</a:t>
            </a:r>
            <a:r>
              <a:rPr lang="en-US" b="1" dirty="0" smtClean="0"/>
              <a:t> Ahuja</a:t>
            </a:r>
            <a:r>
              <a:rPr lang="en-US" dirty="0" smtClean="0"/>
              <a:t>, Graduate Student Rep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Marcia Boosinger – Library</a:t>
            </a:r>
          </a:p>
          <a:p>
            <a:r>
              <a:rPr lang="en-US" dirty="0" smtClean="0"/>
              <a:t>Michael </a:t>
            </a:r>
            <a:r>
              <a:rPr lang="en-US" dirty="0" err="1" smtClean="0"/>
              <a:t>Zekoff</a:t>
            </a:r>
            <a:r>
              <a:rPr lang="en-US" dirty="0" smtClean="0"/>
              <a:t> – Library graduate student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have been at Auburn for: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home </a:t>
            </a:r>
            <a:r>
              <a:rPr lang="en-US" smtClean="0"/>
              <a:t>department </a:t>
            </a:r>
            <a:r>
              <a:rPr lang="en-US" smtClean="0"/>
              <a:t>is in: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991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resource I used most recently from the library was: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8610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portion of the research process that is most difficult for me is: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stay in touch and current with information in my field by: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82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These library services are important to my work: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800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Important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Somewhat Important</a:t>
                      </a:r>
                      <a:endParaRPr lang="en-US" dirty="0"/>
                    </a:p>
                  </a:txBody>
                  <a:tcPr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Book Collections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 Specialist Librarian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Online Catalog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Interlibrary</a:t>
                      </a:r>
                      <a:r>
                        <a:rPr lang="en-US" baseline="0" dirty="0" smtClean="0"/>
                        <a:t> Loan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AUBIE</a:t>
                      </a:r>
                      <a:r>
                        <a:rPr lang="en-US" baseline="0" dirty="0" err="1" smtClean="0"/>
                        <a:t>xpress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Print Journals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89</a:t>
                      </a:r>
                      <a:endParaRPr lang="en-US" dirty="0"/>
                    </a:p>
                  </a:txBody>
                  <a:tcPr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Digital</a:t>
                      </a:r>
                      <a:r>
                        <a:rPr lang="en-US" baseline="0" dirty="0" smtClean="0"/>
                        <a:t> Collections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E-journals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Individual Databases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392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Senate Library Committee:  Faculty Survey Report 2012</vt:lpstr>
      <vt:lpstr>Committee Members</vt:lpstr>
      <vt:lpstr>Special Thanks</vt:lpstr>
      <vt:lpstr>I have been at Auburn for:</vt:lpstr>
      <vt:lpstr>My home department is in:</vt:lpstr>
      <vt:lpstr>The resource I used most recently from the library was:</vt:lpstr>
      <vt:lpstr>The portion of the research process that is most difficult for me is:</vt:lpstr>
      <vt:lpstr>I stay in touch and current with information in my field by:</vt:lpstr>
      <vt:lpstr>These library services are important to my work:</vt:lpstr>
      <vt:lpstr>Libraries and their staff make a substantial contribution:</vt:lpstr>
      <vt:lpstr>I think the Libraries’ greatest strength is:</vt:lpstr>
      <vt:lpstr>If I could change one thing:</vt:lpstr>
      <vt:lpstr>Looking forward, I will need the following from the libraries:</vt:lpstr>
      <vt:lpstr>Impressions of the coverage of ejournals through the Libraries:</vt:lpstr>
      <vt:lpstr>I feel an orientation for new faculty and reorientation for existing faculty would be:</vt:lpstr>
      <vt:lpstr>Potential Projects for 2012-2013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Senate Library Committee:  Faculty Survey Report 2012</dc:title>
  <dc:creator>WTL0001</dc:creator>
  <cp:lastModifiedBy>WTL0001</cp:lastModifiedBy>
  <cp:revision>13</cp:revision>
  <dcterms:created xsi:type="dcterms:W3CDTF">2012-04-17T21:10:30Z</dcterms:created>
  <dcterms:modified xsi:type="dcterms:W3CDTF">2012-04-19T16:28:15Z</dcterms:modified>
</cp:coreProperties>
</file>