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75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F267FA5-828E-47C7-9242-1132CCCB7346}" type="datetimeFigureOut">
              <a:rPr lang="en-US" smtClean="0"/>
              <a:t>2/14/2012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9AA0A4-B8FD-4694-AC51-E1938BCC5C6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267FA5-828E-47C7-9242-1132CCCB7346}" type="datetimeFigureOut">
              <a:rPr lang="en-US" smtClean="0"/>
              <a:t>2/14/2012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9AA0A4-B8FD-4694-AC51-E1938BCC5C6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267FA5-828E-47C7-9242-1132CCCB7346}" type="datetimeFigureOut">
              <a:rPr lang="en-US" smtClean="0"/>
              <a:t>2/14/2012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9AA0A4-B8FD-4694-AC51-E1938BCC5C6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267FA5-828E-47C7-9242-1132CCCB7346}" type="datetimeFigureOut">
              <a:rPr lang="en-US" smtClean="0"/>
              <a:t>2/14/2012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9AA0A4-B8FD-4694-AC51-E1938BCC5C6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267FA5-828E-47C7-9242-1132CCCB7346}" type="datetimeFigureOut">
              <a:rPr lang="en-US" smtClean="0"/>
              <a:t>2/14/2012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9AA0A4-B8FD-4694-AC51-E1938BCC5C6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F267FA5-828E-47C7-9242-1132CCCB7346}" type="datetimeFigureOut">
              <a:rPr lang="en-US" smtClean="0"/>
              <a:t>2/14/2012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9AA0A4-B8FD-4694-AC51-E1938BCC5C6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267FA5-828E-47C7-9242-1132CCCB7346}" type="datetimeFigureOut">
              <a:rPr lang="en-US" smtClean="0"/>
              <a:t>2/14/2012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9AA0A4-B8FD-4694-AC51-E1938BCC5C6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267FA5-828E-47C7-9242-1132CCCB7346}" type="datetimeFigureOut">
              <a:rPr lang="en-US" smtClean="0"/>
              <a:t>2/14/2012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9AA0A4-B8FD-4694-AC51-E1938BCC5C6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267FA5-828E-47C7-9242-1132CCCB7346}" type="datetimeFigureOut">
              <a:rPr lang="en-US" smtClean="0"/>
              <a:t>2/14/2012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9AA0A4-B8FD-4694-AC51-E1938BCC5C6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267FA5-828E-47C7-9242-1132CCCB7346}" type="datetimeFigureOut">
              <a:rPr lang="en-US" smtClean="0"/>
              <a:t>2/14/2012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9AA0A4-B8FD-4694-AC51-E1938BCC5C6A}"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FF267FA5-828E-47C7-9242-1132CCCB7346}" type="datetimeFigureOut">
              <a:rPr lang="en-US" smtClean="0"/>
              <a:t>2/14/2012</a:t>
            </a:fld>
            <a:endParaRPr lang="en-US"/>
          </a:p>
        </p:txBody>
      </p:sp>
      <p:sp>
        <p:nvSpPr>
          <p:cNvPr id="9" name="Slide Number Placeholder 8"/>
          <p:cNvSpPr>
            <a:spLocks noGrp="1"/>
          </p:cNvSpPr>
          <p:nvPr>
            <p:ph type="sldNum" sz="quarter" idx="11"/>
          </p:nvPr>
        </p:nvSpPr>
        <p:spPr/>
        <p:txBody>
          <a:bodyPr/>
          <a:lstStyle/>
          <a:p>
            <a:fld id="{D29AA0A4-B8FD-4694-AC51-E1938BCC5C6A}"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D29AA0A4-B8FD-4694-AC51-E1938BCC5C6A}"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FF267FA5-828E-47C7-9242-1132CCCB7346}" type="datetimeFigureOut">
              <a:rPr lang="en-US" smtClean="0"/>
              <a:t>2/14/2012</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Resolution on selection, </a:t>
            </a:r>
            <a:r>
              <a:rPr lang="en-US" dirty="0" smtClean="0"/>
              <a:t>duties, </a:t>
            </a:r>
            <a:r>
              <a:rPr lang="en-US" dirty="0" smtClean="0"/>
              <a:t>and term of Department Heads/Chairs</a:t>
            </a:r>
            <a:endParaRPr lang="en-US" dirty="0"/>
          </a:p>
        </p:txBody>
      </p:sp>
      <p:sp>
        <p:nvSpPr>
          <p:cNvPr id="3" name="Subtitle 2"/>
          <p:cNvSpPr>
            <a:spLocks noGrp="1"/>
          </p:cNvSpPr>
          <p:nvPr>
            <p:ph type="subTitle" idx="1"/>
          </p:nvPr>
        </p:nvSpPr>
        <p:spPr/>
        <p:txBody>
          <a:bodyPr>
            <a:normAutofit/>
          </a:bodyPr>
          <a:lstStyle/>
          <a:p>
            <a:r>
              <a:rPr lang="en-US" dirty="0" smtClean="0"/>
              <a:t>Steering Committee Resolution</a:t>
            </a:r>
          </a:p>
          <a:p>
            <a:r>
              <a:rPr lang="en-US" dirty="0" smtClean="0"/>
              <a:t>Information Item</a:t>
            </a:r>
            <a:endParaRPr lang="en-US" dirty="0"/>
          </a:p>
        </p:txBody>
      </p:sp>
    </p:spTree>
    <p:extLst>
      <p:ext uri="{BB962C8B-B14F-4D97-AF65-F5344CB8AC3E}">
        <p14:creationId xmlns:p14="http://schemas.microsoft.com/office/powerpoint/2010/main" val="35912004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838200"/>
            <a:ext cx="8382000" cy="6001643"/>
          </a:xfrm>
          <a:prstGeom prst="rect">
            <a:avLst/>
          </a:prstGeom>
        </p:spPr>
        <p:txBody>
          <a:bodyPr wrap="square">
            <a:spAutoFit/>
          </a:bodyPr>
          <a:lstStyle/>
          <a:p>
            <a:r>
              <a:rPr lang="en-US" sz="2800" dirty="0"/>
              <a:t>Whereas; the selection, duties and tenure of department heads/chairs varies across Auburn University, </a:t>
            </a:r>
            <a:endParaRPr lang="en-US" sz="2800" dirty="0" smtClean="0"/>
          </a:p>
          <a:p>
            <a:endParaRPr lang="en-US" sz="2400" dirty="0"/>
          </a:p>
          <a:p>
            <a:r>
              <a:rPr lang="en-US" sz="2800" dirty="0"/>
              <a:t>And Whereas; the Association of American University Professors (AAUP) published a statement on appointment, duties and tenure of department heads and chairs in the document “Statement on Government of Colleges and Universities</a:t>
            </a:r>
            <a:r>
              <a:rPr lang="en-US" sz="2800" dirty="0" smtClean="0"/>
              <a:t>,”</a:t>
            </a:r>
          </a:p>
          <a:p>
            <a:endParaRPr lang="en-US" sz="2400" dirty="0"/>
          </a:p>
          <a:p>
            <a:r>
              <a:rPr lang="en-US" sz="2800" dirty="0"/>
              <a:t>Be it resolved, that the AAUP statement on selection, duties and tenure of appointment of department heads/chairs shall be adopted as follows:</a:t>
            </a:r>
          </a:p>
          <a:p>
            <a:endParaRPr lang="en-US" sz="2800" dirty="0"/>
          </a:p>
        </p:txBody>
      </p:sp>
    </p:spTree>
    <p:extLst>
      <p:ext uri="{BB962C8B-B14F-4D97-AF65-F5344CB8AC3E}">
        <p14:creationId xmlns:p14="http://schemas.microsoft.com/office/powerpoint/2010/main" val="24720646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751344"/>
            <a:ext cx="8153400" cy="4524315"/>
          </a:xfrm>
          <a:prstGeom prst="rect">
            <a:avLst/>
          </a:prstGeom>
        </p:spPr>
        <p:txBody>
          <a:bodyPr wrap="square">
            <a:spAutoFit/>
          </a:bodyPr>
          <a:lstStyle/>
          <a:p>
            <a:r>
              <a:rPr lang="en-US" sz="3200" dirty="0"/>
              <a:t>“The chair or head of a department, who </a:t>
            </a:r>
            <a:r>
              <a:rPr lang="en-US" sz="3200" dirty="0" smtClean="0"/>
              <a:t/>
            </a:r>
            <a:br>
              <a:rPr lang="en-US" sz="3200" dirty="0" smtClean="0"/>
            </a:br>
            <a:r>
              <a:rPr lang="en-US" sz="3200" dirty="0" smtClean="0"/>
              <a:t>serves </a:t>
            </a:r>
            <a:r>
              <a:rPr lang="en-US" sz="3200" dirty="0"/>
              <a:t>as the chief representative of the department within an institution, should be selected either by departmental election or by appointment following consultation with members of the department and of related departments; appointments should normally </a:t>
            </a:r>
            <a:r>
              <a:rPr lang="en-US" sz="3200" dirty="0" smtClean="0"/>
              <a:t/>
            </a:r>
            <a:br>
              <a:rPr lang="en-US" sz="3200" dirty="0" smtClean="0"/>
            </a:br>
            <a:r>
              <a:rPr lang="en-US" sz="3200" dirty="0" smtClean="0"/>
              <a:t>be </a:t>
            </a:r>
            <a:r>
              <a:rPr lang="en-US" sz="3200" dirty="0"/>
              <a:t>in conformity with department members’ judgment. </a:t>
            </a:r>
          </a:p>
        </p:txBody>
      </p:sp>
    </p:spTree>
    <p:extLst>
      <p:ext uri="{BB962C8B-B14F-4D97-AF65-F5344CB8AC3E}">
        <p14:creationId xmlns:p14="http://schemas.microsoft.com/office/powerpoint/2010/main" val="25510072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914400"/>
            <a:ext cx="8305800" cy="5924699"/>
          </a:xfrm>
          <a:prstGeom prst="rect">
            <a:avLst/>
          </a:prstGeom>
        </p:spPr>
        <p:txBody>
          <a:bodyPr wrap="square">
            <a:spAutoFit/>
          </a:bodyPr>
          <a:lstStyle/>
          <a:p>
            <a:pPr>
              <a:spcBef>
                <a:spcPts val="600"/>
              </a:spcBef>
            </a:pPr>
            <a:r>
              <a:rPr lang="en-US" sz="2800" dirty="0" smtClean="0"/>
              <a:t>The chair or department head should not have tenure </a:t>
            </a:r>
            <a:r>
              <a:rPr lang="en-US" sz="2800" dirty="0" smtClean="0"/>
              <a:t/>
            </a:r>
            <a:br>
              <a:rPr lang="en-US" sz="2800" dirty="0" smtClean="0"/>
            </a:br>
            <a:r>
              <a:rPr lang="en-US" sz="2800" dirty="0" smtClean="0"/>
              <a:t>in </a:t>
            </a:r>
            <a:r>
              <a:rPr lang="en-US" sz="2800" dirty="0" smtClean="0"/>
              <a:t>office; tenure as a faculty member is a matter of separate right. The chair or head should serve for a stated term but without prejudice to reelection or to reappointment by procedures that involve appropriate faculty consultation. Board, administration, and faculty should all bear in mind that the department chair or head has a special obligation to build a department strong in scholarship and teaching capacity.”*</a:t>
            </a:r>
          </a:p>
          <a:p>
            <a:pPr>
              <a:spcBef>
                <a:spcPts val="600"/>
              </a:spcBef>
            </a:pPr>
            <a:endParaRPr lang="en-US" sz="2800" dirty="0"/>
          </a:p>
          <a:p>
            <a:pPr>
              <a:spcBef>
                <a:spcPts val="600"/>
              </a:spcBef>
            </a:pPr>
            <a:r>
              <a:rPr lang="en-US" sz="2800" dirty="0"/>
              <a:t>*http://www.aaup.org/AAUP/pubsres/policydocs</a:t>
            </a:r>
            <a:r>
              <a:rPr lang="en-US" sz="2800" dirty="0" smtClean="0"/>
              <a:t>/</a:t>
            </a:r>
            <a:br>
              <a:rPr lang="en-US" sz="2800" dirty="0" smtClean="0"/>
            </a:br>
            <a:r>
              <a:rPr lang="en-US" sz="2800" dirty="0" smtClean="0"/>
              <a:t>contents/governancestatement.htm</a:t>
            </a:r>
            <a:endParaRPr lang="en-US" sz="2800" dirty="0"/>
          </a:p>
          <a:p>
            <a:pPr>
              <a:spcBef>
                <a:spcPts val="600"/>
              </a:spcBef>
            </a:pPr>
            <a:endParaRPr lang="en-US" sz="2800" dirty="0"/>
          </a:p>
        </p:txBody>
      </p:sp>
    </p:spTree>
    <p:extLst>
      <p:ext uri="{BB962C8B-B14F-4D97-AF65-F5344CB8AC3E}">
        <p14:creationId xmlns:p14="http://schemas.microsoft.com/office/powerpoint/2010/main" val="4841664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Replaces current text in Chapter 2 Section 5 B</a:t>
            </a:r>
            <a:endParaRPr lang="en-US" sz="3200" dirty="0"/>
          </a:p>
        </p:txBody>
      </p:sp>
      <p:sp>
        <p:nvSpPr>
          <p:cNvPr id="3" name="Rectangle 2"/>
          <p:cNvSpPr/>
          <p:nvPr/>
        </p:nvSpPr>
        <p:spPr>
          <a:xfrm>
            <a:off x="609600" y="1371600"/>
            <a:ext cx="7772400" cy="4893647"/>
          </a:xfrm>
          <a:prstGeom prst="rect">
            <a:avLst/>
          </a:prstGeom>
        </p:spPr>
        <p:txBody>
          <a:bodyPr wrap="square">
            <a:spAutoFit/>
          </a:bodyPr>
          <a:lstStyle/>
          <a:p>
            <a:r>
              <a:rPr lang="en-US" sz="2400" dirty="0" smtClean="0"/>
              <a:t>Department </a:t>
            </a:r>
            <a:r>
              <a:rPr lang="en-US" sz="2400" dirty="0"/>
              <a:t>Heads/Chairs: Auburn University adheres to the "Joint Statement on Government of Colleges and Universities" adopted by the American Council on Education, the Association of Governing Boards of Universities and Colleges, and the American Association of University Professors regarding the selection of department heads/chairs: "The chair or head of a department. . .should be selected either by departmental election or by appointment following consultation with members of the department and of related departments; appointments should normally be in conformity with the department members' judgment." Appointment of department heads/chairs are made by the Dean</a:t>
            </a:r>
            <a:r>
              <a:rPr lang="en-US" sz="2400" dirty="0" smtClean="0"/>
              <a:t>.</a:t>
            </a:r>
            <a:endParaRPr lang="en-US" sz="2400" dirty="0"/>
          </a:p>
        </p:txBody>
      </p:sp>
    </p:spTree>
    <p:extLst>
      <p:ext uri="{BB962C8B-B14F-4D97-AF65-F5344CB8AC3E}">
        <p14:creationId xmlns:p14="http://schemas.microsoft.com/office/powerpoint/2010/main" val="36181943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Requires wording change in Chapter 3, Number 3</a:t>
            </a:r>
            <a:endParaRPr lang="en-US" sz="2800" dirty="0"/>
          </a:p>
        </p:txBody>
      </p:sp>
      <p:sp>
        <p:nvSpPr>
          <p:cNvPr id="3" name="Rectangle 2"/>
          <p:cNvSpPr/>
          <p:nvPr/>
        </p:nvSpPr>
        <p:spPr>
          <a:xfrm>
            <a:off x="880056" y="1524000"/>
            <a:ext cx="7696200" cy="2246769"/>
          </a:xfrm>
          <a:prstGeom prst="rect">
            <a:avLst/>
          </a:prstGeom>
        </p:spPr>
        <p:txBody>
          <a:bodyPr wrap="square">
            <a:spAutoFit/>
          </a:bodyPr>
          <a:lstStyle/>
          <a:p>
            <a:r>
              <a:rPr lang="en-US" sz="2800" dirty="0"/>
              <a:t>Academic administrators above the level of department head hold temporary </a:t>
            </a:r>
            <a:r>
              <a:rPr lang="en-US" sz="2800" i="1" dirty="0"/>
              <a:t>or continuing </a:t>
            </a:r>
            <a:r>
              <a:rPr lang="en-US" sz="2800" dirty="0"/>
              <a:t>appointments and may also hold faculty rank. A department head holds a continuing appointment as head and must also hold faculty rank.</a:t>
            </a:r>
          </a:p>
        </p:txBody>
      </p:sp>
    </p:spTree>
    <p:extLst>
      <p:ext uri="{BB962C8B-B14F-4D97-AF65-F5344CB8AC3E}">
        <p14:creationId xmlns:p14="http://schemas.microsoft.com/office/powerpoint/2010/main" val="9415695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46</TotalTime>
  <Words>274</Words>
  <Application>Microsoft Office PowerPoint</Application>
  <PresentationFormat>On-screen Show (4:3)</PresentationFormat>
  <Paragraphs>16</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Adjacency</vt:lpstr>
      <vt:lpstr>Resolution on selection, duties, and term of Department Heads/Chairs</vt:lpstr>
      <vt:lpstr>PowerPoint Presentation</vt:lpstr>
      <vt:lpstr>PowerPoint Presentation</vt:lpstr>
      <vt:lpstr>PowerPoint Presentation</vt:lpstr>
      <vt:lpstr>Replaces current text in Chapter 2 Section 5 B</vt:lpstr>
      <vt:lpstr>Requires wording change in Chapter 3, Number 3</vt:lpstr>
    </vt:vector>
  </TitlesOfParts>
  <Company>Auburn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Resolution on selection, duties and term of Department Heads/Chairs</dc:title>
  <dc:creator>crutccl</dc:creator>
  <cp:lastModifiedBy>University Senate</cp:lastModifiedBy>
  <cp:revision>5</cp:revision>
  <dcterms:created xsi:type="dcterms:W3CDTF">2012-02-10T00:16:58Z</dcterms:created>
  <dcterms:modified xsi:type="dcterms:W3CDTF">2012-02-14T15:55:16Z</dcterms:modified>
</cp:coreProperties>
</file>