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52"/>
  </p:notesMasterIdLst>
  <p:sldIdLst>
    <p:sldId id="257" r:id="rId9"/>
    <p:sldId id="307" r:id="rId10"/>
    <p:sldId id="258" r:id="rId11"/>
    <p:sldId id="306" r:id="rId12"/>
    <p:sldId id="260" r:id="rId13"/>
    <p:sldId id="279" r:id="rId14"/>
    <p:sldId id="261" r:id="rId15"/>
    <p:sldId id="263" r:id="rId16"/>
    <p:sldId id="264" r:id="rId17"/>
    <p:sldId id="265" r:id="rId18"/>
    <p:sldId id="266" r:id="rId19"/>
    <p:sldId id="267" r:id="rId20"/>
    <p:sldId id="268" r:id="rId21"/>
    <p:sldId id="274" r:id="rId22"/>
    <p:sldId id="275" r:id="rId23"/>
    <p:sldId id="286" r:id="rId24"/>
    <p:sldId id="276" r:id="rId25"/>
    <p:sldId id="277" r:id="rId26"/>
    <p:sldId id="278" r:id="rId27"/>
    <p:sldId id="305" r:id="rId28"/>
    <p:sldId id="319" r:id="rId29"/>
    <p:sldId id="320" r:id="rId30"/>
    <p:sldId id="321" r:id="rId31"/>
    <p:sldId id="310" r:id="rId32"/>
    <p:sldId id="285" r:id="rId33"/>
    <p:sldId id="322" r:id="rId34"/>
    <p:sldId id="323" r:id="rId35"/>
    <p:sldId id="311" r:id="rId36"/>
    <p:sldId id="315" r:id="rId37"/>
    <p:sldId id="316" r:id="rId38"/>
    <p:sldId id="314" r:id="rId39"/>
    <p:sldId id="281" r:id="rId40"/>
    <p:sldId id="312" r:id="rId41"/>
    <p:sldId id="313" r:id="rId42"/>
    <p:sldId id="317" r:id="rId43"/>
    <p:sldId id="318" r:id="rId44"/>
    <p:sldId id="280" r:id="rId45"/>
    <p:sldId id="282" r:id="rId46"/>
    <p:sldId id="290" r:id="rId47"/>
    <p:sldId id="283" r:id="rId48"/>
    <p:sldId id="297" r:id="rId49"/>
    <p:sldId id="309" r:id="rId50"/>
    <p:sldId id="28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DA2E9-8FAE-4CDB-BAAC-86025679F470}" type="doc">
      <dgm:prSet loTypeId="urn:microsoft.com/office/officeart/2005/8/layout/venn2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D4AAE8-A8E3-41EA-9517-D2177D4873AF}" type="pres">
      <dgm:prSet presAssocID="{DD3DA2E9-8FAE-4CDB-BAAC-86025679F47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5F5FFD8-C537-4C5B-A112-BB75516EF1D5}" type="presOf" srcId="{DD3DA2E9-8FAE-4CDB-BAAC-86025679F470}" destId="{94D4AAE8-A8E3-41EA-9517-D2177D4873AF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588CCEA-2056-493F-A04E-41503D234268}">
      <dgm:prSet phldrT="[Text]"/>
      <dgm:spPr/>
      <dgm:t>
        <a:bodyPr/>
        <a:lstStyle/>
        <a:p>
          <a:r>
            <a:rPr lang="en-US" b="1" dirty="0" smtClean="0"/>
            <a:t>Planet</a:t>
          </a:r>
          <a:endParaRPr lang="en-US" b="1" dirty="0"/>
        </a:p>
      </dgm:t>
    </dgm:pt>
    <dgm:pt modelId="{E316ECF3-E081-4751-9992-7AFE658BB912}" type="parTrans" cxnId="{050979E6-A147-47C2-9BB8-6492F9CA6F41}">
      <dgm:prSet/>
      <dgm:spPr/>
      <dgm:t>
        <a:bodyPr/>
        <a:lstStyle/>
        <a:p>
          <a:endParaRPr lang="en-US"/>
        </a:p>
      </dgm:t>
    </dgm:pt>
    <dgm:pt modelId="{9B50D241-B9FD-476B-BDC3-E6B179689DB0}" type="sibTrans" cxnId="{050979E6-A147-47C2-9BB8-6492F9CA6F41}">
      <dgm:prSet/>
      <dgm:spPr/>
      <dgm:t>
        <a:bodyPr/>
        <a:lstStyle/>
        <a:p>
          <a:endParaRPr lang="en-US"/>
        </a:p>
      </dgm:t>
    </dgm:pt>
    <dgm:pt modelId="{79D8F1DF-1CF8-47AD-8136-951031FD5FC0}">
      <dgm:prSet phldrT="[Text]"/>
      <dgm:spPr/>
      <dgm:t>
        <a:bodyPr/>
        <a:lstStyle/>
        <a:p>
          <a:r>
            <a:rPr lang="en-US" b="1" dirty="0" smtClean="0"/>
            <a:t>Prosperity</a:t>
          </a:r>
          <a:endParaRPr lang="en-US" b="1" dirty="0"/>
        </a:p>
      </dgm:t>
    </dgm:pt>
    <dgm:pt modelId="{8131D60A-EFC2-4FAB-B749-E8B4B09EDD09}" type="parTrans" cxnId="{EBD1E3C3-C0C6-4112-A2BA-7A5A46181080}">
      <dgm:prSet/>
      <dgm:spPr/>
      <dgm:t>
        <a:bodyPr/>
        <a:lstStyle/>
        <a:p>
          <a:endParaRPr lang="en-US"/>
        </a:p>
      </dgm:t>
    </dgm:pt>
    <dgm:pt modelId="{988D69FF-19B5-4483-9281-889C5AF0E294}" type="sibTrans" cxnId="{EBD1E3C3-C0C6-4112-A2BA-7A5A46181080}">
      <dgm:prSet/>
      <dgm:spPr/>
      <dgm:t>
        <a:bodyPr/>
        <a:lstStyle/>
        <a:p>
          <a:endParaRPr lang="en-US"/>
        </a:p>
      </dgm:t>
    </dgm:pt>
    <dgm:pt modelId="{4218CE70-A4DD-430C-8C36-769D61CF019A}">
      <dgm:prSet phldrT="[Text]"/>
      <dgm:spPr/>
      <dgm:t>
        <a:bodyPr/>
        <a:lstStyle/>
        <a:p>
          <a:r>
            <a:rPr lang="en-US" b="1" dirty="0" smtClean="0"/>
            <a:t>People</a:t>
          </a:r>
          <a:endParaRPr lang="en-US" b="1" dirty="0"/>
        </a:p>
      </dgm:t>
    </dgm:pt>
    <dgm:pt modelId="{84E93DD3-6CED-48F0-B1E3-AB320AC2D6BE}" type="parTrans" cxnId="{34513D6E-87B3-4150-AF3D-03BF7DA2E400}">
      <dgm:prSet/>
      <dgm:spPr/>
      <dgm:t>
        <a:bodyPr/>
        <a:lstStyle/>
        <a:p>
          <a:endParaRPr lang="en-US"/>
        </a:p>
      </dgm:t>
    </dgm:pt>
    <dgm:pt modelId="{189C7D9E-EA16-47EF-B5E8-1F48385D9AE5}" type="sibTrans" cxnId="{34513D6E-87B3-4150-AF3D-03BF7DA2E400}">
      <dgm:prSet/>
      <dgm:spPr/>
      <dgm:t>
        <a:bodyPr/>
        <a:lstStyle/>
        <a:p>
          <a:endParaRPr lang="en-US"/>
        </a:p>
      </dgm:t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  <dgm:pt modelId="{33237DF9-92EB-4827-A50D-9F1BD29C6BAD}" type="pres">
      <dgm:prSet presAssocID="{1588CCEA-2056-493F-A04E-41503D234268}" presName="circ1" presStyleLbl="vennNode1" presStyleIdx="0" presStyleCnt="3"/>
      <dgm:spPr/>
      <dgm:t>
        <a:bodyPr/>
        <a:lstStyle/>
        <a:p>
          <a:endParaRPr lang="en-US"/>
        </a:p>
      </dgm:t>
    </dgm:pt>
    <dgm:pt modelId="{A61063B0-F823-4298-BF2B-9EA7DE54E43F}" type="pres">
      <dgm:prSet presAssocID="{1588CCEA-2056-493F-A04E-41503D2342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90D3D-F70C-417D-BF7E-DF864E98314B}" type="pres">
      <dgm:prSet presAssocID="{79D8F1DF-1CF8-47AD-8136-951031FD5FC0}" presName="circ2" presStyleLbl="vennNode1" presStyleIdx="1" presStyleCnt="3" custLinFactNeighborX="-2008" custLinFactNeighborY="2083"/>
      <dgm:spPr/>
      <dgm:t>
        <a:bodyPr/>
        <a:lstStyle/>
        <a:p>
          <a:endParaRPr lang="en-US"/>
        </a:p>
      </dgm:t>
    </dgm:pt>
    <dgm:pt modelId="{F3837F07-A01F-425C-ACEB-ACF973663904}" type="pres">
      <dgm:prSet presAssocID="{79D8F1DF-1CF8-47AD-8136-951031FD5F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239D0-27F2-491F-A955-53017B76A81E}" type="pres">
      <dgm:prSet presAssocID="{4218CE70-A4DD-430C-8C36-769D61CF019A}" presName="circ3" presStyleLbl="vennNode1" presStyleIdx="2" presStyleCnt="3"/>
      <dgm:spPr/>
      <dgm:t>
        <a:bodyPr/>
        <a:lstStyle/>
        <a:p>
          <a:endParaRPr lang="en-US"/>
        </a:p>
      </dgm:t>
    </dgm:pt>
    <dgm:pt modelId="{E8995A65-DC45-4DEC-A2F3-9EFE7FEF6E6D}" type="pres">
      <dgm:prSet presAssocID="{4218CE70-A4DD-430C-8C36-769D61CF019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3FADF8B-9B9A-4E9A-8932-6ECD447E8280}" type="presOf" srcId="{1588CCEA-2056-493F-A04E-41503D234268}" destId="{33237DF9-92EB-4827-A50D-9F1BD29C6BAD}" srcOrd="0" destOrd="0" presId="urn:microsoft.com/office/officeart/2005/8/layout/venn1"/>
    <dgm:cxn modelId="{88F91731-BC14-4FFA-A43A-8D4393ADAD43}" type="presOf" srcId="{1588CCEA-2056-493F-A04E-41503D234268}" destId="{A61063B0-F823-4298-BF2B-9EA7DE54E43F}" srcOrd="1" destOrd="0" presId="urn:microsoft.com/office/officeart/2005/8/layout/venn1"/>
    <dgm:cxn modelId="{B7D73DD1-5651-4797-A6A5-825D1004F119}" type="presOf" srcId="{79D8F1DF-1CF8-47AD-8136-951031FD5FC0}" destId="{F3837F07-A01F-425C-ACEB-ACF973663904}" srcOrd="1" destOrd="0" presId="urn:microsoft.com/office/officeart/2005/8/layout/venn1"/>
    <dgm:cxn modelId="{3F0235EE-5DC4-4614-A8D9-6477A8B602CB}" type="presOf" srcId="{4218CE70-A4DD-430C-8C36-769D61CF019A}" destId="{9E5239D0-27F2-491F-A955-53017B76A81E}" srcOrd="0" destOrd="0" presId="urn:microsoft.com/office/officeart/2005/8/layout/venn1"/>
    <dgm:cxn modelId="{050979E6-A147-47C2-9BB8-6492F9CA6F41}" srcId="{EFE8DBAD-78F6-48F2-813A-E13039B53008}" destId="{1588CCEA-2056-493F-A04E-41503D234268}" srcOrd="0" destOrd="0" parTransId="{E316ECF3-E081-4751-9992-7AFE658BB912}" sibTransId="{9B50D241-B9FD-476B-BDC3-E6B179689DB0}"/>
    <dgm:cxn modelId="{5FD2C0E4-31B4-41B7-8EE6-8AAC7E944C0A}" type="presOf" srcId="{4218CE70-A4DD-430C-8C36-769D61CF019A}" destId="{E8995A65-DC45-4DEC-A2F3-9EFE7FEF6E6D}" srcOrd="1" destOrd="0" presId="urn:microsoft.com/office/officeart/2005/8/layout/venn1"/>
    <dgm:cxn modelId="{D9B4F2FB-7C25-4C4F-98CE-2AB5BB25FDA7}" type="presOf" srcId="{79D8F1DF-1CF8-47AD-8136-951031FD5FC0}" destId="{2E490D3D-F70C-417D-BF7E-DF864E98314B}" srcOrd="0" destOrd="0" presId="urn:microsoft.com/office/officeart/2005/8/layout/venn1"/>
    <dgm:cxn modelId="{EBD1E3C3-C0C6-4112-A2BA-7A5A46181080}" srcId="{EFE8DBAD-78F6-48F2-813A-E13039B53008}" destId="{79D8F1DF-1CF8-47AD-8136-951031FD5FC0}" srcOrd="1" destOrd="0" parTransId="{8131D60A-EFC2-4FAB-B749-E8B4B09EDD09}" sibTransId="{988D69FF-19B5-4483-9281-889C5AF0E294}"/>
    <dgm:cxn modelId="{67DAAEE7-9DD9-408A-88C3-089C25C7F2B8}" type="presOf" srcId="{EFE8DBAD-78F6-48F2-813A-E13039B53008}" destId="{45633F69-C2C4-464B-A5C9-6841369D7C57}" srcOrd="0" destOrd="0" presId="urn:microsoft.com/office/officeart/2005/8/layout/venn1"/>
    <dgm:cxn modelId="{34513D6E-87B3-4150-AF3D-03BF7DA2E400}" srcId="{EFE8DBAD-78F6-48F2-813A-E13039B53008}" destId="{4218CE70-A4DD-430C-8C36-769D61CF019A}" srcOrd="2" destOrd="0" parTransId="{84E93DD3-6CED-48F0-B1E3-AB320AC2D6BE}" sibTransId="{189C7D9E-EA16-47EF-B5E8-1F48385D9AE5}"/>
    <dgm:cxn modelId="{A8B74562-CC13-4372-B07A-8E6C611127F1}" type="presParOf" srcId="{45633F69-C2C4-464B-A5C9-6841369D7C57}" destId="{33237DF9-92EB-4827-A50D-9F1BD29C6BAD}" srcOrd="0" destOrd="0" presId="urn:microsoft.com/office/officeart/2005/8/layout/venn1"/>
    <dgm:cxn modelId="{F81C6233-ACFA-44BC-A58D-8554492F4C3D}" type="presParOf" srcId="{45633F69-C2C4-464B-A5C9-6841369D7C57}" destId="{A61063B0-F823-4298-BF2B-9EA7DE54E43F}" srcOrd="1" destOrd="0" presId="urn:microsoft.com/office/officeart/2005/8/layout/venn1"/>
    <dgm:cxn modelId="{039E6B84-00A2-4FD3-A0C2-0DF502381AF0}" type="presParOf" srcId="{45633F69-C2C4-464B-A5C9-6841369D7C57}" destId="{2E490D3D-F70C-417D-BF7E-DF864E98314B}" srcOrd="2" destOrd="0" presId="urn:microsoft.com/office/officeart/2005/8/layout/venn1"/>
    <dgm:cxn modelId="{EA839A22-F9CD-4B63-96D2-3FAC007466FC}" type="presParOf" srcId="{45633F69-C2C4-464B-A5C9-6841369D7C57}" destId="{F3837F07-A01F-425C-ACEB-ACF973663904}" srcOrd="3" destOrd="0" presId="urn:microsoft.com/office/officeart/2005/8/layout/venn1"/>
    <dgm:cxn modelId="{E7A4ABAA-CF1F-46C9-B6F6-C2A706505F45}" type="presParOf" srcId="{45633F69-C2C4-464B-A5C9-6841369D7C57}" destId="{9E5239D0-27F2-491F-A955-53017B76A81E}" srcOrd="4" destOrd="0" presId="urn:microsoft.com/office/officeart/2005/8/layout/venn1"/>
    <dgm:cxn modelId="{6996D1CE-0B2B-4DFF-BE52-6F40C008B9E7}" type="presParOf" srcId="{45633F69-C2C4-464B-A5C9-6841369D7C57}" destId="{E8995A65-DC45-4DEC-A2F3-9EFE7FEF6E6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588CCEA-2056-493F-A04E-41503D234268}">
      <dgm:prSet phldrT="[Text]"/>
      <dgm:spPr/>
      <dgm:t>
        <a:bodyPr/>
        <a:lstStyle/>
        <a:p>
          <a:r>
            <a:rPr lang="en-US" b="1" dirty="0" smtClean="0"/>
            <a:t>Planet</a:t>
          </a:r>
          <a:endParaRPr lang="en-US" b="1" dirty="0"/>
        </a:p>
      </dgm:t>
    </dgm:pt>
    <dgm:pt modelId="{E316ECF3-E081-4751-9992-7AFE658BB912}" type="parTrans" cxnId="{050979E6-A147-47C2-9BB8-6492F9CA6F41}">
      <dgm:prSet/>
      <dgm:spPr/>
      <dgm:t>
        <a:bodyPr/>
        <a:lstStyle/>
        <a:p>
          <a:endParaRPr lang="en-US"/>
        </a:p>
      </dgm:t>
    </dgm:pt>
    <dgm:pt modelId="{9B50D241-B9FD-476B-BDC3-E6B179689DB0}" type="sibTrans" cxnId="{050979E6-A147-47C2-9BB8-6492F9CA6F41}">
      <dgm:prSet/>
      <dgm:spPr/>
      <dgm:t>
        <a:bodyPr/>
        <a:lstStyle/>
        <a:p>
          <a:endParaRPr lang="en-US"/>
        </a:p>
      </dgm:t>
    </dgm:pt>
    <dgm:pt modelId="{79D8F1DF-1CF8-47AD-8136-951031FD5FC0}">
      <dgm:prSet phldrT="[Text]"/>
      <dgm:spPr/>
      <dgm:t>
        <a:bodyPr/>
        <a:lstStyle/>
        <a:p>
          <a:r>
            <a:rPr lang="en-US" b="1" dirty="0" smtClean="0"/>
            <a:t>Prosperity</a:t>
          </a:r>
          <a:endParaRPr lang="en-US" b="1" dirty="0"/>
        </a:p>
      </dgm:t>
    </dgm:pt>
    <dgm:pt modelId="{8131D60A-EFC2-4FAB-B749-E8B4B09EDD09}" type="parTrans" cxnId="{EBD1E3C3-C0C6-4112-A2BA-7A5A46181080}">
      <dgm:prSet/>
      <dgm:spPr/>
      <dgm:t>
        <a:bodyPr/>
        <a:lstStyle/>
        <a:p>
          <a:endParaRPr lang="en-US"/>
        </a:p>
      </dgm:t>
    </dgm:pt>
    <dgm:pt modelId="{988D69FF-19B5-4483-9281-889C5AF0E294}" type="sibTrans" cxnId="{EBD1E3C3-C0C6-4112-A2BA-7A5A46181080}">
      <dgm:prSet/>
      <dgm:spPr/>
      <dgm:t>
        <a:bodyPr/>
        <a:lstStyle/>
        <a:p>
          <a:endParaRPr lang="en-US"/>
        </a:p>
      </dgm:t>
    </dgm:pt>
    <dgm:pt modelId="{4218CE70-A4DD-430C-8C36-769D61CF019A}">
      <dgm:prSet phldrT="[Text]"/>
      <dgm:spPr/>
      <dgm:t>
        <a:bodyPr/>
        <a:lstStyle/>
        <a:p>
          <a:r>
            <a:rPr lang="en-US" b="1" dirty="0" smtClean="0"/>
            <a:t>People</a:t>
          </a:r>
          <a:endParaRPr lang="en-US" b="1" dirty="0"/>
        </a:p>
      </dgm:t>
    </dgm:pt>
    <dgm:pt modelId="{84E93DD3-6CED-48F0-B1E3-AB320AC2D6BE}" type="parTrans" cxnId="{34513D6E-87B3-4150-AF3D-03BF7DA2E400}">
      <dgm:prSet/>
      <dgm:spPr/>
      <dgm:t>
        <a:bodyPr/>
        <a:lstStyle/>
        <a:p>
          <a:endParaRPr lang="en-US"/>
        </a:p>
      </dgm:t>
    </dgm:pt>
    <dgm:pt modelId="{189C7D9E-EA16-47EF-B5E8-1F48385D9AE5}" type="sibTrans" cxnId="{34513D6E-87B3-4150-AF3D-03BF7DA2E400}">
      <dgm:prSet/>
      <dgm:spPr/>
      <dgm:t>
        <a:bodyPr/>
        <a:lstStyle/>
        <a:p>
          <a:endParaRPr lang="en-US"/>
        </a:p>
      </dgm:t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  <dgm:pt modelId="{33237DF9-92EB-4827-A50D-9F1BD29C6BAD}" type="pres">
      <dgm:prSet presAssocID="{1588CCEA-2056-493F-A04E-41503D234268}" presName="circ1" presStyleLbl="vennNode1" presStyleIdx="0" presStyleCnt="3"/>
      <dgm:spPr/>
      <dgm:t>
        <a:bodyPr/>
        <a:lstStyle/>
        <a:p>
          <a:endParaRPr lang="en-US"/>
        </a:p>
      </dgm:t>
    </dgm:pt>
    <dgm:pt modelId="{A61063B0-F823-4298-BF2B-9EA7DE54E43F}" type="pres">
      <dgm:prSet presAssocID="{1588CCEA-2056-493F-A04E-41503D2342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90D3D-F70C-417D-BF7E-DF864E98314B}" type="pres">
      <dgm:prSet presAssocID="{79D8F1DF-1CF8-47AD-8136-951031FD5FC0}" presName="circ2" presStyleLbl="vennNode1" presStyleIdx="1" presStyleCnt="3" custLinFactNeighborX="-635" custLinFactNeighborY="2083"/>
      <dgm:spPr/>
      <dgm:t>
        <a:bodyPr/>
        <a:lstStyle/>
        <a:p>
          <a:endParaRPr lang="en-US"/>
        </a:p>
      </dgm:t>
    </dgm:pt>
    <dgm:pt modelId="{F3837F07-A01F-425C-ACEB-ACF973663904}" type="pres">
      <dgm:prSet presAssocID="{79D8F1DF-1CF8-47AD-8136-951031FD5F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239D0-27F2-491F-A955-53017B76A81E}" type="pres">
      <dgm:prSet presAssocID="{4218CE70-A4DD-430C-8C36-769D61CF019A}" presName="circ3" presStyleLbl="vennNode1" presStyleIdx="2" presStyleCnt="3"/>
      <dgm:spPr/>
      <dgm:t>
        <a:bodyPr/>
        <a:lstStyle/>
        <a:p>
          <a:endParaRPr lang="en-US"/>
        </a:p>
      </dgm:t>
    </dgm:pt>
    <dgm:pt modelId="{E8995A65-DC45-4DEC-A2F3-9EFE7FEF6E6D}" type="pres">
      <dgm:prSet presAssocID="{4218CE70-A4DD-430C-8C36-769D61CF019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99E679-EC9C-498C-8689-0192B42F806F}" type="presOf" srcId="{4218CE70-A4DD-430C-8C36-769D61CF019A}" destId="{9E5239D0-27F2-491F-A955-53017B76A81E}" srcOrd="0" destOrd="0" presId="urn:microsoft.com/office/officeart/2005/8/layout/venn1"/>
    <dgm:cxn modelId="{050979E6-A147-47C2-9BB8-6492F9CA6F41}" srcId="{EFE8DBAD-78F6-48F2-813A-E13039B53008}" destId="{1588CCEA-2056-493F-A04E-41503D234268}" srcOrd="0" destOrd="0" parTransId="{E316ECF3-E081-4751-9992-7AFE658BB912}" sibTransId="{9B50D241-B9FD-476B-BDC3-E6B179689DB0}"/>
    <dgm:cxn modelId="{E2878576-4F95-4D7F-9F29-13B0A5E7B149}" type="presOf" srcId="{79D8F1DF-1CF8-47AD-8136-951031FD5FC0}" destId="{2E490D3D-F70C-417D-BF7E-DF864E98314B}" srcOrd="0" destOrd="0" presId="urn:microsoft.com/office/officeart/2005/8/layout/venn1"/>
    <dgm:cxn modelId="{F104AFC9-631C-49E5-9F8C-8EBE7C8F18BE}" type="presOf" srcId="{1588CCEA-2056-493F-A04E-41503D234268}" destId="{A61063B0-F823-4298-BF2B-9EA7DE54E43F}" srcOrd="1" destOrd="0" presId="urn:microsoft.com/office/officeart/2005/8/layout/venn1"/>
    <dgm:cxn modelId="{DC2BCD78-0677-434B-B576-6DE580938FFD}" type="presOf" srcId="{79D8F1DF-1CF8-47AD-8136-951031FD5FC0}" destId="{F3837F07-A01F-425C-ACEB-ACF973663904}" srcOrd="1" destOrd="0" presId="urn:microsoft.com/office/officeart/2005/8/layout/venn1"/>
    <dgm:cxn modelId="{BFE97524-4A75-460F-A0B9-0264539D8364}" type="presOf" srcId="{4218CE70-A4DD-430C-8C36-769D61CF019A}" destId="{E8995A65-DC45-4DEC-A2F3-9EFE7FEF6E6D}" srcOrd="1" destOrd="0" presId="urn:microsoft.com/office/officeart/2005/8/layout/venn1"/>
    <dgm:cxn modelId="{CA24B8EC-3F6B-44B9-A663-0F9C5E4433AF}" type="presOf" srcId="{1588CCEA-2056-493F-A04E-41503D234268}" destId="{33237DF9-92EB-4827-A50D-9F1BD29C6BAD}" srcOrd="0" destOrd="0" presId="urn:microsoft.com/office/officeart/2005/8/layout/venn1"/>
    <dgm:cxn modelId="{EBD1E3C3-C0C6-4112-A2BA-7A5A46181080}" srcId="{EFE8DBAD-78F6-48F2-813A-E13039B53008}" destId="{79D8F1DF-1CF8-47AD-8136-951031FD5FC0}" srcOrd="1" destOrd="0" parTransId="{8131D60A-EFC2-4FAB-B749-E8B4B09EDD09}" sibTransId="{988D69FF-19B5-4483-9281-889C5AF0E294}"/>
    <dgm:cxn modelId="{78E6C90E-33ED-47BA-AF7E-1D496E9886F1}" type="presOf" srcId="{EFE8DBAD-78F6-48F2-813A-E13039B53008}" destId="{45633F69-C2C4-464B-A5C9-6841369D7C57}" srcOrd="0" destOrd="0" presId="urn:microsoft.com/office/officeart/2005/8/layout/venn1"/>
    <dgm:cxn modelId="{34513D6E-87B3-4150-AF3D-03BF7DA2E400}" srcId="{EFE8DBAD-78F6-48F2-813A-E13039B53008}" destId="{4218CE70-A4DD-430C-8C36-769D61CF019A}" srcOrd="2" destOrd="0" parTransId="{84E93DD3-6CED-48F0-B1E3-AB320AC2D6BE}" sibTransId="{189C7D9E-EA16-47EF-B5E8-1F48385D9AE5}"/>
    <dgm:cxn modelId="{5659A60D-3F09-4C75-9D2E-B569DF620240}" type="presParOf" srcId="{45633F69-C2C4-464B-A5C9-6841369D7C57}" destId="{33237DF9-92EB-4827-A50D-9F1BD29C6BAD}" srcOrd="0" destOrd="0" presId="urn:microsoft.com/office/officeart/2005/8/layout/venn1"/>
    <dgm:cxn modelId="{E9DE4E5E-EFC8-4CF4-AE20-0F531575168A}" type="presParOf" srcId="{45633F69-C2C4-464B-A5C9-6841369D7C57}" destId="{A61063B0-F823-4298-BF2B-9EA7DE54E43F}" srcOrd="1" destOrd="0" presId="urn:microsoft.com/office/officeart/2005/8/layout/venn1"/>
    <dgm:cxn modelId="{2687EC4B-B14A-4266-9C5D-1D0DBC5A5DD7}" type="presParOf" srcId="{45633F69-C2C4-464B-A5C9-6841369D7C57}" destId="{2E490D3D-F70C-417D-BF7E-DF864E98314B}" srcOrd="2" destOrd="0" presId="urn:microsoft.com/office/officeart/2005/8/layout/venn1"/>
    <dgm:cxn modelId="{0630225E-56CF-469D-A196-E329D1BA81E6}" type="presParOf" srcId="{45633F69-C2C4-464B-A5C9-6841369D7C57}" destId="{F3837F07-A01F-425C-ACEB-ACF973663904}" srcOrd="3" destOrd="0" presId="urn:microsoft.com/office/officeart/2005/8/layout/venn1"/>
    <dgm:cxn modelId="{82250DC1-ED19-4116-BF67-3145FEE594EA}" type="presParOf" srcId="{45633F69-C2C4-464B-A5C9-6841369D7C57}" destId="{9E5239D0-27F2-491F-A955-53017B76A81E}" srcOrd="4" destOrd="0" presId="urn:microsoft.com/office/officeart/2005/8/layout/venn1"/>
    <dgm:cxn modelId="{9CA8011D-AB53-418C-B48B-231D0C30E311}" type="presParOf" srcId="{45633F69-C2C4-464B-A5C9-6841369D7C57}" destId="{E8995A65-DC45-4DEC-A2F3-9EFE7FEF6E6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3DA2E9-8FAE-4CDB-BAAC-86025679F470}" type="doc">
      <dgm:prSet loTypeId="urn:microsoft.com/office/officeart/2005/8/layout/venn2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4D4AAE8-A8E3-41EA-9517-D2177D4873AF}" type="pres">
      <dgm:prSet presAssocID="{DD3DA2E9-8FAE-4CDB-BAAC-86025679F47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59EE60F-822E-4ADE-B39F-BEB21B2DC92F}" type="presOf" srcId="{DD3DA2E9-8FAE-4CDB-BAAC-86025679F470}" destId="{94D4AAE8-A8E3-41EA-9517-D2177D4873AF}" srcOrd="0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1588CCEA-2056-493F-A04E-41503D234268}">
      <dgm:prSet phldrT="[Text]"/>
      <dgm:spPr/>
      <dgm:t>
        <a:bodyPr/>
        <a:lstStyle/>
        <a:p>
          <a:r>
            <a:rPr lang="en-US" b="1" dirty="0" smtClean="0"/>
            <a:t>Planet</a:t>
          </a:r>
          <a:endParaRPr lang="en-US" b="1" dirty="0"/>
        </a:p>
      </dgm:t>
    </dgm:pt>
    <dgm:pt modelId="{E316ECF3-E081-4751-9992-7AFE658BB912}" type="parTrans" cxnId="{050979E6-A147-47C2-9BB8-6492F9CA6F41}">
      <dgm:prSet/>
      <dgm:spPr/>
      <dgm:t>
        <a:bodyPr/>
        <a:lstStyle/>
        <a:p>
          <a:endParaRPr lang="en-US"/>
        </a:p>
      </dgm:t>
    </dgm:pt>
    <dgm:pt modelId="{9B50D241-B9FD-476B-BDC3-E6B179689DB0}" type="sibTrans" cxnId="{050979E6-A147-47C2-9BB8-6492F9CA6F41}">
      <dgm:prSet/>
      <dgm:spPr/>
      <dgm:t>
        <a:bodyPr/>
        <a:lstStyle/>
        <a:p>
          <a:endParaRPr lang="en-US"/>
        </a:p>
      </dgm:t>
    </dgm:pt>
    <dgm:pt modelId="{79D8F1DF-1CF8-47AD-8136-951031FD5FC0}">
      <dgm:prSet phldrT="[Text]"/>
      <dgm:spPr/>
      <dgm:t>
        <a:bodyPr/>
        <a:lstStyle/>
        <a:p>
          <a:r>
            <a:rPr lang="en-US" b="1" dirty="0" smtClean="0"/>
            <a:t>Prosperity</a:t>
          </a:r>
          <a:endParaRPr lang="en-US" b="1" dirty="0"/>
        </a:p>
      </dgm:t>
    </dgm:pt>
    <dgm:pt modelId="{8131D60A-EFC2-4FAB-B749-E8B4B09EDD09}" type="parTrans" cxnId="{EBD1E3C3-C0C6-4112-A2BA-7A5A46181080}">
      <dgm:prSet/>
      <dgm:spPr/>
      <dgm:t>
        <a:bodyPr/>
        <a:lstStyle/>
        <a:p>
          <a:endParaRPr lang="en-US"/>
        </a:p>
      </dgm:t>
    </dgm:pt>
    <dgm:pt modelId="{988D69FF-19B5-4483-9281-889C5AF0E294}" type="sibTrans" cxnId="{EBD1E3C3-C0C6-4112-A2BA-7A5A46181080}">
      <dgm:prSet/>
      <dgm:spPr/>
      <dgm:t>
        <a:bodyPr/>
        <a:lstStyle/>
        <a:p>
          <a:endParaRPr lang="en-US"/>
        </a:p>
      </dgm:t>
    </dgm:pt>
    <dgm:pt modelId="{4218CE70-A4DD-430C-8C36-769D61CF019A}">
      <dgm:prSet phldrT="[Text]"/>
      <dgm:spPr/>
      <dgm:t>
        <a:bodyPr/>
        <a:lstStyle/>
        <a:p>
          <a:r>
            <a:rPr lang="en-US" b="1" dirty="0" smtClean="0"/>
            <a:t>People</a:t>
          </a:r>
          <a:endParaRPr lang="en-US" b="1" dirty="0"/>
        </a:p>
      </dgm:t>
    </dgm:pt>
    <dgm:pt modelId="{84E93DD3-6CED-48F0-B1E3-AB320AC2D6BE}" type="parTrans" cxnId="{34513D6E-87B3-4150-AF3D-03BF7DA2E400}">
      <dgm:prSet/>
      <dgm:spPr/>
      <dgm:t>
        <a:bodyPr/>
        <a:lstStyle/>
        <a:p>
          <a:endParaRPr lang="en-US"/>
        </a:p>
      </dgm:t>
    </dgm:pt>
    <dgm:pt modelId="{189C7D9E-EA16-47EF-B5E8-1F48385D9AE5}" type="sibTrans" cxnId="{34513D6E-87B3-4150-AF3D-03BF7DA2E400}">
      <dgm:prSet/>
      <dgm:spPr/>
      <dgm:t>
        <a:bodyPr/>
        <a:lstStyle/>
        <a:p>
          <a:endParaRPr lang="en-US"/>
        </a:p>
      </dgm:t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  <dgm:pt modelId="{33237DF9-92EB-4827-A50D-9F1BD29C6BAD}" type="pres">
      <dgm:prSet presAssocID="{1588CCEA-2056-493F-A04E-41503D234268}" presName="circ1" presStyleLbl="vennNode1" presStyleIdx="0" presStyleCnt="3"/>
      <dgm:spPr/>
      <dgm:t>
        <a:bodyPr/>
        <a:lstStyle/>
        <a:p>
          <a:endParaRPr lang="en-US"/>
        </a:p>
      </dgm:t>
    </dgm:pt>
    <dgm:pt modelId="{A61063B0-F823-4298-BF2B-9EA7DE54E43F}" type="pres">
      <dgm:prSet presAssocID="{1588CCEA-2056-493F-A04E-41503D2342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90D3D-F70C-417D-BF7E-DF864E98314B}" type="pres">
      <dgm:prSet presAssocID="{79D8F1DF-1CF8-47AD-8136-951031FD5FC0}" presName="circ2" presStyleLbl="vennNode1" presStyleIdx="1" presStyleCnt="3" custLinFactNeighborX="-635" custLinFactNeighborY="2083"/>
      <dgm:spPr/>
      <dgm:t>
        <a:bodyPr/>
        <a:lstStyle/>
        <a:p>
          <a:endParaRPr lang="en-US"/>
        </a:p>
      </dgm:t>
    </dgm:pt>
    <dgm:pt modelId="{F3837F07-A01F-425C-ACEB-ACF973663904}" type="pres">
      <dgm:prSet presAssocID="{79D8F1DF-1CF8-47AD-8136-951031FD5F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239D0-27F2-491F-A955-53017B76A81E}" type="pres">
      <dgm:prSet presAssocID="{4218CE70-A4DD-430C-8C36-769D61CF019A}" presName="circ3" presStyleLbl="vennNode1" presStyleIdx="2" presStyleCnt="3"/>
      <dgm:spPr/>
      <dgm:t>
        <a:bodyPr/>
        <a:lstStyle/>
        <a:p>
          <a:endParaRPr lang="en-US"/>
        </a:p>
      </dgm:t>
    </dgm:pt>
    <dgm:pt modelId="{E8995A65-DC45-4DEC-A2F3-9EFE7FEF6E6D}" type="pres">
      <dgm:prSet presAssocID="{4218CE70-A4DD-430C-8C36-769D61CF019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587F32-2B11-4FC0-BF60-EC6D61EBABFE}" type="presOf" srcId="{79D8F1DF-1CF8-47AD-8136-951031FD5FC0}" destId="{2E490D3D-F70C-417D-BF7E-DF864E98314B}" srcOrd="0" destOrd="0" presId="urn:microsoft.com/office/officeart/2005/8/layout/venn1"/>
    <dgm:cxn modelId="{62BD5988-E931-4076-B881-2C2FA68ABBDE}" type="presOf" srcId="{1588CCEA-2056-493F-A04E-41503D234268}" destId="{A61063B0-F823-4298-BF2B-9EA7DE54E43F}" srcOrd="1" destOrd="0" presId="urn:microsoft.com/office/officeart/2005/8/layout/venn1"/>
    <dgm:cxn modelId="{34513D6E-87B3-4150-AF3D-03BF7DA2E400}" srcId="{EFE8DBAD-78F6-48F2-813A-E13039B53008}" destId="{4218CE70-A4DD-430C-8C36-769D61CF019A}" srcOrd="2" destOrd="0" parTransId="{84E93DD3-6CED-48F0-B1E3-AB320AC2D6BE}" sibTransId="{189C7D9E-EA16-47EF-B5E8-1F48385D9AE5}"/>
    <dgm:cxn modelId="{219A505C-2879-47AC-8E20-A939253697D2}" type="presOf" srcId="{79D8F1DF-1CF8-47AD-8136-951031FD5FC0}" destId="{F3837F07-A01F-425C-ACEB-ACF973663904}" srcOrd="1" destOrd="0" presId="urn:microsoft.com/office/officeart/2005/8/layout/venn1"/>
    <dgm:cxn modelId="{050979E6-A147-47C2-9BB8-6492F9CA6F41}" srcId="{EFE8DBAD-78F6-48F2-813A-E13039B53008}" destId="{1588CCEA-2056-493F-A04E-41503D234268}" srcOrd="0" destOrd="0" parTransId="{E316ECF3-E081-4751-9992-7AFE658BB912}" sibTransId="{9B50D241-B9FD-476B-BDC3-E6B179689DB0}"/>
    <dgm:cxn modelId="{0F0EFBF9-217E-49D6-A737-122714A60EED}" type="presOf" srcId="{4218CE70-A4DD-430C-8C36-769D61CF019A}" destId="{E8995A65-DC45-4DEC-A2F3-9EFE7FEF6E6D}" srcOrd="1" destOrd="0" presId="urn:microsoft.com/office/officeart/2005/8/layout/venn1"/>
    <dgm:cxn modelId="{EBD1E3C3-C0C6-4112-A2BA-7A5A46181080}" srcId="{EFE8DBAD-78F6-48F2-813A-E13039B53008}" destId="{79D8F1DF-1CF8-47AD-8136-951031FD5FC0}" srcOrd="1" destOrd="0" parTransId="{8131D60A-EFC2-4FAB-B749-E8B4B09EDD09}" sibTransId="{988D69FF-19B5-4483-9281-889C5AF0E294}"/>
    <dgm:cxn modelId="{E4FFA791-1942-4888-9A0C-C1BAEA4B3B67}" type="presOf" srcId="{EFE8DBAD-78F6-48F2-813A-E13039B53008}" destId="{45633F69-C2C4-464B-A5C9-6841369D7C57}" srcOrd="0" destOrd="0" presId="urn:microsoft.com/office/officeart/2005/8/layout/venn1"/>
    <dgm:cxn modelId="{8BC14F6B-A148-439C-BBD6-00C4CADF5871}" type="presOf" srcId="{4218CE70-A4DD-430C-8C36-769D61CF019A}" destId="{9E5239D0-27F2-491F-A955-53017B76A81E}" srcOrd="0" destOrd="0" presId="urn:microsoft.com/office/officeart/2005/8/layout/venn1"/>
    <dgm:cxn modelId="{45F6842D-98DA-4DC7-83C1-B11CB3B17B58}" type="presOf" srcId="{1588CCEA-2056-493F-A04E-41503D234268}" destId="{33237DF9-92EB-4827-A50D-9F1BD29C6BAD}" srcOrd="0" destOrd="0" presId="urn:microsoft.com/office/officeart/2005/8/layout/venn1"/>
    <dgm:cxn modelId="{7BF7FA5E-2875-4477-9AB0-EDBEC5B1C413}" type="presParOf" srcId="{45633F69-C2C4-464B-A5C9-6841369D7C57}" destId="{33237DF9-92EB-4827-A50D-9F1BD29C6BAD}" srcOrd="0" destOrd="0" presId="urn:microsoft.com/office/officeart/2005/8/layout/venn1"/>
    <dgm:cxn modelId="{B297A4E2-B405-43BD-A2E1-6F9A92F7DE79}" type="presParOf" srcId="{45633F69-C2C4-464B-A5C9-6841369D7C57}" destId="{A61063B0-F823-4298-BF2B-9EA7DE54E43F}" srcOrd="1" destOrd="0" presId="urn:microsoft.com/office/officeart/2005/8/layout/venn1"/>
    <dgm:cxn modelId="{1B22C7B2-E445-44A5-9DF0-4C5F4860FD99}" type="presParOf" srcId="{45633F69-C2C4-464B-A5C9-6841369D7C57}" destId="{2E490D3D-F70C-417D-BF7E-DF864E98314B}" srcOrd="2" destOrd="0" presId="urn:microsoft.com/office/officeart/2005/8/layout/venn1"/>
    <dgm:cxn modelId="{01CD16C9-C4A5-4B4F-AD00-E8F5D5A478CF}" type="presParOf" srcId="{45633F69-C2C4-464B-A5C9-6841369D7C57}" destId="{F3837F07-A01F-425C-ACEB-ACF973663904}" srcOrd="3" destOrd="0" presId="urn:microsoft.com/office/officeart/2005/8/layout/venn1"/>
    <dgm:cxn modelId="{15A03054-2EC3-4EBB-9630-DF5453C8829E}" type="presParOf" srcId="{45633F69-C2C4-464B-A5C9-6841369D7C57}" destId="{9E5239D0-27F2-491F-A955-53017B76A81E}" srcOrd="4" destOrd="0" presId="urn:microsoft.com/office/officeart/2005/8/layout/venn1"/>
    <dgm:cxn modelId="{D1F0BA0E-1E79-4158-A0ED-D5419CBBE2EC}" type="presParOf" srcId="{45633F69-C2C4-464B-A5C9-6841369D7C57}" destId="{E8995A65-DC45-4DEC-A2F3-9EFE7FEF6E6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9F69B8B5-AB2F-4758-8E40-7C82904849D0}" type="presOf" srcId="{EFE8DBAD-78F6-48F2-813A-E13039B53008}" destId="{45633F69-C2C4-464B-A5C9-6841369D7C5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3E8F748-3EEB-4D2F-9B57-A7A9DD230CB4}" type="presOf" srcId="{EFE8DBAD-78F6-48F2-813A-E13039B53008}" destId="{45633F69-C2C4-464B-A5C9-6841369D7C5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52C970D-909A-4FBA-8357-CC0390689F9C}" type="presOf" srcId="{EFE8DBAD-78F6-48F2-813A-E13039B53008}" destId="{45633F69-C2C4-464B-A5C9-6841369D7C5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3DA2E9-8FAE-4CDB-BAAC-86025679F470}" type="doc">
      <dgm:prSet loTypeId="urn:microsoft.com/office/officeart/2005/8/layout/venn2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D8D2C7B-A3B0-4DFD-8A42-2E7B65FEBC60}">
      <dgm:prSet phldrT="[Text]" custT="1"/>
      <dgm:spPr/>
      <dgm:t>
        <a:bodyPr/>
        <a:lstStyle/>
        <a:p>
          <a:r>
            <a:rPr lang="en-US" sz="2000" b="0" i="0" baseline="0" dirty="0" smtClean="0">
              <a:solidFill>
                <a:schemeClr val="bg1"/>
              </a:solidFill>
            </a:rPr>
            <a:t>Economic Systems</a:t>
          </a:r>
        </a:p>
      </dgm:t>
    </dgm:pt>
    <dgm:pt modelId="{21B1F5F8-8CB1-4238-A292-0BE6D7ADB1C8}" type="parTrans" cxnId="{961A6D0C-51C3-477A-B4F1-A7D1B8646396}">
      <dgm:prSet/>
      <dgm:spPr/>
      <dgm:t>
        <a:bodyPr/>
        <a:lstStyle/>
        <a:p>
          <a:endParaRPr lang="en-US"/>
        </a:p>
      </dgm:t>
    </dgm:pt>
    <dgm:pt modelId="{4A178456-DC44-498C-982E-260B317507D0}" type="sibTrans" cxnId="{961A6D0C-51C3-477A-B4F1-A7D1B8646396}">
      <dgm:prSet/>
      <dgm:spPr/>
      <dgm:t>
        <a:bodyPr/>
        <a:lstStyle/>
        <a:p>
          <a:endParaRPr lang="en-US"/>
        </a:p>
      </dgm:t>
    </dgm:pt>
    <dgm:pt modelId="{D5DE4E34-B7B2-4776-B78E-A109F36640FC}">
      <dgm:prSet phldrT="[Text]" custT="1"/>
      <dgm:spPr/>
      <dgm:t>
        <a:bodyPr/>
        <a:lstStyle/>
        <a:p>
          <a:r>
            <a:rPr lang="en-US" sz="2400" b="0" baseline="0" dirty="0" smtClean="0">
              <a:solidFill>
                <a:schemeClr val="bg1"/>
              </a:solidFill>
            </a:rPr>
            <a:t>Human–Social Systems</a:t>
          </a:r>
          <a:endParaRPr lang="en-US" sz="2400" b="0" baseline="0" dirty="0">
            <a:solidFill>
              <a:schemeClr val="bg1"/>
            </a:solidFill>
          </a:endParaRPr>
        </a:p>
      </dgm:t>
    </dgm:pt>
    <dgm:pt modelId="{E5C42EAE-91A9-4FF0-B960-6807793C793F}" type="parTrans" cxnId="{F8E5CB6F-D624-4068-A5DE-04A627FFBDDE}">
      <dgm:prSet/>
      <dgm:spPr/>
      <dgm:t>
        <a:bodyPr/>
        <a:lstStyle/>
        <a:p>
          <a:endParaRPr lang="en-US"/>
        </a:p>
      </dgm:t>
    </dgm:pt>
    <dgm:pt modelId="{95EEF58A-1E2F-4CA2-946E-06EE12DFF756}" type="sibTrans" cxnId="{F8E5CB6F-D624-4068-A5DE-04A627FFBDDE}">
      <dgm:prSet/>
      <dgm:spPr/>
      <dgm:t>
        <a:bodyPr/>
        <a:lstStyle/>
        <a:p>
          <a:endParaRPr lang="en-US"/>
        </a:p>
      </dgm:t>
    </dgm:pt>
    <dgm:pt modelId="{262780DD-6B5A-4142-87C1-7DD486CD090D}">
      <dgm:prSet phldrT="[Text]" custT="1"/>
      <dgm:spPr/>
      <dgm:t>
        <a:bodyPr/>
        <a:lstStyle/>
        <a:p>
          <a:r>
            <a:rPr lang="en-US" sz="2400" b="0" i="0" baseline="0" dirty="0" smtClean="0">
              <a:solidFill>
                <a:schemeClr val="bg1"/>
              </a:solidFill>
            </a:rPr>
            <a:t>Ecological Systems</a:t>
          </a:r>
          <a:endParaRPr lang="en-US" sz="2400" b="0" i="0" baseline="0" dirty="0">
            <a:solidFill>
              <a:schemeClr val="bg1"/>
            </a:solidFill>
          </a:endParaRPr>
        </a:p>
      </dgm:t>
    </dgm:pt>
    <dgm:pt modelId="{B7B36E84-6C87-48B9-BA15-F26EC5A7D5D0}" type="sibTrans" cxnId="{5A0FA01B-93D6-41C1-AD3A-58A4377ABC9A}">
      <dgm:prSet/>
      <dgm:spPr/>
      <dgm:t>
        <a:bodyPr/>
        <a:lstStyle/>
        <a:p>
          <a:endParaRPr lang="en-US"/>
        </a:p>
      </dgm:t>
    </dgm:pt>
    <dgm:pt modelId="{FA1E7D88-8072-4C11-A7B0-D7B18B5BA23E}" type="parTrans" cxnId="{5A0FA01B-93D6-41C1-AD3A-58A4377ABC9A}">
      <dgm:prSet/>
      <dgm:spPr/>
      <dgm:t>
        <a:bodyPr/>
        <a:lstStyle/>
        <a:p>
          <a:endParaRPr lang="en-US"/>
        </a:p>
      </dgm:t>
    </dgm:pt>
    <dgm:pt modelId="{94D4AAE8-A8E3-41EA-9517-D2177D4873AF}" type="pres">
      <dgm:prSet presAssocID="{DD3DA2E9-8FAE-4CDB-BAAC-86025679F470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370881-B0D7-4E63-85E8-4A199A5D5982}" type="pres">
      <dgm:prSet presAssocID="{DD3DA2E9-8FAE-4CDB-BAAC-86025679F470}" presName="comp1" presStyleCnt="0"/>
      <dgm:spPr/>
    </dgm:pt>
    <dgm:pt modelId="{A006D9AD-CA39-4ED3-9960-D732528E23FA}" type="pres">
      <dgm:prSet presAssocID="{DD3DA2E9-8FAE-4CDB-BAAC-86025679F470}" presName="circle1" presStyleLbl="node1" presStyleIdx="0" presStyleCnt="3" custLinFactNeighborX="182" custLinFactNeighborY="758"/>
      <dgm:spPr/>
      <dgm:t>
        <a:bodyPr/>
        <a:lstStyle/>
        <a:p>
          <a:endParaRPr lang="en-US"/>
        </a:p>
      </dgm:t>
    </dgm:pt>
    <dgm:pt modelId="{AAF841D0-C4A1-4B48-A276-704710B65E2E}" type="pres">
      <dgm:prSet presAssocID="{DD3DA2E9-8FAE-4CDB-BAAC-86025679F470}" presName="c1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2E6838-E5B2-4618-8AAA-4F9DB404C442}" type="pres">
      <dgm:prSet presAssocID="{DD3DA2E9-8FAE-4CDB-BAAC-86025679F470}" presName="comp2" presStyleCnt="0"/>
      <dgm:spPr/>
    </dgm:pt>
    <dgm:pt modelId="{C8FD37EE-E564-45DF-B9D2-BCD965C32C79}" type="pres">
      <dgm:prSet presAssocID="{DD3DA2E9-8FAE-4CDB-BAAC-86025679F470}" presName="circle2" presStyleLbl="node1" presStyleIdx="1" presStyleCnt="3"/>
      <dgm:spPr/>
      <dgm:t>
        <a:bodyPr/>
        <a:lstStyle/>
        <a:p>
          <a:endParaRPr lang="en-US"/>
        </a:p>
      </dgm:t>
    </dgm:pt>
    <dgm:pt modelId="{8385FB39-69B7-4D14-93AD-3457C3E3F8D7}" type="pres">
      <dgm:prSet presAssocID="{DD3DA2E9-8FAE-4CDB-BAAC-86025679F470}" presName="c2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FD145C-2AAC-47AD-883F-7852F860C717}" type="pres">
      <dgm:prSet presAssocID="{DD3DA2E9-8FAE-4CDB-BAAC-86025679F470}" presName="comp3" presStyleCnt="0"/>
      <dgm:spPr/>
    </dgm:pt>
    <dgm:pt modelId="{CA75DD13-1FC7-484A-AB36-D4BD30C2164E}" type="pres">
      <dgm:prSet presAssocID="{DD3DA2E9-8FAE-4CDB-BAAC-86025679F470}" presName="circle3" presStyleLbl="node1" presStyleIdx="2" presStyleCnt="3"/>
      <dgm:spPr/>
      <dgm:t>
        <a:bodyPr/>
        <a:lstStyle/>
        <a:p>
          <a:endParaRPr lang="en-US"/>
        </a:p>
      </dgm:t>
    </dgm:pt>
    <dgm:pt modelId="{5B5BF2AF-912C-4A46-BDF7-7A902AFB331F}" type="pres">
      <dgm:prSet presAssocID="{DD3DA2E9-8FAE-4CDB-BAAC-86025679F470}" presName="c3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7E8DAC-852E-47A1-B3E0-475B6A2A6A20}" type="presOf" srcId="{FD8D2C7B-A3B0-4DFD-8A42-2E7B65FEBC60}" destId="{5B5BF2AF-912C-4A46-BDF7-7A902AFB331F}" srcOrd="1" destOrd="0" presId="urn:microsoft.com/office/officeart/2005/8/layout/venn2"/>
    <dgm:cxn modelId="{DA861CED-B204-4A03-BCA0-71E9FF994F7A}" type="presOf" srcId="{262780DD-6B5A-4142-87C1-7DD486CD090D}" destId="{AAF841D0-C4A1-4B48-A276-704710B65E2E}" srcOrd="1" destOrd="0" presId="urn:microsoft.com/office/officeart/2005/8/layout/venn2"/>
    <dgm:cxn modelId="{A6A6307D-88AA-4F3E-ACB2-0362D28FC2D2}" type="presOf" srcId="{D5DE4E34-B7B2-4776-B78E-A109F36640FC}" destId="{C8FD37EE-E564-45DF-B9D2-BCD965C32C79}" srcOrd="0" destOrd="0" presId="urn:microsoft.com/office/officeart/2005/8/layout/venn2"/>
    <dgm:cxn modelId="{F8E5CB6F-D624-4068-A5DE-04A627FFBDDE}" srcId="{DD3DA2E9-8FAE-4CDB-BAAC-86025679F470}" destId="{D5DE4E34-B7B2-4776-B78E-A109F36640FC}" srcOrd="1" destOrd="0" parTransId="{E5C42EAE-91A9-4FF0-B960-6807793C793F}" sibTransId="{95EEF58A-1E2F-4CA2-946E-06EE12DFF756}"/>
    <dgm:cxn modelId="{561D93EC-F467-4596-8ACE-0111169BE6AF}" type="presOf" srcId="{DD3DA2E9-8FAE-4CDB-BAAC-86025679F470}" destId="{94D4AAE8-A8E3-41EA-9517-D2177D4873AF}" srcOrd="0" destOrd="0" presId="urn:microsoft.com/office/officeart/2005/8/layout/venn2"/>
    <dgm:cxn modelId="{8B879A2D-0EB7-47A3-B1ED-98FA72B0C06E}" type="presOf" srcId="{D5DE4E34-B7B2-4776-B78E-A109F36640FC}" destId="{8385FB39-69B7-4D14-93AD-3457C3E3F8D7}" srcOrd="1" destOrd="0" presId="urn:microsoft.com/office/officeart/2005/8/layout/venn2"/>
    <dgm:cxn modelId="{AD7F5DBA-76BA-4EB7-A23E-89A0C54EBB1F}" type="presOf" srcId="{262780DD-6B5A-4142-87C1-7DD486CD090D}" destId="{A006D9AD-CA39-4ED3-9960-D732528E23FA}" srcOrd="0" destOrd="0" presId="urn:microsoft.com/office/officeart/2005/8/layout/venn2"/>
    <dgm:cxn modelId="{961A6D0C-51C3-477A-B4F1-A7D1B8646396}" srcId="{DD3DA2E9-8FAE-4CDB-BAAC-86025679F470}" destId="{FD8D2C7B-A3B0-4DFD-8A42-2E7B65FEBC60}" srcOrd="2" destOrd="0" parTransId="{21B1F5F8-8CB1-4238-A292-0BE6D7ADB1C8}" sibTransId="{4A178456-DC44-498C-982E-260B317507D0}"/>
    <dgm:cxn modelId="{5A0FA01B-93D6-41C1-AD3A-58A4377ABC9A}" srcId="{DD3DA2E9-8FAE-4CDB-BAAC-86025679F470}" destId="{262780DD-6B5A-4142-87C1-7DD486CD090D}" srcOrd="0" destOrd="0" parTransId="{FA1E7D88-8072-4C11-A7B0-D7B18B5BA23E}" sibTransId="{B7B36E84-6C87-48B9-BA15-F26EC5A7D5D0}"/>
    <dgm:cxn modelId="{D59C547F-FCD5-4D2A-8A1E-42FD85F52473}" type="presOf" srcId="{FD8D2C7B-A3B0-4DFD-8A42-2E7B65FEBC60}" destId="{CA75DD13-1FC7-484A-AB36-D4BD30C2164E}" srcOrd="0" destOrd="0" presId="urn:microsoft.com/office/officeart/2005/8/layout/venn2"/>
    <dgm:cxn modelId="{D72F45EB-F1F0-4B56-9785-3AE9167843A4}" type="presParOf" srcId="{94D4AAE8-A8E3-41EA-9517-D2177D4873AF}" destId="{70370881-B0D7-4E63-85E8-4A199A5D5982}" srcOrd="0" destOrd="0" presId="urn:microsoft.com/office/officeart/2005/8/layout/venn2"/>
    <dgm:cxn modelId="{C737C228-848C-4896-AD69-044246E86438}" type="presParOf" srcId="{70370881-B0D7-4E63-85E8-4A199A5D5982}" destId="{A006D9AD-CA39-4ED3-9960-D732528E23FA}" srcOrd="0" destOrd="0" presId="urn:microsoft.com/office/officeart/2005/8/layout/venn2"/>
    <dgm:cxn modelId="{69792F64-EAC6-4A00-B2B1-3DE3560B2A76}" type="presParOf" srcId="{70370881-B0D7-4E63-85E8-4A199A5D5982}" destId="{AAF841D0-C4A1-4B48-A276-704710B65E2E}" srcOrd="1" destOrd="0" presId="urn:microsoft.com/office/officeart/2005/8/layout/venn2"/>
    <dgm:cxn modelId="{E3F8673A-D54A-4111-B4BA-3CF72C49A4AC}" type="presParOf" srcId="{94D4AAE8-A8E3-41EA-9517-D2177D4873AF}" destId="{472E6838-E5B2-4618-8AAA-4F9DB404C442}" srcOrd="1" destOrd="0" presId="urn:microsoft.com/office/officeart/2005/8/layout/venn2"/>
    <dgm:cxn modelId="{C3C06FD3-E660-4957-9471-F760F9737BE0}" type="presParOf" srcId="{472E6838-E5B2-4618-8AAA-4F9DB404C442}" destId="{C8FD37EE-E564-45DF-B9D2-BCD965C32C79}" srcOrd="0" destOrd="0" presId="urn:microsoft.com/office/officeart/2005/8/layout/venn2"/>
    <dgm:cxn modelId="{671CC0DF-A5C8-464A-A04F-0F656F86DACF}" type="presParOf" srcId="{472E6838-E5B2-4618-8AAA-4F9DB404C442}" destId="{8385FB39-69B7-4D14-93AD-3457C3E3F8D7}" srcOrd="1" destOrd="0" presId="urn:microsoft.com/office/officeart/2005/8/layout/venn2"/>
    <dgm:cxn modelId="{378C2940-9D40-40AC-892E-78BB2C693BBC}" type="presParOf" srcId="{94D4AAE8-A8E3-41EA-9517-D2177D4873AF}" destId="{8BFD145C-2AAC-47AD-883F-7852F860C717}" srcOrd="2" destOrd="0" presId="urn:microsoft.com/office/officeart/2005/8/layout/venn2"/>
    <dgm:cxn modelId="{BCED6891-BFC5-4C0B-A554-A3619330452F}" type="presParOf" srcId="{8BFD145C-2AAC-47AD-883F-7852F860C717}" destId="{CA75DD13-1FC7-484A-AB36-D4BD30C2164E}" srcOrd="0" destOrd="0" presId="urn:microsoft.com/office/officeart/2005/8/layout/venn2"/>
    <dgm:cxn modelId="{520CCBB8-824D-4ED9-A78F-23432C6327AF}" type="presParOf" srcId="{8BFD145C-2AAC-47AD-883F-7852F860C717}" destId="{5B5BF2AF-912C-4A46-BDF7-7A902AFB331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E8DBAD-78F6-48F2-813A-E13039B5300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45633F69-C2C4-464B-A5C9-6841369D7C57}" type="pres">
      <dgm:prSet presAssocID="{EFE8DBAD-78F6-48F2-813A-E13039B53008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47461F6-55EC-4336-A73A-ED6133157A5B}" type="presOf" srcId="{EFE8DBAD-78F6-48F2-813A-E13039B53008}" destId="{45633F69-C2C4-464B-A5C9-6841369D7C5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37DF9-92EB-4827-A50D-9F1BD29C6BAD}">
      <dsp:nvSpPr>
        <dsp:cNvPr id="0" name=""/>
        <dsp:cNvSpPr/>
      </dsp:nvSpPr>
      <dsp:spPr>
        <a:xfrm>
          <a:off x="994953" y="33156"/>
          <a:ext cx="1591493" cy="159149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Planet</a:t>
          </a:r>
          <a:endParaRPr lang="en-US" sz="1700" b="1" kern="1200" dirty="0"/>
        </a:p>
      </dsp:txBody>
      <dsp:txXfrm>
        <a:off x="1207152" y="311667"/>
        <a:ext cx="1167095" cy="716172"/>
      </dsp:txXfrm>
    </dsp:sp>
    <dsp:sp modelId="{2E490D3D-F70C-417D-BF7E-DF864E98314B}">
      <dsp:nvSpPr>
        <dsp:cNvPr id="0" name=""/>
        <dsp:cNvSpPr/>
      </dsp:nvSpPr>
      <dsp:spPr>
        <a:xfrm>
          <a:off x="1537259" y="1060990"/>
          <a:ext cx="1591493" cy="1591493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Prosperity</a:t>
          </a:r>
          <a:endParaRPr lang="en-US" sz="1700" b="1" kern="1200" dirty="0"/>
        </a:p>
      </dsp:txBody>
      <dsp:txXfrm>
        <a:off x="2023991" y="1472126"/>
        <a:ext cx="954896" cy="875321"/>
      </dsp:txXfrm>
    </dsp:sp>
    <dsp:sp modelId="{9E5239D0-27F2-491F-A955-53017B76A81E}">
      <dsp:nvSpPr>
        <dsp:cNvPr id="0" name=""/>
        <dsp:cNvSpPr/>
      </dsp:nvSpPr>
      <dsp:spPr>
        <a:xfrm>
          <a:off x="420689" y="1027839"/>
          <a:ext cx="1591493" cy="159149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People</a:t>
          </a:r>
          <a:endParaRPr lang="en-US" sz="1700" b="1" kern="1200" dirty="0"/>
        </a:p>
      </dsp:txBody>
      <dsp:txXfrm>
        <a:off x="570555" y="1438975"/>
        <a:ext cx="954896" cy="875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37DF9-92EB-4827-A50D-9F1BD29C6BAD}">
      <dsp:nvSpPr>
        <dsp:cNvPr id="0" name=""/>
        <dsp:cNvSpPr/>
      </dsp:nvSpPr>
      <dsp:spPr>
        <a:xfrm>
          <a:off x="1104956" y="35898"/>
          <a:ext cx="1723111" cy="17231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Planet</a:t>
          </a:r>
          <a:endParaRPr lang="en-US" sz="1900" b="1" kern="1200" dirty="0"/>
        </a:p>
      </dsp:txBody>
      <dsp:txXfrm>
        <a:off x="1334705" y="337442"/>
        <a:ext cx="1263614" cy="775400"/>
      </dsp:txXfrm>
    </dsp:sp>
    <dsp:sp modelId="{2E490D3D-F70C-417D-BF7E-DF864E98314B}">
      <dsp:nvSpPr>
        <dsp:cNvPr id="0" name=""/>
        <dsp:cNvSpPr/>
      </dsp:nvSpPr>
      <dsp:spPr>
        <a:xfrm>
          <a:off x="1715771" y="1148735"/>
          <a:ext cx="1723111" cy="1723111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Prosperity</a:t>
          </a:r>
          <a:endParaRPr lang="en-US" sz="1900" b="1" kern="1200" dirty="0"/>
        </a:p>
      </dsp:txBody>
      <dsp:txXfrm>
        <a:off x="2242755" y="1593872"/>
        <a:ext cx="1033866" cy="947711"/>
      </dsp:txXfrm>
    </dsp:sp>
    <dsp:sp modelId="{9E5239D0-27F2-491F-A955-53017B76A81E}">
      <dsp:nvSpPr>
        <dsp:cNvPr id="0" name=""/>
        <dsp:cNvSpPr/>
      </dsp:nvSpPr>
      <dsp:spPr>
        <a:xfrm>
          <a:off x="483200" y="1112842"/>
          <a:ext cx="1723111" cy="1723111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People</a:t>
          </a:r>
          <a:endParaRPr lang="en-US" sz="1900" b="1" kern="1200" dirty="0"/>
        </a:p>
      </dsp:txBody>
      <dsp:txXfrm>
        <a:off x="645460" y="1557979"/>
        <a:ext cx="1033866" cy="9477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37DF9-92EB-4827-A50D-9F1BD29C6BAD}">
      <dsp:nvSpPr>
        <dsp:cNvPr id="0" name=""/>
        <dsp:cNvSpPr/>
      </dsp:nvSpPr>
      <dsp:spPr>
        <a:xfrm>
          <a:off x="1041318" y="24857"/>
          <a:ext cx="1193163" cy="119316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Planet</a:t>
          </a:r>
          <a:endParaRPr lang="en-US" sz="1300" b="1" kern="1200" dirty="0"/>
        </a:p>
      </dsp:txBody>
      <dsp:txXfrm>
        <a:off x="1200406" y="233661"/>
        <a:ext cx="874986" cy="536923"/>
      </dsp:txXfrm>
    </dsp:sp>
    <dsp:sp modelId="{2E490D3D-F70C-417D-BF7E-DF864E98314B}">
      <dsp:nvSpPr>
        <dsp:cNvPr id="0" name=""/>
        <dsp:cNvSpPr/>
      </dsp:nvSpPr>
      <dsp:spPr>
        <a:xfrm>
          <a:off x="1464274" y="795438"/>
          <a:ext cx="1193163" cy="1193163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Prosperity</a:t>
          </a:r>
          <a:endParaRPr lang="en-US" sz="1300" b="1" kern="1200" dirty="0"/>
        </a:p>
      </dsp:txBody>
      <dsp:txXfrm>
        <a:off x="1829184" y="1103672"/>
        <a:ext cx="715898" cy="656239"/>
      </dsp:txXfrm>
    </dsp:sp>
    <dsp:sp modelId="{9E5239D0-27F2-491F-A955-53017B76A81E}">
      <dsp:nvSpPr>
        <dsp:cNvPr id="0" name=""/>
        <dsp:cNvSpPr/>
      </dsp:nvSpPr>
      <dsp:spPr>
        <a:xfrm>
          <a:off x="610785" y="770584"/>
          <a:ext cx="1193163" cy="119316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People</a:t>
          </a:r>
          <a:endParaRPr lang="en-US" sz="1300" b="1" kern="1200" dirty="0"/>
        </a:p>
      </dsp:txBody>
      <dsp:txXfrm>
        <a:off x="723141" y="1078818"/>
        <a:ext cx="715898" cy="656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6D9AD-CA39-4ED3-9960-D732528E23FA}">
      <dsp:nvSpPr>
        <dsp:cNvPr id="0" name=""/>
        <dsp:cNvSpPr/>
      </dsp:nvSpPr>
      <dsp:spPr>
        <a:xfrm>
          <a:off x="1000446" y="0"/>
          <a:ext cx="5410200" cy="54102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baseline="0" dirty="0" smtClean="0">
              <a:solidFill>
                <a:schemeClr val="bg1"/>
              </a:solidFill>
            </a:rPr>
            <a:t>Ecological Systems</a:t>
          </a:r>
          <a:endParaRPr lang="en-US" sz="2400" b="0" i="0" kern="1200" baseline="0" dirty="0">
            <a:solidFill>
              <a:schemeClr val="bg1"/>
            </a:solidFill>
          </a:endParaRPr>
        </a:p>
      </dsp:txBody>
      <dsp:txXfrm>
        <a:off x="2760114" y="270509"/>
        <a:ext cx="1890864" cy="811530"/>
      </dsp:txXfrm>
    </dsp:sp>
    <dsp:sp modelId="{C8FD37EE-E564-45DF-B9D2-BCD965C32C79}">
      <dsp:nvSpPr>
        <dsp:cNvPr id="0" name=""/>
        <dsp:cNvSpPr/>
      </dsp:nvSpPr>
      <dsp:spPr>
        <a:xfrm>
          <a:off x="1666874" y="1352549"/>
          <a:ext cx="4057650" cy="4057650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baseline="0" dirty="0" smtClean="0">
              <a:solidFill>
                <a:schemeClr val="bg1"/>
              </a:solidFill>
            </a:rPr>
            <a:t>Human–Social Systems</a:t>
          </a:r>
          <a:endParaRPr lang="en-US" sz="2400" b="0" kern="1200" baseline="0" dirty="0">
            <a:solidFill>
              <a:schemeClr val="bg1"/>
            </a:solidFill>
          </a:endParaRPr>
        </a:p>
      </dsp:txBody>
      <dsp:txXfrm>
        <a:off x="2750267" y="1606153"/>
        <a:ext cx="1890864" cy="760809"/>
      </dsp:txXfrm>
    </dsp:sp>
    <dsp:sp modelId="{CA75DD13-1FC7-484A-AB36-D4BD30C2164E}">
      <dsp:nvSpPr>
        <dsp:cNvPr id="0" name=""/>
        <dsp:cNvSpPr/>
      </dsp:nvSpPr>
      <dsp:spPr>
        <a:xfrm>
          <a:off x="2343150" y="2705100"/>
          <a:ext cx="2705100" cy="270510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baseline="0" dirty="0" smtClean="0">
              <a:solidFill>
                <a:schemeClr val="bg1"/>
              </a:solidFill>
            </a:rPr>
            <a:t>Economic Systems</a:t>
          </a:r>
        </a:p>
      </dsp:txBody>
      <dsp:txXfrm>
        <a:off x="2739302" y="3381375"/>
        <a:ext cx="1912794" cy="13525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36902-FF0C-4654-B9C2-0EE8341D1518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11ABE-7DED-4A50-A0C9-FB58F2DB4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96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CFC8A-0BB0-4333-8C2B-F598E56D969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Residential Life “Eco-Rep” program began in fall 2009 and resulted from the cooperation between the Office of Sustainability and Housing and Residence Life.</a:t>
            </a:r>
          </a:p>
          <a:p>
            <a:pPr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Eco-Reps are Housing and Residence Life staff who are involved in peer-to-peer sustainability education throughout the year.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Organize sustainability themed area events.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Encourage residents and other Housing staff to live more sustainably.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Educate residents about sustainability.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Liaise with the Office of Sustainability.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Be the Res Life Eco-Reps for Sustain-A-Bowl,</a:t>
            </a:r>
            <a:r>
              <a:rPr lang="en-US" baseline="0" dirty="0" smtClean="0"/>
              <a:t> the annual residential conservation competition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http://www.auburn.edu/projects/sustainability/website/student_resources/eco_reps.php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CFC8A-0BB0-4333-8C2B-F598E56D969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Broader sustainability</a:t>
            </a:r>
            <a:r>
              <a:rPr lang="en-US" baseline="0" dirty="0" smtClean="0"/>
              <a:t> commitments,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transforming the culture at Auburn and engaging students, faculty and staff.</a:t>
            </a:r>
          </a:p>
          <a:p>
            <a:pPr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Pictures are from an ISIS Academy sustainability workshop conducted with students, faculty, and staff in affiliation with The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AtKisson Group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Systainability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Asia. (it is spelled with a “y”.  ed.)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CFC8A-0BB0-4333-8C2B-F598E56D969B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You get credits for certain accomplishments.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There are guidelines on how to measure the items.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Your overall score is an average of the three areas: Ed and Research, Operations, and Planning and Admin, and Engagement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b="1" dirty="0" smtClean="0">
                <a:ea typeface="ＭＳ Ｐゴシック" pitchFamily="34" charset="-128"/>
              </a:rPr>
              <a:t>Dining Services- </a:t>
            </a:r>
            <a:r>
              <a:rPr lang="en-US" dirty="0" smtClean="0">
                <a:ea typeface="ＭＳ Ｐゴシック" pitchFamily="34" charset="-128"/>
              </a:rPr>
              <a:t>what could be rated there? Ideas?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>
                <a:ea typeface="ＭＳ Ｐゴシック" pitchFamily="34" charset="-128"/>
              </a:rPr>
              <a:t>Brainstorm</a:t>
            </a:r>
            <a:r>
              <a:rPr lang="en-US" dirty="0" smtClean="0">
                <a:ea typeface="ＭＳ Ｐゴシック" pitchFamily="34" charset="-128"/>
              </a:rPr>
              <a:t> List-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Then </a:t>
            </a:r>
            <a:r>
              <a:rPr lang="en-US" b="1" dirty="0" smtClean="0">
                <a:ea typeface="ＭＳ Ｐゴシック" pitchFamily="34" charset="-128"/>
              </a:rPr>
              <a:t>share</a:t>
            </a:r>
            <a:r>
              <a:rPr lang="en-US" dirty="0" smtClean="0">
                <a:ea typeface="ＭＳ Ｐゴシック" pitchFamily="34" charset="-128"/>
              </a:rPr>
              <a:t> what else is there.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ea typeface="ＭＳ Ｐゴシック" pitchFamily="34" charset="-128"/>
              </a:rPr>
              <a:t>This</a:t>
            </a:r>
            <a:r>
              <a:rPr lang="en-US" baseline="0" dirty="0" smtClean="0">
                <a:ea typeface="ＭＳ Ｐゴシック" pitchFamily="34" charset="-128"/>
              </a:rPr>
              <a:t> is what Colleges and Universities are doing at a </a:t>
            </a:r>
            <a:r>
              <a:rPr lang="en-US" b="1" baseline="0" dirty="0" smtClean="0">
                <a:ea typeface="ＭＳ Ｐゴシック" pitchFamily="34" charset="-128"/>
              </a:rPr>
              <a:t>national level.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ea typeface="ＭＳ Ｐゴシック" pitchFamily="34" charset="-128"/>
              </a:rPr>
              <a:t>Now we will take a look at </a:t>
            </a:r>
            <a:r>
              <a:rPr lang="en-US" b="1" baseline="0" dirty="0" smtClean="0">
                <a:ea typeface="ＭＳ Ｐゴシック" pitchFamily="34" charset="-128"/>
              </a:rPr>
              <a:t>Auburn</a:t>
            </a:r>
            <a:endParaRPr lang="en-US" b="1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52" indent="-2857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48" indent="-228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9988" indent="-228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28" indent="-22856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267" indent="-228569" defTabSz="457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07" indent="-228569" defTabSz="457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546" indent="-228569" defTabSz="457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685" indent="-228569" defTabSz="4571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2403620-F7A1-478E-AC67-2ED8020D49D2}" type="slidenum">
              <a:rPr lang="en-US" sz="1200">
                <a:latin typeface="Calibri" pitchFamily="34" charset="0"/>
              </a:rPr>
              <a:pPr eaLnBrk="1" hangingPunct="1"/>
              <a:t>39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6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7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38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28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3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74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056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76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7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34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8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7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8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305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1244-6AB7-4D6B-A794-2F9DD65B50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690FF-042D-46FF-A006-0BF54B3C9A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00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8400-37FC-413F-9D50-A7DC9B96BC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96A1D-47DC-4134-85F3-FE93C6B67E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52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8586-CDF0-462B-8B61-EA11E83B87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9B26A-C55B-46AD-BF98-9D20EED2570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70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1213E-4731-40F0-9E58-00E070712B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67DC-0F78-4A38-96F6-218F50ACE9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56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B6EF8-E87E-46AD-A095-CFCA284697B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0D477-1314-4815-AF42-682F9E67B3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13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9775A-F362-47C9-94B6-0C1AECB63F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4221D-4A4D-40D4-A693-491E06AC4D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6645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635BC-81CB-47B6-9DAD-21183943A7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373E-D540-4F44-BE8A-3AE1B63407F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9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5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2F1AD-47B2-4857-9146-A8A3BB0F1D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5533-FFA5-4010-8AB2-11F2A3A59A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28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F7BB6-A682-49FA-8EBB-1782526692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8C54-DFB2-42D3-8ED8-2AB71A0390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734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35174-BFFB-472C-ACA5-9E57C435217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D3DF0-239C-4665-9A51-EFA20184C8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64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32B29-5D35-46C6-97AA-A6448B0479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2E68C-E4FF-463D-949C-113FBAB321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90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602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4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999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36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41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68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46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05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37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56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3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24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78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98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77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9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198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49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60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41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03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05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7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784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96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049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46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85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29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6318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592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941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263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874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6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2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50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185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60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0098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20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140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510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195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698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3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356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65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965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328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8129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928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327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397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409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95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14714-226B-4FCB-A419-26153B96D8E5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2CC8-CCB6-4074-8467-DD7E128C2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36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C7601-BE44-4FA5-A4C7-0964F03E8F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9D07B-330C-4A5A-9D03-3F9BF0B0C2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97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CB21C1-78C4-4A87-8D91-9C55286E8D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513DB42-524A-4B7F-8EEC-CACA706C23E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8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2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9FE8F-E6B1-4234-9E4F-5DD94F812656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B060-A690-487B-86E3-1150CBC7657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91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14714-226B-4FCB-A419-26153B96D8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2CC8-CCB6-4074-8467-DD7E128C2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4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0B13161-E1CB-1245-B2D2-13C05AA6F8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71EA002-2D39-C04F-806F-906323777EA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3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E497C-D387-4AA7-A58A-C590CD377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18E73-3FC6-40D0-B951-F6D57E9E5A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7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1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hyperlink" Target="http://www.auburn.edu/projects/sustainability/website/student_resources/student_minor.php" TargetMode="External"/><Relationship Id="rId1" Type="http://schemas.openxmlformats.org/officeDocument/2006/relationships/slideLayout" Target="../slideLayouts/slideLayout7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chadwna@auburn.edu" TargetMode="External"/><Relationship Id="rId2" Type="http://schemas.openxmlformats.org/officeDocument/2006/relationships/hyperlink" Target="http://www.auburn.edu/projects/sustainability/website/staff_faculty_resources/workshops.php" TargetMode="Externa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Office of Sustainability Update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20482" name="AutoShape 2" descr="https://mail.google.com/mail/?ui=2&amp;ik=6ea45e8962&amp;view=att&amp;th=131719dbf5eab7d0&amp;attid=0.1&amp;disp=inline&amp;realattid=1375596253860069376-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84" name="AutoShape 4" descr="https://mail.google.com/mail/?ui=2&amp;ik=6ea45e8962&amp;view=att&amp;th=131719dbf5eab7d0&amp;attid=0.1&amp;disp=inline&amp;realattid=1375596253860069376-1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8194" name="Picture 2" descr="C:\Documents and Settings\mdk0003\My Documents\My Dropbox\Photos\No Impact Week\Transportation Fair t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58" y="1371600"/>
            <a:ext cx="6817211" cy="511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8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158431" y="176148"/>
          <a:ext cx="3260993" cy="2170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5750" y="457200"/>
            <a:ext cx="85534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1F497D"/>
                </a:solidFill>
                <a:latin typeface="Elephant" pitchFamily="18" charset="0"/>
              </a:rPr>
              <a:t>Sustainability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Elephant" pitchFamily="18" charset="0"/>
              </a:rPr>
              <a:t>“The "greatest good for the greatest number" …. </a:t>
            </a:r>
          </a:p>
          <a:p>
            <a:r>
              <a:rPr lang="en-US" sz="3600" dirty="0">
                <a:solidFill>
                  <a:srgbClr val="0070C0"/>
                </a:solidFill>
                <a:latin typeface="Elephant" pitchFamily="18" charset="0"/>
              </a:rPr>
              <a:t>Our duty to the whole, including the unborn generations, bids us to restrain an unprincipled present-day minority from wasting the heritage of these unborn generations." 	</a:t>
            </a:r>
          </a:p>
          <a:p>
            <a:endParaRPr lang="en-US" sz="3600" dirty="0">
              <a:solidFill>
                <a:srgbClr val="0070C0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Elephant" pitchFamily="18" charset="0"/>
              </a:rPr>
              <a:t>				 </a:t>
            </a:r>
            <a:r>
              <a:rPr lang="en-US" sz="2400" dirty="0">
                <a:solidFill>
                  <a:srgbClr val="0070C0"/>
                </a:solidFill>
                <a:latin typeface="Elephant" pitchFamily="18" charset="0"/>
              </a:rPr>
              <a:t>Theodore Roosevelt, 1916</a:t>
            </a:r>
          </a:p>
        </p:txBody>
      </p:sp>
    </p:spTree>
    <p:extLst>
      <p:ext uri="{BB962C8B-B14F-4D97-AF65-F5344CB8AC3E}">
        <p14:creationId xmlns:p14="http://schemas.microsoft.com/office/powerpoint/2010/main" val="243359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73800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048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497D"/>
                </a:solidFill>
              </a:rPr>
              <a:t>The Three Integrated Spheres of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3398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30291125"/>
              </p:ext>
            </p:extLst>
          </p:nvPr>
        </p:nvGraphicFramePr>
        <p:xfrm>
          <a:off x="2362200" y="1600200"/>
          <a:ext cx="7391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6158431" y="176148"/>
          <a:ext cx="3260993" cy="2170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5750" y="600670"/>
            <a:ext cx="855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1F497D"/>
                </a:solidFill>
                <a:latin typeface="Elephant" pitchFamily="18" charset="0"/>
              </a:rPr>
              <a:t>Sustainability</a:t>
            </a:r>
            <a:endParaRPr lang="en-US" sz="4000" b="1" dirty="0">
              <a:solidFill>
                <a:srgbClr val="1F497D"/>
              </a:solidFill>
              <a:latin typeface="Elephant" pitchFamily="18" charset="0"/>
            </a:endParaRPr>
          </a:p>
          <a:p>
            <a:endParaRPr lang="en-US" sz="1400" dirty="0">
              <a:solidFill>
                <a:srgbClr val="4F81BD">
                  <a:lumMod val="50000"/>
                </a:srgbClr>
              </a:solidFill>
              <a:latin typeface="Elephant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37731"/>
            <a:ext cx="3136901" cy="235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39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688442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50" y="600670"/>
            <a:ext cx="855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1F497D"/>
                </a:solidFill>
                <a:latin typeface="Elephant" pitchFamily="18" charset="0"/>
              </a:rPr>
              <a:t>Sustainability</a:t>
            </a:r>
            <a:endParaRPr lang="en-US" sz="4000" b="1" dirty="0">
              <a:solidFill>
                <a:srgbClr val="1F497D"/>
              </a:solidFill>
              <a:latin typeface="Elephant" pitchFamily="18" charset="0"/>
            </a:endParaRPr>
          </a:p>
          <a:p>
            <a:endParaRPr lang="en-US" sz="1400" dirty="0">
              <a:solidFill>
                <a:srgbClr val="4F81BD">
                  <a:lumMod val="50000"/>
                </a:srgbClr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7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mdk0003\Local Settings\Temporary Internet Files\Content.IE5\7L6ENJ6J\MC90002816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39" y="2092859"/>
            <a:ext cx="3503901" cy="362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810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Compass of Sustainability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13716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Nature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355931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Wellbeing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7000" y="355931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Economy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569291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Society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0400" y="64008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Herman Daly, Alan AtKisson</a:t>
            </a:r>
          </a:p>
        </p:txBody>
      </p:sp>
    </p:spTree>
    <p:extLst>
      <p:ext uri="{BB962C8B-B14F-4D97-AF65-F5344CB8AC3E}">
        <p14:creationId xmlns:p14="http://schemas.microsoft.com/office/powerpoint/2010/main" val="18863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+mn-ea"/>
                <a:cs typeface="Times New Roman" pitchFamily="18" charset="0"/>
              </a:rPr>
              <a:t>4 Basic System Conditions for Sustainability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+mn-ea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+mn-ea"/>
                <a:cs typeface="Times New Roman" pitchFamily="18" charset="0"/>
              </a:rPr>
            </a:b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295400"/>
            <a:ext cx="5374211" cy="5029200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Live within Earth’s physical and biological limits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Maintain a vital, prosperous,    inclusive economy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</a:rPr>
              <a:t>Cultivate social connectedness, caring, equity, and engagement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bg1"/>
                </a:solidFill>
                <a:cs typeface="Arial" pitchFamily="34" charset="0"/>
              </a:rPr>
              <a:t>Make </a:t>
            </a:r>
            <a:r>
              <a:rPr lang="en-US" b="1" dirty="0">
                <a:solidFill>
                  <a:schemeClr val="bg1"/>
                </a:solidFill>
                <a:cs typeface="Arial" pitchFamily="34" charset="0"/>
              </a:rPr>
              <a:t>individual opportunity, fulfillment, and happiness possible.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59" y="838200"/>
            <a:ext cx="1709096" cy="153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89" y="2390922"/>
            <a:ext cx="1792811" cy="134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3733800"/>
            <a:ext cx="17780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5072702"/>
            <a:ext cx="1778000" cy="133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4245" y="6553200"/>
            <a:ext cx="11159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</a:rPr>
              <a:t>Robert Steele</a:t>
            </a:r>
          </a:p>
        </p:txBody>
      </p:sp>
    </p:spTree>
    <p:extLst>
      <p:ext uri="{BB962C8B-B14F-4D97-AF65-F5344CB8AC3E}">
        <p14:creationId xmlns:p14="http://schemas.microsoft.com/office/powerpoint/2010/main" val="275556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Sustainability: Why does it matter?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Ecological:</a:t>
            </a:r>
            <a:r>
              <a:rPr lang="en-US" b="1" dirty="0" smtClean="0">
                <a:solidFill>
                  <a:schemeClr val="bg1"/>
                </a:solidFill>
              </a:rPr>
              <a:t>     The 6</a:t>
            </a:r>
            <a:r>
              <a:rPr lang="en-US" b="1" baseline="30000" dirty="0" smtClean="0">
                <a:solidFill>
                  <a:schemeClr val="bg1"/>
                </a:solidFill>
              </a:rPr>
              <a:t>th</a:t>
            </a:r>
            <a:r>
              <a:rPr lang="en-US" b="1" dirty="0" smtClean="0">
                <a:solidFill>
                  <a:schemeClr val="bg1"/>
                </a:solidFill>
              </a:rPr>
              <a:t>…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Social:</a:t>
            </a:r>
            <a:r>
              <a:rPr lang="en-US" b="1" dirty="0" smtClean="0">
                <a:solidFill>
                  <a:schemeClr val="bg1"/>
                </a:solidFill>
              </a:rPr>
              <a:t>      Every 15 seconds…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Wellbeing: </a:t>
            </a:r>
            <a:r>
              <a:rPr lang="en-US" b="1" dirty="0" smtClean="0">
                <a:solidFill>
                  <a:schemeClr val="bg1"/>
                </a:solidFill>
              </a:rPr>
              <a:t>15% of college students…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solidFill>
                <a:srgbClr val="FFC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FFC000"/>
                </a:solidFill>
              </a:rPr>
              <a:t>Economic:             </a:t>
            </a:r>
            <a:r>
              <a:rPr lang="en-US" b="1" dirty="0" smtClean="0">
                <a:solidFill>
                  <a:schemeClr val="bg1"/>
                </a:solidFill>
              </a:rPr>
              <a:t>15,000  /  .005%    /  6%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	</a:t>
            </a:r>
            <a:r>
              <a:rPr lang="en-US" b="1" dirty="0" smtClean="0">
                <a:solidFill>
                  <a:schemeClr val="bg1"/>
                </a:solidFill>
              </a:rPr>
              <a:t>	    120,000,000  /     40%     / 0.3%</a:t>
            </a:r>
            <a:endParaRPr lang="en-US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Elephant" pitchFamily="18" charset="0"/>
              </a:rPr>
              <a:t>The Science of Sustainability</a:t>
            </a:r>
            <a:endParaRPr lang="en-US" sz="4000" dirty="0">
              <a:solidFill>
                <a:schemeClr val="tx2"/>
              </a:solidFill>
              <a:latin typeface="Elephant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738"/>
            <a:ext cx="9145873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840468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6520190"/>
            <a:ext cx="1752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Bettencourt &amp; </a:t>
            </a:r>
            <a:r>
              <a:rPr lang="en-US" sz="1100" dirty="0" err="1">
                <a:solidFill>
                  <a:prstClr val="black"/>
                </a:solidFill>
              </a:rPr>
              <a:t>Kaur</a:t>
            </a:r>
            <a:r>
              <a:rPr lang="en-US" sz="1100" dirty="0">
                <a:solidFill>
                  <a:prstClr val="black"/>
                </a:solidFill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6038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752600"/>
            <a:ext cx="8153400" cy="3929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20040" indent="-320040">
              <a:spcBef>
                <a:spcPct val="20000"/>
              </a:spcBef>
              <a:buFont typeface="Zapf Dingbats" pitchFamily="-128" charset="2"/>
              <a:buNone/>
              <a:defRPr/>
            </a:pPr>
            <a:r>
              <a:rPr lang="en-US" sz="2800" i="1" dirty="0">
                <a:solidFill>
                  <a:prstClr val="black"/>
                </a:solidFill>
              </a:rPr>
              <a:t>	</a:t>
            </a:r>
            <a:r>
              <a:rPr lang="en-US" sz="4000" i="1" dirty="0">
                <a:solidFill>
                  <a:srgbClr val="FFC000"/>
                </a:solidFill>
                <a:latin typeface="Lucida Bright" pitchFamily="18" charset="0"/>
                <a:cs typeface="Arial" pitchFamily="34" charset="0"/>
              </a:rPr>
              <a:t>“Laws and institutions must go hand in hand with the progress of the human mind.”</a:t>
            </a:r>
            <a:endParaRPr lang="en-US" sz="4000" dirty="0">
              <a:solidFill>
                <a:srgbClr val="FFC000"/>
              </a:solidFill>
              <a:latin typeface="Lucida Bright" pitchFamily="18" charset="0"/>
              <a:cs typeface="Arial" pitchFamily="34" charset="0"/>
            </a:endParaRPr>
          </a:p>
          <a:p>
            <a:pPr marL="320040" indent="-320040" algn="just">
              <a:spcBef>
                <a:spcPct val="20000"/>
              </a:spcBef>
              <a:buFont typeface="Zapf Dingbats" pitchFamily="-128" charset="2"/>
              <a:buNone/>
              <a:defRPr/>
            </a:pPr>
            <a:endParaRPr lang="en-US" sz="2800" dirty="0">
              <a:solidFill>
                <a:srgbClr val="FFC000"/>
              </a:solidFill>
              <a:latin typeface="Lucida Bright" pitchFamily="18" charset="0"/>
              <a:cs typeface="Arial" pitchFamily="34" charset="0"/>
            </a:endParaRPr>
          </a:p>
          <a:p>
            <a:pPr marL="320040" indent="-320040" algn="r">
              <a:spcBef>
                <a:spcPct val="20000"/>
              </a:spcBef>
              <a:buFont typeface="Zapf Dingbats" pitchFamily="-128" charset="2"/>
              <a:buNone/>
              <a:defRPr/>
            </a:pPr>
            <a:r>
              <a:rPr lang="en-US" sz="2800" dirty="0">
                <a:solidFill>
                  <a:srgbClr val="FFC000"/>
                </a:solidFill>
                <a:latin typeface="Lucida Bright" pitchFamily="18" charset="0"/>
                <a:cs typeface="Arial" pitchFamily="34" charset="0"/>
              </a:rPr>
              <a:t>Thomas Jefferson </a:t>
            </a:r>
            <a:endParaRPr lang="en-GB" sz="2800" dirty="0">
              <a:solidFill>
                <a:srgbClr val="FFC000"/>
              </a:solidFill>
              <a:latin typeface="Lucida Bright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8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784860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C000"/>
                </a:solidFill>
                <a:latin typeface="Elephant" pitchFamily="18" charset="0"/>
              </a:rPr>
              <a:t>Learning Organizations: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dirty="0">
              <a:solidFill>
                <a:srgbClr val="FFC000"/>
              </a:solidFill>
              <a:latin typeface="Elephant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C000"/>
                </a:solidFill>
                <a:latin typeface="Elephant" pitchFamily="18" charset="0"/>
              </a:rPr>
              <a:t>“…organizations where people continually expand their capacity to create the results they truly desire…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C000"/>
                </a:solidFill>
                <a:latin typeface="Elephant" pitchFamily="18" charset="0"/>
              </a:rPr>
              <a:t>and where people are continually learning to see the whole together.”  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FFC000"/>
                </a:solidFill>
                <a:latin typeface="Elephant" pitchFamily="18" charset="0"/>
              </a:rPr>
              <a:t>	</a:t>
            </a:r>
            <a:r>
              <a:rPr lang="en-US" dirty="0">
                <a:solidFill>
                  <a:srgbClr val="FFC000"/>
                </a:solidFill>
                <a:latin typeface="Elephant" pitchFamily="18" charset="0"/>
              </a:rPr>
              <a:t>					</a:t>
            </a:r>
            <a:r>
              <a:rPr lang="en-US" sz="2000" dirty="0">
                <a:solidFill>
                  <a:srgbClr val="FFC000"/>
                </a:solidFill>
                <a:latin typeface="Elephant" pitchFamily="18" charset="0"/>
              </a:rPr>
              <a:t> Peter </a:t>
            </a:r>
            <a:r>
              <a:rPr lang="en-US" sz="2000" dirty="0" err="1">
                <a:solidFill>
                  <a:srgbClr val="FFC000"/>
                </a:solidFill>
                <a:latin typeface="Elephant" pitchFamily="18" charset="0"/>
              </a:rPr>
              <a:t>Senge</a:t>
            </a:r>
            <a:endParaRPr lang="en-US" sz="2000" dirty="0">
              <a:solidFill>
                <a:srgbClr val="FFC000"/>
              </a:solidFill>
              <a:latin typeface="Elephant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Outline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Auburn’s Commitment to Sustainability </a:t>
            </a:r>
          </a:p>
          <a:p>
            <a:r>
              <a:rPr lang="en-US" dirty="0">
                <a:solidFill>
                  <a:schemeClr val="bg1"/>
                </a:solidFill>
              </a:rPr>
              <a:t>Office of Sustainability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Structure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Role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Messaging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 we are doing (and how it might involve you)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Our opportunity</a:t>
            </a:r>
          </a:p>
        </p:txBody>
      </p:sp>
    </p:spTree>
    <p:extLst>
      <p:ext uri="{BB962C8B-B14F-4D97-AF65-F5344CB8AC3E}">
        <p14:creationId xmlns:p14="http://schemas.microsoft.com/office/powerpoint/2010/main" val="37880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Office of Sustainability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What are we up to?</a:t>
            </a:r>
          </a:p>
          <a:p>
            <a:endParaRPr lang="en-US" b="1" dirty="0">
              <a:solidFill>
                <a:srgbClr val="FFC000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How will it affect you?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1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4306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u="sng" dirty="0" smtClean="0"/>
              <a:t>Minor in Sustainability Studies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32728" y="990600"/>
            <a:ext cx="9063671" cy="47244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Began in 2008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Rapid growth over past 3 years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Interdisciplinary</a:t>
            </a:r>
            <a:r>
              <a:rPr lang="en-US" sz="2400" dirty="0" smtClean="0"/>
              <a:t>: Students from 34 majors in </a:t>
            </a:r>
            <a:r>
              <a:rPr lang="en-US" sz="2400" dirty="0"/>
              <a:t>9</a:t>
            </a:r>
            <a:r>
              <a:rPr lang="en-US" sz="2400" dirty="0" smtClean="0"/>
              <a:t> </a:t>
            </a:r>
            <a:r>
              <a:rPr lang="en-US" sz="2400" dirty="0"/>
              <a:t>C</a:t>
            </a:r>
            <a:r>
              <a:rPr lang="en-US" sz="2400" dirty="0" smtClean="0"/>
              <a:t>olleges at Auburn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t="2417" r="14730" b="2261"/>
          <a:stretch/>
        </p:blipFill>
        <p:spPr bwMode="auto">
          <a:xfrm>
            <a:off x="4758347" y="2438400"/>
            <a:ext cx="4297680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8" y="2873991"/>
            <a:ext cx="4334632" cy="314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8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u="none" dirty="0">
              <a:solidFill>
                <a:srgbClr val="000681"/>
              </a:solidFill>
            </a:endParaRPr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50629" y="6173787"/>
            <a:ext cx="2895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u="none" dirty="0">
              <a:solidFill>
                <a:srgbClr val="000681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1524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u="sng" dirty="0" smtClean="0"/>
              <a:t>Minor in Sustainability Studies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807533"/>
            <a:ext cx="9067800" cy="554881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u="sng" dirty="0"/>
              <a:t>W</a:t>
            </a:r>
            <a:r>
              <a:rPr lang="en-US" sz="2000" b="1" u="sng" dirty="0" smtClean="0"/>
              <a:t>ide diversity of student majors</a:t>
            </a:r>
            <a:r>
              <a:rPr lang="en-US" sz="2000" dirty="0" smtClean="0"/>
              <a:t>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 smtClean="0"/>
              <a:t>Agricultural Economics, </a:t>
            </a:r>
            <a:r>
              <a:rPr lang="en-US" sz="2000" dirty="0"/>
              <a:t>Animal </a:t>
            </a:r>
            <a:r>
              <a:rPr lang="en-US" sz="2000" dirty="0" smtClean="0"/>
              <a:t>Science, Architecture, Building Science, Business, </a:t>
            </a:r>
            <a:r>
              <a:rPr lang="en-US" sz="2000" dirty="0"/>
              <a:t>Design (Apparel, Graphic, Industrial, Interior</a:t>
            </a:r>
            <a:r>
              <a:rPr lang="en-US" sz="2000" dirty="0" smtClean="0"/>
              <a:t>), Economics, Education, </a:t>
            </a:r>
            <a:r>
              <a:rPr lang="en-US" sz="2000" dirty="0"/>
              <a:t>Engineering (</a:t>
            </a:r>
            <a:r>
              <a:rPr lang="en-US" sz="2000" dirty="0" err="1"/>
              <a:t>Biosystems</a:t>
            </a:r>
            <a:r>
              <a:rPr lang="en-US" sz="2000" dirty="0"/>
              <a:t>, Chemical, Civil, Mechanical)</a:t>
            </a:r>
            <a:r>
              <a:rPr lang="en-US" sz="2000" dirty="0" smtClean="0"/>
              <a:t>, Environmental Science, French, Geography, History, Horticulture, </a:t>
            </a:r>
            <a:r>
              <a:rPr lang="en-US" sz="2000" dirty="0"/>
              <a:t>Hotel &amp; </a:t>
            </a:r>
            <a:r>
              <a:rPr lang="en-US" sz="2000" dirty="0" smtClean="0"/>
              <a:t>Restaurant Management, Interdisciplinary Studies, Marine Biology, Marketing, Nutrition, Philosophy, </a:t>
            </a:r>
            <a:r>
              <a:rPr lang="en-US" sz="2000" dirty="0"/>
              <a:t>Political </a:t>
            </a:r>
            <a:r>
              <a:rPr lang="en-US" sz="2000" dirty="0" smtClean="0"/>
              <a:t>Science, Pre-Med, Psychology, </a:t>
            </a:r>
            <a:r>
              <a:rPr lang="en-US" sz="2000" dirty="0"/>
              <a:t>Public </a:t>
            </a:r>
            <a:r>
              <a:rPr lang="en-US" sz="2000" dirty="0" smtClean="0"/>
              <a:t>Administration, </a:t>
            </a:r>
            <a:r>
              <a:rPr lang="en-US" sz="2000" dirty="0"/>
              <a:t>Radio/Telecommunications/</a:t>
            </a:r>
            <a:r>
              <a:rPr lang="en-US" sz="2000" dirty="0" smtClean="0"/>
              <a:t>Film, Sociology</a:t>
            </a:r>
          </a:p>
          <a:p>
            <a:pPr marL="0" lvl="3" indent="0">
              <a:spcBef>
                <a:spcPts val="0"/>
              </a:spcBef>
              <a:buNone/>
            </a:pPr>
            <a:endParaRPr lang="en-US" u="sng" dirty="0" smtClean="0"/>
          </a:p>
          <a:p>
            <a:pPr marL="0" lvl="3" indent="0">
              <a:spcBef>
                <a:spcPts val="0"/>
              </a:spcBef>
              <a:buNone/>
            </a:pPr>
            <a:r>
              <a:rPr lang="en-US" b="1" u="sng" dirty="0" smtClean="0"/>
              <a:t>Popular </a:t>
            </a:r>
            <a:r>
              <a:rPr lang="en-US" b="1" u="sng" dirty="0"/>
              <a:t>elective </a:t>
            </a:r>
            <a:r>
              <a:rPr lang="en-US" b="1" u="sng" dirty="0" smtClean="0"/>
              <a:t>courses in the minor</a:t>
            </a:r>
            <a:r>
              <a:rPr lang="en-US" dirty="0" smtClean="0"/>
              <a:t>:</a:t>
            </a:r>
          </a:p>
          <a:p>
            <a:pPr lvl="4">
              <a:spcBef>
                <a:spcPts val="0"/>
              </a:spcBef>
            </a:pPr>
            <a:r>
              <a:rPr lang="en-US" dirty="0" smtClean="0"/>
              <a:t>Global </a:t>
            </a:r>
            <a:r>
              <a:rPr lang="en-US" dirty="0"/>
              <a:t>Consumer Culture</a:t>
            </a:r>
          </a:p>
          <a:p>
            <a:pPr lvl="4">
              <a:spcBef>
                <a:spcPts val="0"/>
              </a:spcBef>
            </a:pPr>
            <a:r>
              <a:rPr lang="en-US" dirty="0"/>
              <a:t>Ecotourism</a:t>
            </a:r>
          </a:p>
          <a:p>
            <a:pPr lvl="4">
              <a:spcBef>
                <a:spcPts val="0"/>
              </a:spcBef>
            </a:pPr>
            <a:r>
              <a:rPr lang="en-US" dirty="0"/>
              <a:t>Bioenergy and the Environment</a:t>
            </a:r>
          </a:p>
          <a:p>
            <a:pPr lvl="4">
              <a:spcBef>
                <a:spcPts val="0"/>
              </a:spcBef>
            </a:pPr>
            <a:r>
              <a:rPr lang="en-US" dirty="0"/>
              <a:t>Physical Geography</a:t>
            </a:r>
          </a:p>
          <a:p>
            <a:pPr lvl="4">
              <a:spcBef>
                <a:spcPts val="0"/>
              </a:spcBef>
            </a:pPr>
            <a:r>
              <a:rPr lang="en-US" dirty="0"/>
              <a:t>Landscape and Culture</a:t>
            </a:r>
          </a:p>
          <a:p>
            <a:pPr lvl="4">
              <a:spcBef>
                <a:spcPts val="0"/>
              </a:spcBef>
            </a:pPr>
            <a:r>
              <a:rPr lang="en-US" dirty="0"/>
              <a:t>Religion and the Environment</a:t>
            </a:r>
          </a:p>
          <a:p>
            <a:pPr lvl="4">
              <a:spcBef>
                <a:spcPts val="0"/>
              </a:spcBef>
            </a:pPr>
            <a:r>
              <a:rPr lang="en-US" dirty="0"/>
              <a:t>Environmental History</a:t>
            </a:r>
          </a:p>
          <a:p>
            <a:pPr lvl="4">
              <a:spcBef>
                <a:spcPts val="0"/>
              </a:spcBef>
            </a:pPr>
            <a:r>
              <a:rPr lang="en-US" dirty="0"/>
              <a:t>Environmental </a:t>
            </a:r>
            <a:r>
              <a:rPr lang="en-US" dirty="0" smtClean="0"/>
              <a:t>Ethics</a:t>
            </a:r>
          </a:p>
          <a:p>
            <a:pPr lvl="4">
              <a:spcBef>
                <a:spcPts val="0"/>
              </a:spcBef>
            </a:pPr>
            <a:r>
              <a:rPr lang="en-US" b="1" dirty="0" smtClean="0"/>
              <a:t>Add your course as an elective</a:t>
            </a:r>
            <a:r>
              <a:rPr lang="en-US" dirty="0" smtClean="0"/>
              <a:t>: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://www.auburn.edu/projects/sustainability/website/student_resources/student_minor.</a:t>
            </a:r>
            <a:r>
              <a:rPr lang="en-US" sz="1600" dirty="0" smtClean="0">
                <a:hlinkClick r:id="rId2"/>
              </a:rPr>
              <a:t>php</a:t>
            </a:r>
            <a:endParaRPr lang="en-US" sz="16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94390708"/>
              </p:ext>
            </p:extLst>
          </p:nvPr>
        </p:nvGraphicFramePr>
        <p:xfrm>
          <a:off x="5734157" y="3229101"/>
          <a:ext cx="3581400" cy="2652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43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7160" y="192882"/>
            <a:ext cx="7772400" cy="775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1200"/>
              </a:spcAft>
            </a:pPr>
            <a:r>
              <a:rPr lang="en-US" sz="3200" u="sng" dirty="0" smtClean="0">
                <a:solidFill>
                  <a:prstClr val="black"/>
                </a:solidFill>
              </a:rPr>
              <a:t>Sustainability in the Curriculum</a:t>
            </a:r>
          </a:p>
          <a:p>
            <a:pPr algn="ctr" defTabSz="457200">
              <a:spcAft>
                <a:spcPts val="1200"/>
              </a:spcAft>
            </a:pPr>
            <a:r>
              <a:rPr lang="en-US" sz="2400" dirty="0" smtClean="0">
                <a:solidFill>
                  <a:prstClr val="black"/>
                </a:solidFill>
              </a:rPr>
              <a:t>5</a:t>
            </a:r>
            <a:r>
              <a:rPr lang="en-US" sz="2400" baseline="30000" dirty="0" smtClean="0">
                <a:solidFill>
                  <a:prstClr val="black"/>
                </a:solidFill>
              </a:rPr>
              <a:t>th</a:t>
            </a:r>
            <a:r>
              <a:rPr lang="en-US" sz="2400" dirty="0" smtClean="0">
                <a:solidFill>
                  <a:prstClr val="black"/>
                </a:solidFill>
              </a:rPr>
              <a:t> Annual </a:t>
            </a:r>
            <a:r>
              <a:rPr lang="en-US" sz="2400" dirty="0">
                <a:solidFill>
                  <a:prstClr val="black"/>
                </a:solidFill>
              </a:rPr>
              <a:t>Faculty </a:t>
            </a:r>
            <a:r>
              <a:rPr lang="en-US" sz="2400" dirty="0" smtClean="0">
                <a:solidFill>
                  <a:prstClr val="black"/>
                </a:solidFill>
              </a:rPr>
              <a:t>Training Workshop: May 9-10, 2012</a:t>
            </a:r>
            <a:endParaRPr lang="en-US" sz="2400" dirty="0">
              <a:solidFill>
                <a:prstClr val="black"/>
              </a:solidFill>
            </a:endParaRPr>
          </a:p>
          <a:p>
            <a:pPr algn="ctr" defTabSz="457200">
              <a:spcAft>
                <a:spcPts val="1200"/>
              </a:spcAft>
            </a:pPr>
            <a:r>
              <a:rPr lang="en-US" sz="2400" u="sng" dirty="0" smtClean="0">
                <a:solidFill>
                  <a:prstClr val="black"/>
                </a:solidFill>
              </a:rPr>
              <a:t>Participants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20 faculty from 12 departments in 7 colleges across campus</a:t>
            </a:r>
            <a:endParaRPr lang="en-US" sz="2400" dirty="0">
              <a:solidFill>
                <a:prstClr val="black"/>
              </a:solidFill>
            </a:endParaRPr>
          </a:p>
          <a:p>
            <a:pPr algn="ctr" defTabSz="457200">
              <a:spcAft>
                <a:spcPts val="1200"/>
              </a:spcAft>
            </a:pPr>
            <a:r>
              <a:rPr lang="en-US" sz="2400" u="sng" dirty="0">
                <a:solidFill>
                  <a:prstClr val="black"/>
                </a:solidFill>
              </a:rPr>
              <a:t>Website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 smtClean="0">
                <a:solidFill>
                  <a:prstClr val="black"/>
                </a:solidFill>
                <a:hlinkClick r:id="rId2"/>
              </a:rPr>
              <a:t>http</a:t>
            </a:r>
            <a:r>
              <a:rPr lang="en-US" sz="2400" dirty="0">
                <a:solidFill>
                  <a:prstClr val="black"/>
                </a:solidFill>
                <a:hlinkClick r:id="rId2"/>
              </a:rPr>
              <a:t>://www.auburn.edu/projects/sustainability/website/staff_faculty_resources/</a:t>
            </a:r>
            <a:r>
              <a:rPr lang="en-US" sz="2400" dirty="0" smtClean="0">
                <a:solidFill>
                  <a:prstClr val="black"/>
                </a:solidFill>
                <a:hlinkClick r:id="rId2"/>
              </a:rPr>
              <a:t>workshops.php</a:t>
            </a:r>
            <a:endParaRPr lang="en-US" sz="2400" dirty="0">
              <a:solidFill>
                <a:prstClr val="black"/>
              </a:solidFill>
            </a:endParaRP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Learn how to incorporate </a:t>
            </a: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sustainability into your courses!</a:t>
            </a:r>
          </a:p>
          <a:p>
            <a:pPr defTabSz="457200"/>
            <a:endParaRPr lang="en-US" sz="2400" u="sng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2400" u="sng" dirty="0" smtClean="0">
                <a:solidFill>
                  <a:prstClr val="black"/>
                </a:solidFill>
              </a:rPr>
              <a:t>Contact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Dr. Nanette Chadwick </a:t>
            </a: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        Director of Academic </a:t>
            </a:r>
          </a:p>
          <a:p>
            <a:pPr defTabSz="457200"/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               Sustainability Programs</a:t>
            </a: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Email: </a:t>
            </a:r>
            <a:r>
              <a:rPr lang="en-US" sz="2400" dirty="0" smtClean="0">
                <a:solidFill>
                  <a:prstClr val="black"/>
                </a:solidFill>
                <a:hlinkClick r:id="rId3"/>
              </a:rPr>
              <a:t>chadwna@auburn.edu</a:t>
            </a:r>
            <a:endParaRPr lang="en-US" sz="2400" dirty="0" smtClean="0">
              <a:solidFill>
                <a:prstClr val="black"/>
              </a:solidFill>
            </a:endParaRPr>
          </a:p>
          <a:p>
            <a:pPr defTabSz="457200"/>
            <a:r>
              <a:rPr lang="en-US" sz="2400" dirty="0" smtClean="0">
                <a:solidFill>
                  <a:prstClr val="black"/>
                </a:solidFill>
              </a:rPr>
              <a:t>Phone: 844-8184</a:t>
            </a:r>
          </a:p>
          <a:p>
            <a:pPr defTabSz="457200"/>
            <a:endParaRPr lang="en-US" sz="2400" dirty="0" smtClean="0">
              <a:solidFill>
                <a:prstClr val="black"/>
              </a:solidFill>
            </a:endParaRPr>
          </a:p>
          <a:p>
            <a:pPr defTabSz="457200"/>
            <a:endParaRPr lang="en-US" sz="2400" dirty="0">
              <a:solidFill>
                <a:prstClr val="black"/>
              </a:solidFill>
            </a:endParaRPr>
          </a:p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38862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0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Climate Action Plan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7" y="1143000"/>
            <a:ext cx="8175633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80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C000"/>
                </a:solidFill>
              </a:rPr>
              <a:t>Sustain-A-Bowl in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Residential Community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098" name="Picture 2" descr="http://matchbin-assets.s3.amazonaws.com/public/sites/577/assets/sustainabow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72" y="3962400"/>
            <a:ext cx="4626428" cy="2590801"/>
          </a:xfrm>
          <a:prstGeom prst="rect">
            <a:avLst/>
          </a:prstGeom>
          <a:noFill/>
        </p:spPr>
      </p:pic>
      <p:pic>
        <p:nvPicPr>
          <p:cNvPr id="4100" name="Picture 4" descr="http://wp.auburn.edu/auburnmagazine/wp-content/uploads/2011/02/sab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981200"/>
            <a:ext cx="2995446" cy="1447800"/>
          </a:xfrm>
          <a:prstGeom prst="rect">
            <a:avLst/>
          </a:prstGeom>
          <a:noFill/>
        </p:spPr>
      </p:pic>
      <p:pic>
        <p:nvPicPr>
          <p:cNvPr id="4102" name="Picture 6" descr="http://www.auburn.edu/projects/sustainability/website/images/lupton_knapp_greenhand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609600"/>
            <a:ext cx="3067050" cy="6115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56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609600"/>
            <a:ext cx="6172200" cy="79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712694"/>
            <a:ext cx="6400800" cy="82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4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Energy Reduction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5% reduction in purchased electricity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By 2020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From 2010 baseline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3581400"/>
            <a:ext cx="6251575" cy="299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2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Prototype Projects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69" y="4428665"/>
            <a:ext cx="5336331" cy="319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6" y="1335024"/>
            <a:ext cx="6160815" cy="35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447086"/>
            <a:ext cx="78486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  <a:p>
            <a:r>
              <a:rPr lang="en-US" sz="2800" b="1" i="1" dirty="0">
                <a:solidFill>
                  <a:prstClr val="black"/>
                </a:solidFill>
              </a:rPr>
              <a:t> </a:t>
            </a:r>
            <a:r>
              <a:rPr lang="en-US" sz="4400" b="1" i="1" dirty="0">
                <a:solidFill>
                  <a:srgbClr val="FFC000"/>
                </a:solidFill>
              </a:rPr>
              <a:t>“…we recognize the importance of sustainability as crucial for this century, and we are integrating this theme into our work”</a:t>
            </a:r>
          </a:p>
          <a:p>
            <a:endParaRPr lang="en-US" sz="2800" b="1" i="1" dirty="0">
              <a:solidFill>
                <a:srgbClr val="FFC000"/>
              </a:solidFill>
            </a:endParaRPr>
          </a:p>
          <a:p>
            <a:endParaRPr lang="en-US" sz="2800" b="1" i="1" dirty="0">
              <a:solidFill>
                <a:srgbClr val="FFC000"/>
              </a:solidFill>
            </a:endParaRPr>
          </a:p>
          <a:p>
            <a:endParaRPr lang="en-US" sz="2800" b="1" i="1" dirty="0">
              <a:solidFill>
                <a:srgbClr val="FFC000"/>
              </a:solidFill>
            </a:endParaRPr>
          </a:p>
          <a:p>
            <a:endParaRPr lang="en-US" sz="2800" b="1" i="1" dirty="0">
              <a:solidFill>
                <a:srgbClr val="FFC000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sz="2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048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Auburn’s Commitment to Sustainability: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Auburn University </a:t>
            </a:r>
            <a:r>
              <a:rPr lang="en-US" sz="2800" b="1" u="sng" dirty="0">
                <a:solidFill>
                  <a:schemeClr val="bg1"/>
                </a:solidFill>
              </a:rPr>
              <a:t>Strategic Plan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24084"/>
            <a:ext cx="3352800" cy="2005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6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Prototype Projects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4419600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00183"/>
            <a:ext cx="3169579" cy="237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582" y="4267201"/>
            <a:ext cx="4090164" cy="2406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382" y="983087"/>
            <a:ext cx="4004168" cy="300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7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" y="1676400"/>
            <a:ext cx="4969238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Sustainable Landscape Forum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16" y="3834652"/>
            <a:ext cx="4673184" cy="279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8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L</a:t>
            </a:r>
            <a:r>
              <a:rPr lang="en-US" b="1" dirty="0" smtClean="0">
                <a:solidFill>
                  <a:schemeClr val="bg1"/>
                </a:solidFill>
              </a:rPr>
              <a:t>eadership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chemeClr val="bg1"/>
                </a:solidFill>
              </a:rPr>
              <a:t>in </a:t>
            </a:r>
            <a:r>
              <a:rPr lang="en-US" b="1" dirty="0" smtClean="0">
                <a:solidFill>
                  <a:srgbClr val="FFC000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nergy &amp;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nvironmental </a:t>
            </a:r>
            <a:r>
              <a:rPr lang="en-US" b="1" dirty="0" smtClean="0">
                <a:solidFill>
                  <a:srgbClr val="FFC000"/>
                </a:solidFill>
              </a:rPr>
              <a:t>D</a:t>
            </a:r>
            <a:r>
              <a:rPr lang="en-US" b="1" dirty="0" smtClean="0">
                <a:solidFill>
                  <a:schemeClr val="bg1"/>
                </a:solidFill>
              </a:rPr>
              <a:t>esign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5029200" cy="3007659"/>
          </a:xfrm>
          <a:prstGeom prst="rect">
            <a:avLst/>
          </a:prstGeom>
        </p:spPr>
      </p:pic>
      <p:pic>
        <p:nvPicPr>
          <p:cNvPr id="1026" name="Picture 2" descr="C:\Documents and Settings\mdk0003\My Documents\Dropbox\Photos\OIT Buildin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537024" cy="271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211618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537200"/>
            <a:ext cx="1219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8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Sustainable Office Certification Program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bg1"/>
                </a:solidFill>
              </a:rPr>
              <a:t>S.O.A.R.</a:t>
            </a:r>
          </a:p>
          <a:p>
            <a:pPr marL="0" indent="0" algn="ctr">
              <a:buNone/>
            </a:pPr>
            <a:r>
              <a:rPr lang="en-US" sz="4700" b="1" dirty="0" smtClean="0">
                <a:solidFill>
                  <a:schemeClr val="bg1"/>
                </a:solidFill>
              </a:rPr>
              <a:t>Sustainable Offices Achieving Recognition</a:t>
            </a:r>
          </a:p>
          <a:p>
            <a:pPr marL="0" indent="0" algn="ctr">
              <a:buNone/>
            </a:pPr>
            <a:endParaRPr lang="en-US" sz="2600" b="1" dirty="0" smtClean="0">
              <a:solidFill>
                <a:schemeClr val="bg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Energy</a:t>
            </a: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Water</a:t>
            </a: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Purchasing</a:t>
            </a: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Waste</a:t>
            </a: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Recycling</a:t>
            </a: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Transportation</a:t>
            </a:r>
          </a:p>
          <a:p>
            <a:pPr>
              <a:buFont typeface="Arial" charset="0"/>
              <a:buChar char="•"/>
            </a:pPr>
            <a:r>
              <a:rPr lang="en-US" sz="3600" b="1" dirty="0" smtClean="0">
                <a:solidFill>
                  <a:srgbClr val="FFC000"/>
                </a:solidFill>
              </a:rPr>
              <a:t>Innovation</a:t>
            </a:r>
            <a:endParaRPr lang="en-US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7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Sustainability Awards Program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714499"/>
            <a:ext cx="5702300" cy="429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094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Sustainability in Action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068" y="1981200"/>
            <a:ext cx="170513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2" y="1600200"/>
            <a:ext cx="257048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21" y="2154238"/>
            <a:ext cx="3812363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6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Campus Conversations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Documents and Settings\mdk0003\My Documents\My Dropbox\Photos\Amoeba 100511\Robin Reactionary on left occupies both change agent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07" y="1626687"/>
            <a:ext cx="5963985" cy="44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09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Sustainability Training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https://lh5.googleusercontent.com/-9eyAqV6ckh0/TdAxsaK7-PI/AAAAAAAAOr4/bwepCoLZqQI/s640/IMG_5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95400"/>
            <a:ext cx="4978400" cy="3733800"/>
          </a:xfrm>
          <a:prstGeom prst="rect">
            <a:avLst/>
          </a:prstGeom>
          <a:noFill/>
        </p:spPr>
      </p:pic>
      <p:pic>
        <p:nvPicPr>
          <p:cNvPr id="6150" name="Picture 6" descr="https://lh4.googleusercontent.com/-s4_Zm40b8Uw/TdAS-Z2qgSI/AAAAAAAAOec/s7Ci0jGtlAM/s640/IMG_5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" y="2871787"/>
            <a:ext cx="4400550" cy="330041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21" y="5334000"/>
            <a:ext cx="183417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41470"/>
            <a:ext cx="2815606" cy="968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6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Sustainability Tracking, Assessment, and Rating System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10" y="1905000"/>
            <a:ext cx="467369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670709"/>
            <a:ext cx="2514600" cy="95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1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"/>
          <p:cNvSpPr>
            <a:spLocks noGrp="1"/>
          </p:cNvSpPr>
          <p:nvPr>
            <p:ph type="title"/>
          </p:nvPr>
        </p:nvSpPr>
        <p:spPr>
          <a:xfrm>
            <a:off x="1081088" y="152400"/>
            <a:ext cx="7024687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C000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rPr>
              <a:t>Categories within STARS</a:t>
            </a:r>
          </a:p>
        </p:txBody>
      </p:sp>
      <p:sp>
        <p:nvSpPr>
          <p:cNvPr id="18435" name="Content Placeholder 7"/>
          <p:cNvSpPr>
            <a:spLocks noGrp="1"/>
          </p:cNvSpPr>
          <p:nvPr>
            <p:ph idx="1"/>
          </p:nvPr>
        </p:nvSpPr>
        <p:spPr>
          <a:xfrm>
            <a:off x="685800" y="1524000"/>
            <a:ext cx="7696200" cy="4622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chemeClr val="bg1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rPr>
              <a:t>Education &amp; Research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FFC000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rPr>
              <a:t>Co-Curricular Education; Curriculum; Research</a:t>
            </a:r>
            <a:endParaRPr lang="en-US" sz="2500" dirty="0" smtClean="0">
              <a:solidFill>
                <a:srgbClr val="FFC000"/>
              </a:solidFill>
              <a:latin typeface="Garamond" pitchFamily="18" charset="0"/>
              <a:ea typeface="ＭＳ Ｐゴシック" pitchFamily="34" charset="-128"/>
              <a:cs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b="1" dirty="0" smtClean="0">
              <a:solidFill>
                <a:srgbClr val="FFC000"/>
              </a:solidFill>
              <a:latin typeface="Garamond" pitchFamily="18" charset="0"/>
              <a:ea typeface="ＭＳ Ｐゴシック" pitchFamily="34" charset="-128"/>
              <a:cs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chemeClr val="bg1"/>
                </a:solidFill>
                <a:latin typeface="Garamond" pitchFamily="18" charset="0"/>
                <a:ea typeface="ＭＳ Ｐゴシック" pitchFamily="34" charset="-128"/>
                <a:cs typeface="Garamond" pitchFamily="18" charset="0"/>
              </a:rPr>
              <a:t>Operations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FFC000"/>
                </a:solidFill>
                <a:latin typeface="Garamond" pitchFamily="18" charset="0"/>
                <a:ea typeface="Garamond" pitchFamily="18" charset="0"/>
                <a:cs typeface="Garamond" pitchFamily="18" charset="0"/>
              </a:rPr>
              <a:t>Buildings; Climate; Dining Services; Energy; Grounds; Purchasing; Transportation; Waste; Water </a:t>
            </a:r>
          </a:p>
          <a:p>
            <a:pPr eaLnBrk="1" hangingPunct="1">
              <a:lnSpc>
                <a:spcPct val="80000"/>
              </a:lnSpc>
            </a:pPr>
            <a:endParaRPr lang="en-US" b="1" dirty="0" smtClean="0">
              <a:solidFill>
                <a:srgbClr val="FFC000"/>
              </a:solidFill>
              <a:latin typeface="Garamond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chemeClr val="bg1"/>
                </a:solidFill>
                <a:latin typeface="Garamond" pitchFamily="18" charset="0"/>
                <a:ea typeface="ＭＳ Ｐゴシック" pitchFamily="34" charset="-128"/>
              </a:rPr>
              <a:t>Planning, Administration &amp; Engagement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FFC000"/>
                </a:solidFill>
                <a:latin typeface="Garamond" pitchFamily="18" charset="0"/>
                <a:ea typeface="Garamond" pitchFamily="18" charset="0"/>
                <a:cs typeface="Garamond" pitchFamily="18" charset="0"/>
              </a:rPr>
              <a:t>Coordination &amp; Planning; Diversity and Affordability; Human Resources; Investment; Public Engagement</a:t>
            </a:r>
          </a:p>
          <a:p>
            <a:pPr eaLnBrk="1" hangingPunct="1">
              <a:lnSpc>
                <a:spcPct val="80000"/>
              </a:lnSpc>
            </a:pPr>
            <a:endParaRPr lang="en-US" b="1" dirty="0" smtClean="0">
              <a:solidFill>
                <a:srgbClr val="FFC000"/>
              </a:solidFill>
              <a:latin typeface="Garamond" pitchFamily="18" charset="0"/>
              <a:ea typeface="ＭＳ Ｐゴシック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chemeClr val="bg1"/>
                </a:solidFill>
                <a:latin typeface="Garamond" pitchFamily="18" charset="0"/>
                <a:ea typeface="ＭＳ Ｐゴシック" pitchFamily="34" charset="-128"/>
              </a:rPr>
              <a:t>Innovation</a:t>
            </a:r>
          </a:p>
          <a:p>
            <a:pPr marL="366713" lvl="1" indent="0" eaLnBrk="1" hangingPunct="1">
              <a:lnSpc>
                <a:spcPct val="80000"/>
              </a:lnSpc>
              <a:buNone/>
            </a:pPr>
            <a:endParaRPr lang="en-US" dirty="0" smtClean="0">
              <a:latin typeface="Garamond" pitchFamily="18" charset="0"/>
              <a:ea typeface="Garamond" pitchFamily="18" charset="0"/>
              <a:cs typeface="Garamond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500" dirty="0" smtClean="0">
              <a:latin typeface="Garamond" pitchFamily="18" charset="0"/>
              <a:ea typeface="ＭＳ Ｐゴシック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66412"/>
            <a:ext cx="1915168" cy="1404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754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258906"/>
            <a:ext cx="8686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 </a:t>
            </a:r>
          </a:p>
          <a:p>
            <a:r>
              <a:rPr lang="en-US" sz="3600" i="1" dirty="0" smtClean="0">
                <a:solidFill>
                  <a:srgbClr val="FFC000"/>
                </a:solidFill>
              </a:rPr>
              <a:t>“</a:t>
            </a:r>
            <a:r>
              <a:rPr lang="en-US" sz="3600" i="1" dirty="0">
                <a:solidFill>
                  <a:srgbClr val="FFC000"/>
                </a:solidFill>
              </a:rPr>
              <a:t>Auburn University is committed to integrating sustainability into all aspects of the University including: operations, instruction, research, and outreach activities. </a:t>
            </a:r>
            <a:r>
              <a:rPr lang="en-US" sz="3600" i="1" dirty="0" smtClean="0">
                <a:solidFill>
                  <a:srgbClr val="FFC000"/>
                </a:solidFill>
              </a:rPr>
              <a:t> Auburn </a:t>
            </a:r>
            <a:r>
              <a:rPr lang="en-US" sz="3600" i="1" dirty="0">
                <a:solidFill>
                  <a:srgbClr val="FFC000"/>
                </a:solidFill>
              </a:rPr>
              <a:t>University considers sustainability a core value and strives for excellence in sustainability through continuous assessment and </a:t>
            </a:r>
            <a:r>
              <a:rPr lang="en-US" sz="3600" i="1" dirty="0" smtClean="0">
                <a:solidFill>
                  <a:srgbClr val="FFC000"/>
                </a:solidFill>
              </a:rPr>
              <a:t>improvement </a:t>
            </a:r>
            <a:r>
              <a:rPr lang="en-US" sz="3600" i="1" dirty="0">
                <a:solidFill>
                  <a:srgbClr val="FFC000"/>
                </a:solidFill>
              </a:rPr>
              <a:t>.”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048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Auburn’s Commitment to Sustainability: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Auburn University </a:t>
            </a:r>
            <a:r>
              <a:rPr lang="en-US" sz="2800" b="1" u="sng" dirty="0">
                <a:solidFill>
                  <a:schemeClr val="bg1"/>
                </a:solidFill>
              </a:rPr>
              <a:t>Sustainability Policy</a:t>
            </a:r>
          </a:p>
        </p:txBody>
      </p:sp>
    </p:spTree>
    <p:extLst>
      <p:ext uri="{BB962C8B-B14F-4D97-AF65-F5344CB8AC3E}">
        <p14:creationId xmlns:p14="http://schemas.microsoft.com/office/powerpoint/2010/main" val="27562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Long Term Sustainability </a:t>
            </a:r>
            <a:r>
              <a:rPr lang="en-US" sz="3200" b="1" dirty="0">
                <a:solidFill>
                  <a:schemeClr val="bg1"/>
                </a:solidFill>
              </a:rPr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i="1" dirty="0">
                <a:solidFill>
                  <a:srgbClr val="FFC000"/>
                </a:solidFill>
              </a:rPr>
              <a:t>“Auburn will establish specific goals for sustainability based on national metrics</a:t>
            </a:r>
            <a:r>
              <a:rPr lang="en-US" sz="5400" b="1" i="1" dirty="0" smtClean="0">
                <a:solidFill>
                  <a:srgbClr val="FFC000"/>
                </a:solidFill>
              </a:rPr>
              <a:t>.”</a:t>
            </a:r>
          </a:p>
          <a:p>
            <a:pPr marL="0" indent="0" algn="r">
              <a:buNone/>
            </a:pPr>
            <a:endParaRPr lang="en-US" sz="1800" b="1" i="1" dirty="0" smtClean="0">
              <a:solidFill>
                <a:srgbClr val="FFC000"/>
              </a:solidFill>
            </a:endParaRPr>
          </a:p>
          <a:p>
            <a:pPr marL="0" indent="0" algn="r">
              <a:buNone/>
            </a:pPr>
            <a:r>
              <a:rPr lang="en-US" sz="2400" b="1" i="1" dirty="0" smtClean="0">
                <a:solidFill>
                  <a:srgbClr val="FFC000"/>
                </a:solidFill>
              </a:rPr>
              <a:t>Auburn University Strategic Plan </a:t>
            </a:r>
            <a:endParaRPr lang="en-US" sz="2400" b="1" i="1" dirty="0">
              <a:solidFill>
                <a:srgbClr val="FFC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215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914400" y="4343400"/>
            <a:ext cx="7162800" cy="0"/>
          </a:xfrm>
          <a:prstGeom prst="straightConnector1">
            <a:avLst/>
          </a:prstGeom>
          <a:ln w="5715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914400" y="2286000"/>
            <a:ext cx="7162800" cy="0"/>
          </a:xfrm>
          <a:prstGeom prst="straightConnector1">
            <a:avLst/>
          </a:prstGeom>
          <a:ln w="57150"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2400" y="1676400"/>
            <a:ext cx="3099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STARS Assessment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1642646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Sustainability Goals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3752671"/>
            <a:ext cx="22860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Campus Sustainability Action Plan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818" y="2510135"/>
            <a:ext cx="256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Current Conditions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1218" y="2510135"/>
            <a:ext cx="203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Desired Future</a:t>
            </a:r>
          </a:p>
        </p:txBody>
      </p:sp>
      <p:sp>
        <p:nvSpPr>
          <p:cNvPr id="12" name="Sun 11"/>
          <p:cNvSpPr/>
          <p:nvPr/>
        </p:nvSpPr>
        <p:spPr>
          <a:xfrm>
            <a:off x="567396" y="2099604"/>
            <a:ext cx="381000" cy="37653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un 13"/>
          <p:cNvSpPr/>
          <p:nvPr/>
        </p:nvSpPr>
        <p:spPr>
          <a:xfrm>
            <a:off x="8077200" y="4162864"/>
            <a:ext cx="381000" cy="37653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n 14"/>
          <p:cNvSpPr/>
          <p:nvPr/>
        </p:nvSpPr>
        <p:spPr>
          <a:xfrm>
            <a:off x="8077200" y="2057400"/>
            <a:ext cx="381000" cy="42320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un 15"/>
          <p:cNvSpPr/>
          <p:nvPr/>
        </p:nvSpPr>
        <p:spPr>
          <a:xfrm>
            <a:off x="581464" y="4167329"/>
            <a:ext cx="381000" cy="376535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93771"/>
            <a:ext cx="78486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 </a:t>
            </a:r>
          </a:p>
          <a:p>
            <a:r>
              <a:rPr lang="en-US" sz="4400" b="1" i="1" dirty="0">
                <a:solidFill>
                  <a:srgbClr val="FFC000"/>
                </a:solidFill>
              </a:rPr>
              <a:t>“Auburn University’s goal is to be acknowledged as a national leader in sustainability teaching, research, outreach, and practice.”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048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Auburn’s Commitment to Sustainability: </a:t>
            </a:r>
          </a:p>
          <a:p>
            <a:pPr algn="ctr"/>
            <a:r>
              <a:rPr lang="en-US" sz="2800" b="1" dirty="0">
                <a:solidFill>
                  <a:srgbClr val="FFC000"/>
                </a:solidFill>
              </a:rPr>
              <a:t>Auburn University </a:t>
            </a:r>
            <a:r>
              <a:rPr lang="en-US" sz="2800" b="1" u="sng" dirty="0">
                <a:solidFill>
                  <a:srgbClr val="FFC000"/>
                </a:solidFill>
              </a:rPr>
              <a:t>Sustainability Policy</a:t>
            </a:r>
          </a:p>
        </p:txBody>
      </p:sp>
    </p:spTree>
    <p:extLst>
      <p:ext uri="{BB962C8B-B14F-4D97-AF65-F5344CB8AC3E}">
        <p14:creationId xmlns:p14="http://schemas.microsoft.com/office/powerpoint/2010/main" val="9036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39" y="2133600"/>
            <a:ext cx="2103281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Subtitle 2"/>
          <p:cNvSpPr>
            <a:spLocks noGrp="1"/>
          </p:cNvSpPr>
          <p:nvPr>
            <p:ph type="subTitle" idx="1"/>
          </p:nvPr>
        </p:nvSpPr>
        <p:spPr>
          <a:xfrm>
            <a:off x="609600" y="110702"/>
            <a:ext cx="7924800" cy="1794298"/>
          </a:xfrm>
        </p:spPr>
        <p:txBody>
          <a:bodyPr>
            <a:normAutofit fontScale="62500" lnSpcReduction="20000"/>
          </a:bodyPr>
          <a:lstStyle/>
          <a:p>
            <a:pPr marR="0" algn="ctr" eaLnBrk="1" hangingPunct="1">
              <a:lnSpc>
                <a:spcPct val="90000"/>
              </a:lnSpc>
            </a:pPr>
            <a:r>
              <a:rPr lang="en-US" sz="8000" dirty="0" smtClean="0">
                <a:solidFill>
                  <a:srgbClr val="FFC000"/>
                </a:solidFill>
              </a:rPr>
              <a:t>Think Long Term, 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en-US" sz="8000" dirty="0" smtClean="0">
                <a:solidFill>
                  <a:srgbClr val="FFC000"/>
                </a:solidFill>
              </a:rPr>
              <a:t>and Create the Future: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en-US" sz="5100" dirty="0" smtClean="0">
                <a:solidFill>
                  <a:srgbClr val="FFC000"/>
                </a:solidFill>
              </a:rPr>
              <a:t>Reimagine, Reconsider, Aspire</a:t>
            </a:r>
          </a:p>
        </p:txBody>
      </p:sp>
      <p:pic>
        <p:nvPicPr>
          <p:cNvPr id="819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267200"/>
            <a:ext cx="379367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3125" y="1752600"/>
            <a:ext cx="1539875" cy="228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106250"/>
            <a:ext cx="3622823" cy="239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14800" y="4614208"/>
            <a:ext cx="480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“In every deliberation we must consider the impact on the seventh generation... even if it requires having skin as thick as the bark of a pine.”</a:t>
            </a:r>
          </a:p>
          <a:p>
            <a:endParaRPr lang="en-US" sz="2000" b="1" dirty="0">
              <a:solidFill>
                <a:srgbClr val="FFC000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		Great Law of the Iroquois</a:t>
            </a:r>
          </a:p>
        </p:txBody>
      </p:sp>
    </p:spTree>
    <p:extLst>
      <p:ext uri="{BB962C8B-B14F-4D97-AF65-F5344CB8AC3E}">
        <p14:creationId xmlns:p14="http://schemas.microsoft.com/office/powerpoint/2010/main" val="24020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0"/>
          <a:ext cx="8692309" cy="654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/>
        </p:nvGraphicFramePr>
        <p:xfrm>
          <a:off x="5486400" y="176148"/>
          <a:ext cx="3933025" cy="2871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1748" name="Picture 4" descr="Eart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640" y="356097"/>
            <a:ext cx="2234703" cy="223470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2819400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497D"/>
                </a:solidFill>
                <a:latin typeface="Elephant" pitchFamily="18" charset="0"/>
              </a:rPr>
              <a:t>Office of </a:t>
            </a:r>
            <a:r>
              <a:rPr lang="en-US" sz="3600" b="1" dirty="0" err="1">
                <a:solidFill>
                  <a:srgbClr val="1F497D"/>
                </a:solidFill>
                <a:latin typeface="Elephant" pitchFamily="18" charset="0"/>
              </a:rPr>
              <a:t>SustainAbility</a:t>
            </a:r>
            <a:endParaRPr lang="en-US" sz="3600" b="1" dirty="0">
              <a:solidFill>
                <a:srgbClr val="1F497D"/>
              </a:solidFill>
              <a:latin typeface="Elephant" pitchFamily="18" charset="0"/>
            </a:endParaRPr>
          </a:p>
          <a:p>
            <a:pPr algn="ctr"/>
            <a:endParaRPr lang="en-US" sz="1200" b="1" dirty="0">
              <a:solidFill>
                <a:srgbClr val="0070C0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Academic Sustainability Programs</a:t>
            </a:r>
          </a:p>
          <a:p>
            <a:pPr algn="ctr"/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Dr. Nanette Chadwick, Director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Campus Sustainability Operations </a:t>
            </a:r>
          </a:p>
          <a:p>
            <a:pPr algn="ctr"/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Mike </a:t>
            </a:r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Kensler</a:t>
            </a:r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, Director</a:t>
            </a:r>
          </a:p>
          <a:p>
            <a:pPr algn="ctr"/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Matt Williams, Program Manager</a:t>
            </a:r>
          </a:p>
          <a:p>
            <a:pPr algn="ctr"/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Jen Morse, Communications and Outreach</a:t>
            </a:r>
          </a:p>
          <a:p>
            <a:pPr algn="ctr"/>
            <a:r>
              <a:rPr lang="en-US" sz="2000" b="1" dirty="0" smtClean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Interns</a:t>
            </a:r>
            <a:endParaRPr lang="en-US" sz="2000" b="1" dirty="0">
              <a:solidFill>
                <a:srgbClr val="F79646">
                  <a:lumMod val="75000"/>
                </a:srgbClr>
              </a:solidFill>
              <a:latin typeface="Elephant" pitchFamily="18" charset="0"/>
            </a:endParaRPr>
          </a:p>
          <a:p>
            <a:pPr algn="ctr"/>
            <a:endParaRPr lang="en-US" sz="1600" b="1" dirty="0">
              <a:solidFill>
                <a:prstClr val="black"/>
              </a:solidFill>
            </a:endParaRPr>
          </a:p>
          <a:p>
            <a:pPr algn="ctr"/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http://t3.gstatic.com/images?q=tbn:ANd9GcS2QhnHC3rw7r0Ejma_VL3o_UUYm3aOC3GOjh_u15a_wETWBTZ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0400" y="742949"/>
            <a:ext cx="2466975" cy="18478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997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0" y="0"/>
          <a:ext cx="8692309" cy="6544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14279444"/>
              </p:ext>
            </p:extLst>
          </p:nvPr>
        </p:nvGraphicFramePr>
        <p:xfrm>
          <a:off x="5791200" y="158652"/>
          <a:ext cx="3275800" cy="1988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1748" name="Picture 4" descr="Earth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8641" y="356098"/>
            <a:ext cx="1791160" cy="17911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8640" y="2084487"/>
            <a:ext cx="83443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F497D"/>
                </a:solidFill>
                <a:latin typeface="Elephant" pitchFamily="18" charset="0"/>
              </a:rPr>
              <a:t>Office of </a:t>
            </a:r>
            <a:r>
              <a:rPr lang="en-US" sz="3600" b="1" dirty="0" err="1">
                <a:solidFill>
                  <a:srgbClr val="1F497D"/>
                </a:solidFill>
                <a:latin typeface="Elephant" pitchFamily="18" charset="0"/>
              </a:rPr>
              <a:t>SustainAbility</a:t>
            </a:r>
            <a:endParaRPr lang="en-US" sz="3600" b="1" dirty="0">
              <a:solidFill>
                <a:srgbClr val="1F497D"/>
              </a:solidFill>
              <a:latin typeface="Elephant" pitchFamily="18" charset="0"/>
            </a:endParaRPr>
          </a:p>
          <a:p>
            <a:pPr algn="ctr"/>
            <a:endParaRPr lang="en-US" sz="1200" b="1" dirty="0">
              <a:solidFill>
                <a:srgbClr val="0070C0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Mission</a:t>
            </a: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Cultivate an ethic and practice of Sustainability at Auburn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Send graduates out into the world as Sustainability Practitioners</a:t>
            </a:r>
          </a:p>
          <a:p>
            <a:pPr algn="ctr"/>
            <a:endParaRPr lang="en-US" sz="2000" b="1" dirty="0">
              <a:solidFill>
                <a:srgbClr val="0070C0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F79646">
                    <a:lumMod val="75000"/>
                  </a:srgbClr>
                </a:solidFill>
                <a:latin typeface="Elephant" pitchFamily="18" charset="0"/>
              </a:rPr>
              <a:t>Approach</a:t>
            </a: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Possibility, Aspiration, Future-focused: </a:t>
            </a: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solving problems in the context of the future we aspire to create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Collaboration, Engagement, Empowerment, Advocacy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pPr algn="ctr"/>
            <a:r>
              <a:rPr lang="en-US" sz="2000" b="1" dirty="0">
                <a:solidFill>
                  <a:srgbClr val="1F497D"/>
                </a:solidFill>
                <a:latin typeface="Elephant" pitchFamily="18" charset="0"/>
              </a:rPr>
              <a:t>Leadership as Social Architecture</a:t>
            </a:r>
          </a:p>
          <a:p>
            <a:pPr algn="ctr"/>
            <a:endParaRPr lang="en-US" sz="2000" b="1" dirty="0">
              <a:solidFill>
                <a:srgbClr val="F79646">
                  <a:lumMod val="75000"/>
                </a:srgbClr>
              </a:solidFill>
              <a:latin typeface="Elephant" pitchFamily="18" charset="0"/>
            </a:endParaRPr>
          </a:p>
          <a:p>
            <a:pPr algn="ctr"/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http://t3.gstatic.com/images?q=tbn:ANd9GcS2QhnHC3rw7r0Ejma_VL3o_UUYm3aOC3GOjh_u15a_wETWBTZ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05200" y="381001"/>
            <a:ext cx="2034617" cy="15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80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95551"/>
            <a:ext cx="5234765" cy="3928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3928968"/>
            <a:ext cx="3966264" cy="263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3763372"/>
            <a:ext cx="3962400" cy="29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2400"/>
            <a:ext cx="2344316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209800" cy="2871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0490"/>
            <a:ext cx="2433637" cy="1946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69073"/>
            <a:ext cx="3198438" cy="205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352800"/>
            <a:ext cx="3091413" cy="220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2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158431" y="176148"/>
          <a:ext cx="3260993" cy="2170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5750" y="457200"/>
            <a:ext cx="855345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1F497D"/>
                </a:solidFill>
                <a:latin typeface="Elephant" pitchFamily="18" charset="0"/>
              </a:rPr>
              <a:t>Sustainability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endParaRPr lang="en-US" sz="1400" dirty="0">
              <a:solidFill>
                <a:srgbClr val="4F81BD">
                  <a:lumMod val="50000"/>
                </a:srgbClr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Elephant" pitchFamily="18" charset="0"/>
              </a:rPr>
              <a:t>“Meeting human needs in a fair, just, and equitable way </a:t>
            </a:r>
          </a:p>
          <a:p>
            <a:endParaRPr lang="en-US" sz="3600" dirty="0">
              <a:solidFill>
                <a:srgbClr val="00B050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00B050"/>
                </a:solidFill>
                <a:latin typeface="Elephant" pitchFamily="18" charset="0"/>
              </a:rPr>
              <a:t>that enables future generations to meet their own needs, </a:t>
            </a:r>
          </a:p>
          <a:p>
            <a:endParaRPr lang="en-US" sz="3600" dirty="0">
              <a:solidFill>
                <a:srgbClr val="00B050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7030A0"/>
                </a:solidFill>
                <a:latin typeface="Elephant" pitchFamily="18" charset="0"/>
              </a:rPr>
              <a:t>while protecting and maintaining healthy ecosystems in perpetuity.”</a:t>
            </a:r>
          </a:p>
        </p:txBody>
      </p:sp>
    </p:spTree>
    <p:extLst>
      <p:ext uri="{BB962C8B-B14F-4D97-AF65-F5344CB8AC3E}">
        <p14:creationId xmlns:p14="http://schemas.microsoft.com/office/powerpoint/2010/main" val="38469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6158431" y="176148"/>
          <a:ext cx="3260993" cy="2170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5750" y="457200"/>
            <a:ext cx="85534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rgbClr val="1F497D"/>
                </a:solidFill>
                <a:latin typeface="Elephant" pitchFamily="18" charset="0"/>
              </a:rPr>
              <a:t>Sustainability</a:t>
            </a:r>
          </a:p>
          <a:p>
            <a:pPr algn="ctr"/>
            <a:endParaRPr lang="en-US" sz="2000" b="1" dirty="0">
              <a:solidFill>
                <a:srgbClr val="1F497D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Elephant" pitchFamily="18" charset="0"/>
              </a:rPr>
              <a:t>“Leave the world better than you found it, </a:t>
            </a:r>
          </a:p>
          <a:p>
            <a:endParaRPr lang="en-US" sz="1600" dirty="0">
              <a:solidFill>
                <a:srgbClr val="0070C0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00B050"/>
                </a:solidFill>
                <a:latin typeface="Elephant" pitchFamily="18" charset="0"/>
              </a:rPr>
              <a:t>take no more than you need, </a:t>
            </a:r>
          </a:p>
          <a:p>
            <a:endParaRPr lang="en-US" sz="1600" dirty="0">
              <a:solidFill>
                <a:srgbClr val="00B050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7030A0"/>
                </a:solidFill>
                <a:latin typeface="Elephant" pitchFamily="18" charset="0"/>
              </a:rPr>
              <a:t>try not to harm life or the environment, </a:t>
            </a:r>
          </a:p>
          <a:p>
            <a:endParaRPr lang="en-US" sz="1600" dirty="0">
              <a:solidFill>
                <a:srgbClr val="7030A0"/>
              </a:solidFill>
              <a:latin typeface="Elephant" pitchFamily="18" charset="0"/>
            </a:endParaRPr>
          </a:p>
          <a:p>
            <a:r>
              <a:rPr lang="en-US" sz="3600" dirty="0">
                <a:solidFill>
                  <a:srgbClr val="F79646">
                    <a:lumMod val="50000"/>
                  </a:srgbClr>
                </a:solidFill>
                <a:latin typeface="Elephant" pitchFamily="18" charset="0"/>
              </a:rPr>
              <a:t>make amends if you do.”  </a:t>
            </a:r>
          </a:p>
          <a:p>
            <a:r>
              <a:rPr lang="en-US" sz="3600" dirty="0">
                <a:solidFill>
                  <a:srgbClr val="0070C0"/>
                </a:solidFill>
                <a:latin typeface="Elephant" pitchFamily="18" charset="0"/>
              </a:rPr>
              <a:t>	</a:t>
            </a:r>
            <a:endParaRPr lang="en-US" sz="2800" dirty="0">
              <a:solidFill>
                <a:srgbClr val="0070C0"/>
              </a:solidFill>
              <a:latin typeface="Elephant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Elephant" pitchFamily="18" charset="0"/>
              </a:rPr>
              <a:t>					 </a:t>
            </a:r>
            <a:r>
              <a:rPr lang="en-US" sz="2800" dirty="0">
                <a:solidFill>
                  <a:srgbClr val="1F497D"/>
                </a:solidFill>
                <a:latin typeface="Elephant" pitchFamily="18" charset="0"/>
              </a:rPr>
              <a:t>Paul </a:t>
            </a:r>
            <a:r>
              <a:rPr lang="en-US" sz="2800" dirty="0" err="1">
                <a:solidFill>
                  <a:srgbClr val="1F497D"/>
                </a:solidFill>
                <a:latin typeface="Elephant" pitchFamily="18" charset="0"/>
              </a:rPr>
              <a:t>Hawken</a:t>
            </a:r>
            <a:endParaRPr lang="en-US" sz="2800" dirty="0">
              <a:solidFill>
                <a:srgbClr val="1F497D"/>
              </a:solidFill>
              <a:latin typeface="Elephan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6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1028</Words>
  <Application>Microsoft Office PowerPoint</Application>
  <PresentationFormat>On-screen Show (4:3)</PresentationFormat>
  <Paragraphs>241</Paragraphs>
  <Slides>43</Slides>
  <Notes>5</Notes>
  <HiddenSlides>4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Office Theme</vt:lpstr>
      <vt:lpstr>3_Office Theme</vt:lpstr>
      <vt:lpstr>1_Office Theme</vt:lpstr>
      <vt:lpstr>4_Office Theme</vt:lpstr>
      <vt:lpstr>13_Office Theme</vt:lpstr>
      <vt:lpstr>5_Office Theme</vt:lpstr>
      <vt:lpstr>2_Office Theme</vt:lpstr>
      <vt:lpstr>6_Office Theme</vt:lpstr>
      <vt:lpstr>Office of Sustainability Update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Basic System Conditions for Sustainability </vt:lpstr>
      <vt:lpstr>Sustainability: Why does it matter?</vt:lpstr>
      <vt:lpstr>The Science of Sustainability</vt:lpstr>
      <vt:lpstr>PowerPoint Presentation</vt:lpstr>
      <vt:lpstr>PowerPoint Presentation</vt:lpstr>
      <vt:lpstr>Office of Sustainability</vt:lpstr>
      <vt:lpstr>Minor in Sustainability Studies</vt:lpstr>
      <vt:lpstr>Minor in Sustainability Studies</vt:lpstr>
      <vt:lpstr>PowerPoint Presentation</vt:lpstr>
      <vt:lpstr>Climate Action Plan</vt:lpstr>
      <vt:lpstr>Sustain-A-Bowl in Residential Community</vt:lpstr>
      <vt:lpstr>PowerPoint Presentation</vt:lpstr>
      <vt:lpstr>PowerPoint Presentation</vt:lpstr>
      <vt:lpstr>Energy Reduction</vt:lpstr>
      <vt:lpstr>Prototype Projects</vt:lpstr>
      <vt:lpstr>Prototype Projects</vt:lpstr>
      <vt:lpstr>Sustainable Landscape Forum</vt:lpstr>
      <vt:lpstr>Leadership in Energy &amp; Environmental Design</vt:lpstr>
      <vt:lpstr>Sustainable Office Certification Program</vt:lpstr>
      <vt:lpstr>Sustainability Awards Program</vt:lpstr>
      <vt:lpstr>Sustainability in Action</vt:lpstr>
      <vt:lpstr>Campus Conversations</vt:lpstr>
      <vt:lpstr>Sustainability Training</vt:lpstr>
      <vt:lpstr>Sustainability Tracking, Assessment, and Rating System</vt:lpstr>
      <vt:lpstr>Categories within STARS</vt:lpstr>
      <vt:lpstr>Long Term Sustainability Goals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mdk0003</dc:creator>
  <cp:lastModifiedBy>mdk0003</cp:lastModifiedBy>
  <cp:revision>36</cp:revision>
  <dcterms:created xsi:type="dcterms:W3CDTF">2012-03-30T16:16:28Z</dcterms:created>
  <dcterms:modified xsi:type="dcterms:W3CDTF">2012-04-02T19:27:02Z</dcterms:modified>
</cp:coreProperties>
</file>