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5" r:id="rId3"/>
    <p:sldId id="257" r:id="rId4"/>
    <p:sldId id="258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2187088-398C-4B3D-A567-DE27E1AE43F4}" type="datetimeFigureOut">
              <a:rPr lang="en-US" smtClean="0"/>
              <a:t>5/23/2011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E5F31A8-A5B0-4B3A-840F-69521812212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1" y="3132290"/>
            <a:ext cx="8153400" cy="1793167"/>
          </a:xfrm>
        </p:spPr>
        <p:txBody>
          <a:bodyPr/>
          <a:lstStyle/>
          <a:p>
            <a:r>
              <a:rPr lang="en-US" sz="5400" dirty="0" smtClean="0"/>
              <a:t>Replacing Blackboard: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70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LMSWG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</a:t>
            </a:r>
          </a:p>
          <a:p>
            <a:r>
              <a:rPr lang="en-US" dirty="0" smtClean="0"/>
              <a:t>Management</a:t>
            </a:r>
          </a:p>
          <a:p>
            <a:r>
              <a:rPr lang="en-US" dirty="0" smtClean="0"/>
              <a:t>System</a:t>
            </a:r>
          </a:p>
          <a:p>
            <a:r>
              <a:rPr lang="en-US" dirty="0" smtClean="0"/>
              <a:t>Working</a:t>
            </a:r>
          </a:p>
          <a:p>
            <a:r>
              <a:rPr lang="en-US" dirty="0" smtClean="0"/>
              <a:t>Group</a:t>
            </a:r>
          </a:p>
          <a:p>
            <a:pPr marL="0" indent="0">
              <a:buNone/>
            </a:pPr>
            <a:r>
              <a:rPr lang="en-US" dirty="0" smtClean="0"/>
              <a:t>Dr. Kathy McClelland, Manager of IMG, Chair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Charge: </a:t>
            </a:r>
            <a:r>
              <a:rPr lang="en-US" dirty="0" smtClean="0"/>
              <a:t>Find a replacement for Blackboard Vista which will not be supported or licensed beginning January of 2013.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12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</p:spPr>
        <p:txBody>
          <a:bodyPr/>
          <a:lstStyle/>
          <a:p>
            <a:pPr algn="l"/>
            <a:r>
              <a:rPr lang="en-US" dirty="0" smtClean="0"/>
              <a:t>LMSWG </a:t>
            </a:r>
            <a:r>
              <a:rPr lang="en-US" dirty="0" smtClean="0"/>
              <a:t>members – </a:t>
            </a:r>
            <a:r>
              <a:rPr lang="en-US" sz="4000" dirty="0"/>
              <a:t>F</a:t>
            </a:r>
            <a:r>
              <a:rPr lang="en-US" sz="4000" dirty="0" smtClean="0"/>
              <a:t>aculty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600200"/>
            <a:ext cx="7924800" cy="4343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Susan </a:t>
            </a:r>
            <a:r>
              <a:rPr lang="en-US" sz="2800" dirty="0" err="1"/>
              <a:t>Bannon</a:t>
            </a:r>
            <a:r>
              <a:rPr lang="en-US" sz="2800" dirty="0"/>
              <a:t>, </a:t>
            </a:r>
            <a:r>
              <a:rPr lang="en-US" sz="2800" dirty="0" smtClean="0"/>
              <a:t>College </a:t>
            </a:r>
            <a:r>
              <a:rPr lang="en-US" sz="2800" dirty="0"/>
              <a:t>of Education </a:t>
            </a:r>
          </a:p>
          <a:p>
            <a:r>
              <a:rPr lang="en-US" sz="2800" dirty="0"/>
              <a:t>Jane Kuehne</a:t>
            </a:r>
            <a:r>
              <a:rPr lang="en-US" sz="2800" dirty="0" smtClean="0"/>
              <a:t>, </a:t>
            </a:r>
            <a:r>
              <a:rPr lang="en-US" sz="2800" dirty="0"/>
              <a:t>College of </a:t>
            </a:r>
            <a:r>
              <a:rPr lang="en-US" sz="2800" dirty="0" smtClean="0"/>
              <a:t>Education</a:t>
            </a:r>
            <a:endParaRPr lang="en-US" sz="2800" dirty="0"/>
          </a:p>
          <a:p>
            <a:r>
              <a:rPr lang="en-US" sz="2800" dirty="0"/>
              <a:t>Lourdes </a:t>
            </a:r>
            <a:r>
              <a:rPr lang="en-US" sz="2800" dirty="0" err="1"/>
              <a:t>Betanzos</a:t>
            </a:r>
            <a:r>
              <a:rPr lang="en-US" sz="2800" dirty="0"/>
              <a:t>, </a:t>
            </a:r>
            <a:r>
              <a:rPr lang="en-US" sz="2800" dirty="0" smtClean="0"/>
              <a:t>College </a:t>
            </a:r>
            <a:r>
              <a:rPr lang="en-US" sz="2800" dirty="0"/>
              <a:t>of Liberal </a:t>
            </a:r>
            <a:r>
              <a:rPr lang="en-US" sz="2800" dirty="0" smtClean="0"/>
              <a:t>Arts</a:t>
            </a:r>
          </a:p>
          <a:p>
            <a:r>
              <a:rPr lang="en-US" sz="2800" dirty="0" smtClean="0"/>
              <a:t>Tina </a:t>
            </a:r>
            <a:r>
              <a:rPr lang="en-US" sz="2800" dirty="0" err="1"/>
              <a:t>Loraas</a:t>
            </a:r>
            <a:r>
              <a:rPr lang="en-US" sz="2800" dirty="0"/>
              <a:t>, </a:t>
            </a:r>
            <a:r>
              <a:rPr lang="en-US" sz="2800" dirty="0" smtClean="0"/>
              <a:t>College </a:t>
            </a:r>
            <a:r>
              <a:rPr lang="en-US" sz="2800" dirty="0"/>
              <a:t>of </a:t>
            </a:r>
            <a:r>
              <a:rPr lang="en-US" sz="2800" dirty="0" smtClean="0"/>
              <a:t>Business</a:t>
            </a:r>
            <a:endParaRPr lang="en-US" sz="2800" dirty="0"/>
          </a:p>
          <a:p>
            <a:r>
              <a:rPr lang="en-US" sz="2800" dirty="0"/>
              <a:t>Joe Perez, </a:t>
            </a:r>
            <a:r>
              <a:rPr lang="en-US" sz="2800" dirty="0" smtClean="0"/>
              <a:t>COSAM </a:t>
            </a:r>
            <a:endParaRPr lang="en-US" sz="2800" dirty="0"/>
          </a:p>
          <a:p>
            <a:r>
              <a:rPr lang="en-US" sz="2800" dirty="0"/>
              <a:t>Yasser </a:t>
            </a:r>
            <a:r>
              <a:rPr lang="en-US" sz="2800" dirty="0" err="1"/>
              <a:t>Gowayed</a:t>
            </a:r>
            <a:r>
              <a:rPr lang="en-US" sz="2800" dirty="0"/>
              <a:t>, </a:t>
            </a:r>
            <a:r>
              <a:rPr lang="en-US" sz="2800" dirty="0" smtClean="0"/>
              <a:t>College </a:t>
            </a:r>
            <a:r>
              <a:rPr lang="en-US" sz="2800" dirty="0"/>
              <a:t>of </a:t>
            </a:r>
            <a:r>
              <a:rPr lang="en-US" sz="2800" dirty="0" smtClean="0"/>
              <a:t>Engineering</a:t>
            </a:r>
          </a:p>
          <a:p>
            <a:r>
              <a:rPr lang="en-US" sz="2800" dirty="0" smtClean="0"/>
              <a:t>Reid Hanson, College of Veterinary Medicine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322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458200" cy="1143000"/>
          </a:xfrm>
        </p:spPr>
        <p:txBody>
          <a:bodyPr/>
          <a:lstStyle/>
          <a:p>
            <a:pPr algn="l"/>
            <a:r>
              <a:rPr lang="en-US" dirty="0" smtClean="0"/>
              <a:t>LMSWG </a:t>
            </a:r>
            <a:r>
              <a:rPr lang="en-US" dirty="0" smtClean="0"/>
              <a:t>Members - </a:t>
            </a:r>
            <a:r>
              <a:rPr lang="en-US" sz="4000" dirty="0" smtClean="0"/>
              <a:t>Others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Kathy McClelland</a:t>
            </a:r>
            <a:r>
              <a:rPr lang="en-US" sz="2800" dirty="0" smtClean="0"/>
              <a:t>, IMG </a:t>
            </a:r>
            <a:r>
              <a:rPr lang="en-US" sz="2800" dirty="0"/>
              <a:t>- Chair</a:t>
            </a:r>
          </a:p>
          <a:p>
            <a:r>
              <a:rPr lang="en-US" sz="2800" dirty="0" smtClean="0"/>
              <a:t>David </a:t>
            </a:r>
            <a:r>
              <a:rPr lang="en-US" sz="2800" dirty="0"/>
              <a:t>Benjamin, </a:t>
            </a:r>
            <a:r>
              <a:rPr lang="en-US" sz="2800" dirty="0" smtClean="0"/>
              <a:t>OIT</a:t>
            </a:r>
            <a:endParaRPr lang="en-US" sz="2800" dirty="0"/>
          </a:p>
          <a:p>
            <a:r>
              <a:rPr lang="en-US" sz="2800" dirty="0"/>
              <a:t>Wiebke Kuhn, </a:t>
            </a:r>
            <a:r>
              <a:rPr lang="en-US" sz="2800" dirty="0" smtClean="0"/>
              <a:t>College </a:t>
            </a:r>
            <a:r>
              <a:rPr lang="en-US" sz="2800" dirty="0"/>
              <a:t>of Liberal Arts </a:t>
            </a:r>
          </a:p>
          <a:p>
            <a:r>
              <a:rPr lang="en-US" sz="2800" dirty="0"/>
              <a:t>Troy Hahn, </a:t>
            </a:r>
            <a:r>
              <a:rPr lang="en-US" sz="2800" dirty="0" smtClean="0"/>
              <a:t>College </a:t>
            </a:r>
            <a:r>
              <a:rPr lang="en-US" sz="2800" dirty="0"/>
              <a:t>of </a:t>
            </a:r>
            <a:r>
              <a:rPr lang="en-US" sz="2800" dirty="0" smtClean="0"/>
              <a:t>Agriculture</a:t>
            </a:r>
          </a:p>
          <a:p>
            <a:r>
              <a:rPr lang="en-US" sz="2800" dirty="0" smtClean="0"/>
              <a:t>Susan </a:t>
            </a:r>
            <a:r>
              <a:rPr lang="en-US" sz="2800" dirty="0" err="1"/>
              <a:t>Bannon</a:t>
            </a:r>
            <a:r>
              <a:rPr lang="en-US" sz="2800" dirty="0"/>
              <a:t>, </a:t>
            </a:r>
            <a:r>
              <a:rPr lang="en-US" sz="2800" dirty="0" smtClean="0"/>
              <a:t>College </a:t>
            </a:r>
            <a:r>
              <a:rPr lang="en-US" sz="2800" dirty="0"/>
              <a:t>of </a:t>
            </a:r>
            <a:r>
              <a:rPr lang="en-US" sz="2800" dirty="0" smtClean="0"/>
              <a:t>Education</a:t>
            </a:r>
          </a:p>
          <a:p>
            <a:r>
              <a:rPr lang="en-US" sz="2800" dirty="0" smtClean="0"/>
              <a:t>Monica </a:t>
            </a:r>
            <a:r>
              <a:rPr lang="en-US" sz="2800" dirty="0" err="1" smtClean="0"/>
              <a:t>DeTure</a:t>
            </a:r>
            <a:r>
              <a:rPr lang="en-US" sz="2800" dirty="0" smtClean="0"/>
              <a:t>, DLOT/Raj </a:t>
            </a:r>
            <a:r>
              <a:rPr lang="en-US" sz="2800" dirty="0" err="1" smtClean="0"/>
              <a:t>Chaudhury</a:t>
            </a:r>
            <a:r>
              <a:rPr lang="en-US" sz="2800" dirty="0" smtClean="0"/>
              <a:t>, </a:t>
            </a:r>
            <a:r>
              <a:rPr lang="en-US" sz="2800" dirty="0" err="1" smtClean="0"/>
              <a:t>Biggio</a:t>
            </a:r>
            <a:r>
              <a:rPr lang="en-US" sz="2800" dirty="0" smtClean="0"/>
              <a:t> 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2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Initial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December 2010 - January 2011</a:t>
            </a:r>
          </a:p>
          <a:p>
            <a:pPr lvl="1"/>
            <a:r>
              <a:rPr lang="en-US" sz="1800" dirty="0" smtClean="0"/>
              <a:t>Identify and begin initial evaluation of replacement LMS</a:t>
            </a:r>
          </a:p>
          <a:p>
            <a:pPr lvl="2"/>
            <a:r>
              <a:rPr lang="en-US" sz="1800" dirty="0" smtClean="0"/>
              <a:t>IMG research</a:t>
            </a:r>
          </a:p>
          <a:p>
            <a:pPr lvl="3"/>
            <a:r>
              <a:rPr lang="en-US" sz="1800" dirty="0" smtClean="0"/>
              <a:t>Resource web page developed</a:t>
            </a:r>
          </a:p>
          <a:p>
            <a:pPr lvl="1"/>
            <a:r>
              <a:rPr lang="en-US" sz="1800" dirty="0" smtClean="0"/>
              <a:t>Identify and develop criteria for evaluation rubric</a:t>
            </a:r>
          </a:p>
          <a:p>
            <a:pPr lvl="2"/>
            <a:r>
              <a:rPr lang="en-US" sz="1800" dirty="0" smtClean="0"/>
              <a:t>Initial survey of faculty</a:t>
            </a:r>
          </a:p>
          <a:p>
            <a:pPr marL="914400" lvl="2" indent="0">
              <a:buNone/>
            </a:pPr>
            <a:endParaRPr lang="en-US" sz="1800" dirty="0" smtClean="0"/>
          </a:p>
          <a:p>
            <a:r>
              <a:rPr lang="en-US" sz="2800" dirty="0" smtClean="0"/>
              <a:t>February 2011 -  March 2011</a:t>
            </a:r>
          </a:p>
          <a:p>
            <a:pPr lvl="1"/>
            <a:r>
              <a:rPr lang="en-US" sz="1800" dirty="0" smtClean="0"/>
              <a:t>Intro-to webinars for each </a:t>
            </a:r>
          </a:p>
          <a:p>
            <a:pPr lvl="1"/>
            <a:r>
              <a:rPr lang="en-US" sz="1800" dirty="0" smtClean="0"/>
              <a:t>Initial evaluation of each</a:t>
            </a:r>
          </a:p>
        </p:txBody>
      </p:sp>
    </p:spTree>
    <p:extLst>
      <p:ext uri="{BB962C8B-B14F-4D97-AF65-F5344CB8AC3E}">
        <p14:creationId xmlns:p14="http://schemas.microsoft.com/office/powerpoint/2010/main" val="2954625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LMS considered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Blackboard Learn 9.1</a:t>
            </a:r>
          </a:p>
          <a:p>
            <a:r>
              <a:rPr lang="en-US" sz="3200" dirty="0" smtClean="0"/>
              <a:t>Sakai (</a:t>
            </a:r>
            <a:r>
              <a:rPr lang="en-US" sz="3200" dirty="0" err="1" smtClean="0"/>
              <a:t>rSmart</a:t>
            </a:r>
            <a:r>
              <a:rPr lang="en-US" sz="3200" dirty="0" smtClean="0"/>
              <a:t>)</a:t>
            </a:r>
          </a:p>
          <a:p>
            <a:r>
              <a:rPr lang="en-US" sz="3200" dirty="0" smtClean="0"/>
              <a:t>Moodle (Moodle Rooms)</a:t>
            </a:r>
          </a:p>
          <a:p>
            <a:r>
              <a:rPr lang="en-US" sz="3200" dirty="0" smtClean="0"/>
              <a:t>Desire2Learn</a:t>
            </a:r>
          </a:p>
          <a:p>
            <a:r>
              <a:rPr lang="en-US" sz="3200" dirty="0" err="1" smtClean="0"/>
              <a:t>Instructure</a:t>
            </a:r>
            <a:r>
              <a:rPr lang="en-US" sz="3200" dirty="0" smtClean="0"/>
              <a:t> Canvas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Evaluation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February 2011 -  March 2011</a:t>
            </a:r>
          </a:p>
          <a:p>
            <a:pPr lvl="1"/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Intro-to webinars for each </a:t>
            </a:r>
          </a:p>
          <a:p>
            <a:pPr lvl="1"/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Initial evaluation of each</a:t>
            </a:r>
          </a:p>
          <a:p>
            <a:pPr lvl="1"/>
            <a:r>
              <a:rPr lang="en-US" sz="1800" dirty="0" smtClean="0"/>
              <a:t>Identify two best options for AU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r>
              <a:rPr lang="en-US" sz="2800" dirty="0" smtClean="0"/>
              <a:t>April 2011</a:t>
            </a:r>
          </a:p>
          <a:p>
            <a:pPr lvl="1"/>
            <a:r>
              <a:rPr lang="en-US" sz="1800" dirty="0" smtClean="0"/>
              <a:t>On-campus presentations of two finalists </a:t>
            </a:r>
          </a:p>
          <a:p>
            <a:pPr lvl="1"/>
            <a:r>
              <a:rPr lang="en-US" sz="1800" dirty="0" smtClean="0"/>
              <a:t>Recordings made available online</a:t>
            </a:r>
          </a:p>
          <a:p>
            <a:pPr lvl="2"/>
            <a:r>
              <a:rPr lang="en-US" sz="1800" dirty="0" smtClean="0"/>
              <a:t>Of Intro-to webinars</a:t>
            </a:r>
          </a:p>
          <a:p>
            <a:pPr lvl="2"/>
            <a:r>
              <a:rPr lang="en-US" sz="1800" dirty="0" smtClean="0"/>
              <a:t>Of on-campus presentations</a:t>
            </a:r>
          </a:p>
          <a:p>
            <a:pPr lvl="1"/>
            <a:r>
              <a:rPr lang="en-US" sz="1800" dirty="0" smtClean="0"/>
              <a:t>Faculty responses</a:t>
            </a:r>
          </a:p>
          <a:p>
            <a:pPr lvl="2"/>
            <a:r>
              <a:rPr lang="en-US" sz="1800" dirty="0" smtClean="0"/>
              <a:t>Available online</a:t>
            </a:r>
          </a:p>
          <a:p>
            <a:pPr lvl="2"/>
            <a:r>
              <a:rPr lang="en-US" sz="1800" dirty="0" smtClean="0"/>
              <a:t>Paper survey at on-campus presentations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52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Faculty responses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Canvas </a:t>
            </a:r>
            <a:r>
              <a:rPr lang="en-US" dirty="0"/>
              <a:t>is acceptable replacement		55</a:t>
            </a:r>
          </a:p>
          <a:p>
            <a:r>
              <a:rPr lang="en-US" dirty="0"/>
              <a:t>D2L is acceptable replacement		</a:t>
            </a:r>
            <a:r>
              <a:rPr lang="en-US" dirty="0" smtClean="0"/>
              <a:t>	35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/>
              <a:t>Canvas in NOT acceptable replacement	</a:t>
            </a:r>
            <a:r>
              <a:rPr lang="en-US" dirty="0" smtClean="0"/>
              <a:t>  </a:t>
            </a:r>
            <a:r>
              <a:rPr lang="en-US" dirty="0"/>
              <a:t>2</a:t>
            </a:r>
          </a:p>
          <a:p>
            <a:r>
              <a:rPr lang="en-US" dirty="0"/>
              <a:t>D2L is NOT acceptable replacement		</a:t>
            </a:r>
            <a:r>
              <a:rPr lang="en-US" dirty="0" smtClean="0"/>
              <a:t>  </a:t>
            </a:r>
            <a:r>
              <a:rPr lang="en-US" dirty="0"/>
              <a:t>4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dirty="0" smtClean="0"/>
              <a:t>Which </a:t>
            </a:r>
            <a:r>
              <a:rPr lang="en-US" dirty="0"/>
              <a:t>LMS would be the best replacement  </a:t>
            </a:r>
            <a:r>
              <a:rPr lang="en-US" dirty="0" smtClean="0"/>
              <a:t>          for </a:t>
            </a:r>
            <a:r>
              <a:rPr lang="en-US" dirty="0"/>
              <a:t>Blackboard Vista?</a:t>
            </a:r>
          </a:p>
          <a:p>
            <a:pPr lvl="1"/>
            <a:r>
              <a:rPr lang="en-US" sz="2400" dirty="0" smtClean="0"/>
              <a:t>Canvas</a:t>
            </a:r>
            <a:r>
              <a:rPr lang="en-US" sz="2400" dirty="0"/>
              <a:t>				</a:t>
            </a:r>
            <a:r>
              <a:rPr lang="en-US" sz="2400" dirty="0" smtClean="0"/>
              <a:t>		39</a:t>
            </a:r>
            <a:endParaRPr lang="en-US" sz="2400" dirty="0"/>
          </a:p>
          <a:p>
            <a:pPr lvl="1"/>
            <a:r>
              <a:rPr lang="en-US" sz="2400" dirty="0" smtClean="0"/>
              <a:t>D2L</a:t>
            </a:r>
            <a:r>
              <a:rPr lang="en-US" sz="2400" dirty="0"/>
              <a:t>				 </a:t>
            </a:r>
            <a:r>
              <a:rPr lang="en-US" sz="2400" dirty="0" smtClean="0"/>
              <a:t>			  </a:t>
            </a:r>
            <a:r>
              <a:rPr lang="en-US" sz="2400" dirty="0"/>
              <a:t>8</a:t>
            </a:r>
          </a:p>
          <a:p>
            <a:pPr lvl="1"/>
            <a:r>
              <a:rPr lang="en-US" sz="2400" dirty="0" smtClean="0"/>
              <a:t>Either/both</a:t>
            </a:r>
            <a:r>
              <a:rPr lang="en-US" sz="2400" dirty="0"/>
              <a:t>			</a:t>
            </a:r>
            <a:r>
              <a:rPr lang="en-US" sz="2400" dirty="0" smtClean="0"/>
              <a:t> 	 		  </a:t>
            </a:r>
            <a:r>
              <a:rPr lang="en-US" sz="2400" dirty="0"/>
              <a:t>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20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Recommendation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Based on feedback obtained during on-site presentations and from on-line feedback </a:t>
            </a:r>
            <a:r>
              <a:rPr lang="en-US" sz="2800" dirty="0" smtClean="0"/>
              <a:t>forms, </a:t>
            </a:r>
            <a:r>
              <a:rPr lang="en-US" sz="2800" dirty="0"/>
              <a:t>as well as on </a:t>
            </a:r>
            <a:r>
              <a:rPr lang="en-US" sz="2800" dirty="0" smtClean="0"/>
              <a:t>[LMSWG] members</a:t>
            </a:r>
            <a:r>
              <a:rPr lang="en-US" sz="2800" dirty="0"/>
              <a:t>’ review of feedback and their own evaluations of each LMS, the LMSWG unanimously recommends </a:t>
            </a:r>
            <a:r>
              <a:rPr lang="en-US" sz="2800" dirty="0" smtClean="0"/>
              <a:t>that Auburn </a:t>
            </a:r>
            <a:r>
              <a:rPr lang="en-US" sz="2800" dirty="0"/>
              <a:t>University adopt </a:t>
            </a:r>
            <a:r>
              <a:rPr lang="en-US" sz="2800" dirty="0" err="1"/>
              <a:t>Instructure</a:t>
            </a:r>
            <a:r>
              <a:rPr lang="en-US" sz="2800" dirty="0"/>
              <a:t> Canvas as the LMS to replace Blackboard Vista. Further, the LMSWG recommends that the transition to Canvas begin immediately</a:t>
            </a:r>
            <a:r>
              <a:rPr lang="en-US" sz="2800" dirty="0" smtClean="0"/>
              <a:t>.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2788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69</TotalTime>
  <Words>305</Words>
  <Application>Microsoft Office PowerPoint</Application>
  <PresentationFormat>On-screen Show (4:3)</PresentationFormat>
  <Paragraphs>69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Executive</vt:lpstr>
      <vt:lpstr>Replacing Blackboard: Recommendation</vt:lpstr>
      <vt:lpstr>LMSWG </vt:lpstr>
      <vt:lpstr>LMSWG members – Faculty</vt:lpstr>
      <vt:lpstr>LMSWG Members - Others</vt:lpstr>
      <vt:lpstr>Initial Timeline</vt:lpstr>
      <vt:lpstr>LMS considered</vt:lpstr>
      <vt:lpstr>Evaluation Timeline</vt:lpstr>
      <vt:lpstr>Faculty responses</vt:lpstr>
      <vt:lpstr>Recommendation 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LMS Recommendation</dc:title>
  <dc:creator>mccleka</dc:creator>
  <cp:lastModifiedBy>mccleka</cp:lastModifiedBy>
  <cp:revision>9</cp:revision>
  <dcterms:created xsi:type="dcterms:W3CDTF">2011-05-20T19:34:55Z</dcterms:created>
  <dcterms:modified xsi:type="dcterms:W3CDTF">2011-05-23T16:53:26Z</dcterms:modified>
</cp:coreProperties>
</file>