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2" r:id="rId4"/>
  </p:sldMasterIdLst>
  <p:notesMasterIdLst>
    <p:notesMasterId r:id="rId24"/>
  </p:notesMasterIdLst>
  <p:handoutMasterIdLst>
    <p:handoutMasterId r:id="rId25"/>
  </p:handoutMasterIdLst>
  <p:sldIdLst>
    <p:sldId id="256" r:id="rId5"/>
    <p:sldId id="320" r:id="rId6"/>
    <p:sldId id="323" r:id="rId7"/>
    <p:sldId id="270" r:id="rId8"/>
    <p:sldId id="269" r:id="rId9"/>
    <p:sldId id="280" r:id="rId10"/>
    <p:sldId id="285" r:id="rId11"/>
    <p:sldId id="286" r:id="rId12"/>
    <p:sldId id="325" r:id="rId13"/>
    <p:sldId id="261" r:id="rId14"/>
    <p:sldId id="314" r:id="rId15"/>
    <p:sldId id="311" r:id="rId16"/>
    <p:sldId id="324" r:id="rId17"/>
    <p:sldId id="307" r:id="rId18"/>
    <p:sldId id="308" r:id="rId19"/>
    <p:sldId id="309" r:id="rId20"/>
    <p:sldId id="305" r:id="rId21"/>
    <p:sldId id="326" r:id="rId22"/>
    <p:sldId id="322"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91" d="100"/>
          <a:sy n="91" d="100"/>
        </p:scale>
        <p:origin x="-240"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handoutMaster" Target="handoutMasters/handout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F4510D4-807D-1644-9A80-4F2470ABD895}" type="datetimeFigureOut">
              <a:rPr lang="en-US" smtClean="0"/>
              <a:pPr/>
              <a:t>1/15/2011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16E03D5-8AF0-8C47-8F5F-A67741EEED25}" type="slidenum">
              <a:rPr lang="en-US" smtClean="0"/>
              <a:pPr/>
              <a:t>‹#›</a:t>
            </a:fld>
            <a:endParaRPr lang="en-US"/>
          </a:p>
        </p:txBody>
      </p:sp>
    </p:spTree>
    <p:extLst>
      <p:ext uri="{BB962C8B-B14F-4D97-AF65-F5344CB8AC3E}">
        <p14:creationId xmlns:p14="http://schemas.microsoft.com/office/powerpoint/2010/main" xmlns="" val="18400896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55A801-9179-443A-A66B-F127F989FF01}" type="datetimeFigureOut">
              <a:rPr lang="en-US" smtClean="0"/>
              <a:pPr/>
              <a:t>1/15/2011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508ADC2-6695-4641-83D1-A15549824392}" type="slidenum">
              <a:rPr lang="en-US" smtClean="0"/>
              <a:pPr/>
              <a:t>‹#›</a:t>
            </a:fld>
            <a:endParaRPr lang="en-US"/>
          </a:p>
        </p:txBody>
      </p:sp>
    </p:spTree>
    <p:extLst>
      <p:ext uri="{BB962C8B-B14F-4D97-AF65-F5344CB8AC3E}">
        <p14:creationId xmlns:p14="http://schemas.microsoft.com/office/powerpoint/2010/main" xmlns="" val="33073146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508ADC2-6695-4641-83D1-A15549824392}"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We are here because of the law.</a:t>
            </a:r>
          </a:p>
          <a:p>
            <a:endParaRPr lang="en-US" dirty="0" smtClean="0"/>
          </a:p>
          <a:p>
            <a:r>
              <a:rPr lang="en-US" dirty="0" smtClean="0"/>
              <a:t>As opposed to Secondary Coverage:</a:t>
            </a:r>
          </a:p>
          <a:p>
            <a:r>
              <a:rPr lang="en-US" dirty="0" smtClean="0"/>
              <a:t>Individuals with Disabilities Education Act of 1990 (IDEA) </a:t>
            </a:r>
          </a:p>
          <a:p>
            <a:r>
              <a:rPr lang="en-US" dirty="0" smtClean="0"/>
              <a:t>Individuals with Disabilities Education Improvement Act of 2004 (IDEIA)</a:t>
            </a:r>
          </a:p>
          <a:p>
            <a:endParaRPr lang="en-US" dirty="0"/>
          </a:p>
        </p:txBody>
      </p:sp>
      <p:sp>
        <p:nvSpPr>
          <p:cNvPr id="4" name="Slide Number Placeholder 3"/>
          <p:cNvSpPr>
            <a:spLocks noGrp="1"/>
          </p:cNvSpPr>
          <p:nvPr>
            <p:ph type="sldNum" sz="quarter" idx="10"/>
          </p:nvPr>
        </p:nvSpPr>
        <p:spPr/>
        <p:txBody>
          <a:bodyPr/>
          <a:lstStyle/>
          <a:p>
            <a:fld id="{A508ADC2-6695-4641-83D1-A15549824392}" type="slidenum">
              <a:rPr lang="en-US" smtClean="0"/>
              <a:pPr/>
              <a:t>4</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Let’s look</a:t>
            </a:r>
            <a:r>
              <a:rPr lang="en-US" baseline="0" dirty="0" smtClean="0"/>
              <a:t> more closely at Section 504.</a:t>
            </a:r>
          </a:p>
          <a:p>
            <a:r>
              <a:rPr lang="en-US" baseline="0" dirty="0" smtClean="0"/>
              <a:t>Section 504 requires agencies that are recipients of federal financial assistance to provide assurance of compliance with the law, to take corrective steps when violations are found, and to make individualized modifications and accommodations to provide services that are comparable to those offered persons without disabilities.</a:t>
            </a:r>
          </a:p>
          <a:p>
            <a:r>
              <a:rPr lang="en-US" baseline="0" dirty="0" smtClean="0"/>
              <a:t>Students with disabilities not only need access to education but to nonacademic programs and services such as housing, intramural activities, social organizations and clubs</a:t>
            </a:r>
            <a:endParaRPr lang="en-US" dirty="0"/>
          </a:p>
        </p:txBody>
      </p:sp>
      <p:sp>
        <p:nvSpPr>
          <p:cNvPr id="4" name="Slide Number Placeholder 3"/>
          <p:cNvSpPr>
            <a:spLocks noGrp="1"/>
          </p:cNvSpPr>
          <p:nvPr>
            <p:ph type="sldNum" sz="quarter" idx="10"/>
          </p:nvPr>
        </p:nvSpPr>
        <p:spPr/>
        <p:txBody>
          <a:bodyPr/>
          <a:lstStyle/>
          <a:p>
            <a:fld id="{A508ADC2-6695-4641-83D1-A15549824392}" type="slidenum">
              <a:rPr lang="en-US" smtClean="0"/>
              <a:pPr/>
              <a:t>5</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Provides broad</a:t>
            </a:r>
            <a:r>
              <a:rPr lang="en-US" baseline="0" dirty="0" smtClean="0"/>
              <a:t> coverage. Titles II and III for postsecondary institutions</a:t>
            </a:r>
            <a:endParaRPr lang="en-US" dirty="0"/>
          </a:p>
        </p:txBody>
      </p:sp>
      <p:sp>
        <p:nvSpPr>
          <p:cNvPr id="4" name="Slide Number Placeholder 3"/>
          <p:cNvSpPr>
            <a:spLocks noGrp="1"/>
          </p:cNvSpPr>
          <p:nvPr>
            <p:ph type="sldNum" sz="quarter" idx="10"/>
          </p:nvPr>
        </p:nvSpPr>
        <p:spPr/>
        <p:txBody>
          <a:bodyPr/>
          <a:lstStyle/>
          <a:p>
            <a:fld id="{A508ADC2-6695-4641-83D1-A15549824392}" type="slidenum">
              <a:rPr lang="en-US" smtClean="0"/>
              <a:pPr/>
              <a:t>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A508ADC2-6695-4641-83D1-A15549824392}"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6388" y="739588"/>
            <a:ext cx="8513762" cy="2729753"/>
          </a:xfrm>
        </p:spPr>
        <p:txBody>
          <a:bodyPr>
            <a:noAutofit/>
          </a:bodyPr>
          <a:lstStyle>
            <a:lvl1pPr algn="l">
              <a:lnSpc>
                <a:spcPts val="10800"/>
              </a:lnSpc>
              <a:defRPr sz="10000" b="1" spc="-250" baseline="0">
                <a:solidFill>
                  <a:schemeClr val="tx2"/>
                </a:solidFill>
              </a:defRPr>
            </a:lvl1pPr>
          </a:lstStyle>
          <a:p>
            <a:r>
              <a:rPr lang="en-US" smtClean="0"/>
              <a:t>Click to edit Master title style</a:t>
            </a:r>
            <a:endParaRPr/>
          </a:p>
        </p:txBody>
      </p:sp>
      <p:sp>
        <p:nvSpPr>
          <p:cNvPr id="3" name="Subtitle 2"/>
          <p:cNvSpPr>
            <a:spLocks noGrp="1"/>
          </p:cNvSpPr>
          <p:nvPr>
            <p:ph type="subTitle" idx="1"/>
          </p:nvPr>
        </p:nvSpPr>
        <p:spPr>
          <a:xfrm>
            <a:off x="306388" y="3505200"/>
            <a:ext cx="4683050" cy="1344706"/>
          </a:xfrm>
        </p:spPr>
        <p:txBody>
          <a:bodyPr anchor="b" anchorCtr="0">
            <a:normAutofit/>
          </a:bodyPr>
          <a:lstStyle>
            <a:lvl1pPr marL="0" indent="0" algn="l">
              <a:buNone/>
              <a:defRPr sz="4400">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4" name="Date Placeholder 3"/>
          <p:cNvSpPr>
            <a:spLocks noGrp="1"/>
          </p:cNvSpPr>
          <p:nvPr>
            <p:ph type="dt" sz="half" idx="10"/>
          </p:nvPr>
        </p:nvSpPr>
        <p:spPr>
          <a:xfrm>
            <a:off x="457200" y="6275294"/>
            <a:ext cx="1600200" cy="365125"/>
          </a:xfrm>
        </p:spPr>
        <p:txBody>
          <a:bodyPr/>
          <a:lstStyle>
            <a:lvl1pPr>
              <a:defRPr sz="1100">
                <a:solidFill>
                  <a:schemeClr val="tx2"/>
                </a:solidFill>
              </a:defRPr>
            </a:lvl1pPr>
          </a:lstStyle>
          <a:p>
            <a:fld id="{FBD97081-3AE8-4E41-A309-D9B47A4D4592}" type="datetimeFigureOut">
              <a:rPr lang="en-US" smtClean="0"/>
              <a:pPr/>
              <a:t>1/15/2011</a:t>
            </a:fld>
            <a:endParaRPr lang="en-US"/>
          </a:p>
        </p:txBody>
      </p:sp>
      <p:sp>
        <p:nvSpPr>
          <p:cNvPr id="5" name="Footer Placeholder 4"/>
          <p:cNvSpPr>
            <a:spLocks noGrp="1"/>
          </p:cNvSpPr>
          <p:nvPr>
            <p:ph type="ftr" sz="quarter" idx="11"/>
          </p:nvPr>
        </p:nvSpPr>
        <p:spPr>
          <a:xfrm>
            <a:off x="2209800" y="6275294"/>
            <a:ext cx="5638800" cy="365125"/>
          </a:xfrm>
        </p:spPr>
        <p:txBody>
          <a:bodyPr/>
          <a:lstStyle>
            <a:lvl1pPr algn="l">
              <a:defRPr sz="1100">
                <a:solidFill>
                  <a:schemeClr val="tx2"/>
                </a:solidFill>
              </a:defRPr>
            </a:lvl1pPr>
          </a:lstStyle>
          <a:p>
            <a:endParaRPr lang="en-US"/>
          </a:p>
        </p:txBody>
      </p:sp>
      <p:sp>
        <p:nvSpPr>
          <p:cNvPr id="6" name="Slide Number Placeholder 5"/>
          <p:cNvSpPr>
            <a:spLocks noGrp="1"/>
          </p:cNvSpPr>
          <p:nvPr>
            <p:ph type="sldNum" sz="quarter" idx="12"/>
          </p:nvPr>
        </p:nvSpPr>
        <p:spPr>
          <a:xfrm>
            <a:off x="8077200" y="6275294"/>
            <a:ext cx="609600" cy="365125"/>
          </a:xfrm>
        </p:spPr>
        <p:txBody>
          <a:bodyPr/>
          <a:lstStyle>
            <a:lvl1pPr>
              <a:defRPr sz="1400">
                <a:solidFill>
                  <a:schemeClr val="tx2"/>
                </a:solidFill>
              </a:defRPr>
            </a:lvl1pPr>
          </a:lstStyle>
          <a:p>
            <a:fld id="{C76848F5-94D7-4704-8CE7-B018E501903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1823" y="1227427"/>
            <a:ext cx="3657600" cy="566738"/>
          </a:xfrm>
        </p:spPr>
        <p:txBody>
          <a:bodyPr anchor="b">
            <a:noAutofit/>
          </a:bodyPr>
          <a:lstStyle>
            <a:lvl1pPr algn="l">
              <a:defRPr sz="3600" b="0"/>
            </a:lvl1pPr>
          </a:lstStyle>
          <a:p>
            <a:r>
              <a:rPr lang="en-US" smtClean="0"/>
              <a:t>Click to edit Master title style</a:t>
            </a:r>
            <a:endParaRPr/>
          </a:p>
        </p:txBody>
      </p:sp>
      <p:sp>
        <p:nvSpPr>
          <p:cNvPr id="3" name="Picture Placeholder 2"/>
          <p:cNvSpPr>
            <a:spLocks noGrp="1"/>
          </p:cNvSpPr>
          <p:nvPr>
            <p:ph type="pic" idx="1"/>
          </p:nvPr>
        </p:nvSpPr>
        <p:spPr>
          <a:xfrm rot="194096">
            <a:off x="4845353" y="975801"/>
            <a:ext cx="3496570" cy="4747249"/>
          </a:xfrm>
          <a:prstGeom prst="rect">
            <a:avLst/>
          </a:prstGeom>
          <a:noFill/>
          <a:ln w="177800" cap="sq">
            <a:solidFill>
              <a:schemeClr val="tx1"/>
            </a:solidFill>
            <a:miter lim="800000"/>
          </a:ln>
          <a:effectLst>
            <a:outerShdw blurRad="50800" dist="38100" dir="2700000" algn="tl" rotWithShape="0">
              <a:prstClr val="black">
                <a:alpha val="4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631823" y="1799793"/>
            <a:ext cx="3657600" cy="3991408"/>
          </a:xfrm>
        </p:spPr>
        <p:txBody>
          <a:bodyPr>
            <a:normAutofit/>
          </a:bodyPr>
          <a:lstStyle>
            <a:lvl1pPr marL="0" indent="0" algn="l">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D97081-3AE8-4E41-A309-D9B47A4D4592}" type="datetimeFigureOut">
              <a:rPr lang="en-US" smtClean="0"/>
              <a:pPr/>
              <a:t>1/15/2011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6848F5-94D7-4704-8CE7-B018E501903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above Caption">
    <p:spTree>
      <p:nvGrpSpPr>
        <p:cNvPr id="1" name=""/>
        <p:cNvGrpSpPr/>
        <p:nvPr/>
      </p:nvGrpSpPr>
      <p:grpSpPr>
        <a:xfrm>
          <a:off x="0" y="0"/>
          <a:ext cx="0" cy="0"/>
          <a:chOff x="0" y="0"/>
          <a:chExt cx="0" cy="0"/>
        </a:xfrm>
      </p:grpSpPr>
      <p:sp>
        <p:nvSpPr>
          <p:cNvPr id="2" name="Title 1"/>
          <p:cNvSpPr>
            <a:spLocks noGrp="1"/>
          </p:cNvSpPr>
          <p:nvPr>
            <p:ph type="title"/>
          </p:nvPr>
        </p:nvSpPr>
        <p:spPr>
          <a:xfrm>
            <a:off x="632011" y="4329953"/>
            <a:ext cx="7907151" cy="927847"/>
          </a:xfrm>
        </p:spPr>
        <p:txBody>
          <a:bodyPr anchor="b" anchorCtr="0">
            <a:noAutofit/>
          </a:bodyPr>
          <a:lstStyle>
            <a:lvl1pPr algn="l">
              <a:defRPr sz="3600"/>
            </a:lvl1pPr>
          </a:lstStyle>
          <a:p>
            <a:r>
              <a:rPr lang="en-US" smtClean="0"/>
              <a:t>Click to edit Master title style</a:t>
            </a:r>
            <a:endParaRPr/>
          </a:p>
        </p:txBody>
      </p:sp>
      <p:sp>
        <p:nvSpPr>
          <p:cNvPr id="3" name="Date Placeholder 2"/>
          <p:cNvSpPr>
            <a:spLocks noGrp="1"/>
          </p:cNvSpPr>
          <p:nvPr>
            <p:ph type="dt" sz="half" idx="10"/>
          </p:nvPr>
        </p:nvSpPr>
        <p:spPr/>
        <p:txBody>
          <a:bodyPr/>
          <a:lstStyle/>
          <a:p>
            <a:fld id="{FBD97081-3AE8-4E41-A309-D9B47A4D4592}" type="datetimeFigureOut">
              <a:rPr lang="en-US" smtClean="0"/>
              <a:pPr/>
              <a:t>1/15/2011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6848F5-94D7-4704-8CE7-B018E501903B}" type="slidenum">
              <a:rPr lang="en-US" smtClean="0"/>
              <a:pPr/>
              <a:t>‹#›</a:t>
            </a:fld>
            <a:endParaRPr lang="en-US"/>
          </a:p>
        </p:txBody>
      </p:sp>
      <p:sp>
        <p:nvSpPr>
          <p:cNvPr id="7" name="Text Placeholder 6"/>
          <p:cNvSpPr>
            <a:spLocks noGrp="1"/>
          </p:cNvSpPr>
          <p:nvPr>
            <p:ph type="body" sz="quarter" idx="13"/>
          </p:nvPr>
        </p:nvSpPr>
        <p:spPr>
          <a:xfrm>
            <a:off x="634196" y="5257800"/>
            <a:ext cx="7904950" cy="990600"/>
          </a:xfrm>
        </p:spPr>
        <p:txBody>
          <a:bodyPr>
            <a:normAutofit/>
          </a:bodyPr>
          <a:lstStyle>
            <a:lvl1pPr marL="0" indent="0">
              <a:buNone/>
              <a:defRPr sz="1800"/>
            </a:lvl1pPr>
            <a:lvl2pPr marL="0" indent="0">
              <a:buNone/>
              <a:defRPr sz="1800"/>
            </a:lvl2pPr>
            <a:lvl3pPr marL="0" indent="0">
              <a:buNone/>
              <a:defRPr sz="1800"/>
            </a:lvl3pPr>
            <a:lvl4pPr marL="0" indent="0">
              <a:buNone/>
              <a:defRPr sz="1800"/>
            </a:lvl4pPr>
            <a:lvl5pPr marL="0" indent="0">
              <a:buNone/>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8" name="Picture Placeholder 2"/>
          <p:cNvSpPr>
            <a:spLocks noGrp="1"/>
          </p:cNvSpPr>
          <p:nvPr>
            <p:ph type="pic" idx="1"/>
          </p:nvPr>
        </p:nvSpPr>
        <p:spPr>
          <a:xfrm rot="319004">
            <a:off x="2075968" y="741009"/>
            <a:ext cx="4914362" cy="3240064"/>
          </a:xfrm>
          <a:prstGeom prst="rect">
            <a:avLst/>
          </a:prstGeom>
          <a:noFill/>
          <a:ln w="177800" cap="sq">
            <a:solidFill>
              <a:schemeClr val="tx1"/>
            </a:solidFill>
            <a:miter lim="800000"/>
          </a:ln>
          <a:effectLst>
            <a:outerShdw blurRad="50800" dist="38100" dir="2700000" algn="tl" rotWithShape="0">
              <a:prstClr val="black">
                <a:alpha val="4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2 Pictures with Caption">
    <p:spTree>
      <p:nvGrpSpPr>
        <p:cNvPr id="1" name=""/>
        <p:cNvGrpSpPr/>
        <p:nvPr/>
      </p:nvGrpSpPr>
      <p:grpSpPr>
        <a:xfrm>
          <a:off x="0" y="0"/>
          <a:ext cx="0" cy="0"/>
          <a:chOff x="0" y="0"/>
          <a:chExt cx="0" cy="0"/>
        </a:xfrm>
      </p:grpSpPr>
      <p:sp>
        <p:nvSpPr>
          <p:cNvPr id="9" name="Picture Placeholder 2"/>
          <p:cNvSpPr>
            <a:spLocks noGrp="1"/>
          </p:cNvSpPr>
          <p:nvPr>
            <p:ph type="pic" idx="14"/>
          </p:nvPr>
        </p:nvSpPr>
        <p:spPr>
          <a:xfrm rot="21346724">
            <a:off x="436037" y="494284"/>
            <a:ext cx="4663440" cy="3030003"/>
          </a:xfrm>
          <a:prstGeom prst="rect">
            <a:avLst/>
          </a:prstGeom>
          <a:noFill/>
          <a:ln w="177800" cap="sq">
            <a:solidFill>
              <a:schemeClr val="tx1"/>
            </a:solidFill>
            <a:miter lim="800000"/>
          </a:ln>
          <a:effectLst>
            <a:outerShdw blurRad="50800" dist="38100" dir="2700000" algn="tl" rotWithShape="0">
              <a:prstClr val="black">
                <a:alpha val="4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2" name="Title 1"/>
          <p:cNvSpPr>
            <a:spLocks noGrp="1"/>
          </p:cNvSpPr>
          <p:nvPr>
            <p:ph type="title"/>
          </p:nvPr>
        </p:nvSpPr>
        <p:spPr>
          <a:xfrm>
            <a:off x="632011" y="4329953"/>
            <a:ext cx="7907151" cy="927847"/>
          </a:xfrm>
        </p:spPr>
        <p:txBody>
          <a:bodyPr anchor="b" anchorCtr="0">
            <a:noAutofit/>
          </a:bodyPr>
          <a:lstStyle>
            <a:lvl1pPr algn="l">
              <a:defRPr sz="3600"/>
            </a:lvl1pPr>
          </a:lstStyle>
          <a:p>
            <a:r>
              <a:rPr lang="en-US" smtClean="0"/>
              <a:t>Click to edit Master title style</a:t>
            </a:r>
            <a:endParaRPr/>
          </a:p>
        </p:txBody>
      </p:sp>
      <p:sp>
        <p:nvSpPr>
          <p:cNvPr id="3" name="Date Placeholder 2"/>
          <p:cNvSpPr>
            <a:spLocks noGrp="1"/>
          </p:cNvSpPr>
          <p:nvPr>
            <p:ph type="dt" sz="half" idx="10"/>
          </p:nvPr>
        </p:nvSpPr>
        <p:spPr/>
        <p:txBody>
          <a:bodyPr/>
          <a:lstStyle/>
          <a:p>
            <a:fld id="{FBD97081-3AE8-4E41-A309-D9B47A4D4592}" type="datetimeFigureOut">
              <a:rPr lang="en-US" smtClean="0"/>
              <a:pPr/>
              <a:t>1/15/2011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6848F5-94D7-4704-8CE7-B018E501903B}" type="slidenum">
              <a:rPr lang="en-US" smtClean="0"/>
              <a:pPr/>
              <a:t>‹#›</a:t>
            </a:fld>
            <a:endParaRPr lang="en-US"/>
          </a:p>
        </p:txBody>
      </p:sp>
      <p:sp>
        <p:nvSpPr>
          <p:cNvPr id="7" name="Text Placeholder 6"/>
          <p:cNvSpPr>
            <a:spLocks noGrp="1"/>
          </p:cNvSpPr>
          <p:nvPr>
            <p:ph type="body" sz="quarter" idx="13"/>
          </p:nvPr>
        </p:nvSpPr>
        <p:spPr>
          <a:xfrm>
            <a:off x="634196" y="5257800"/>
            <a:ext cx="7904950" cy="990600"/>
          </a:xfrm>
        </p:spPr>
        <p:txBody>
          <a:bodyPr>
            <a:normAutofit/>
          </a:bodyPr>
          <a:lstStyle>
            <a:lvl1pPr marL="0" indent="0">
              <a:buNone/>
              <a:defRPr sz="1800"/>
            </a:lvl1pPr>
            <a:lvl2pPr marL="0" indent="0">
              <a:buNone/>
              <a:defRPr sz="1800"/>
            </a:lvl2pPr>
            <a:lvl3pPr marL="0" indent="0">
              <a:buNone/>
              <a:defRPr sz="1800"/>
            </a:lvl3pPr>
            <a:lvl4pPr marL="0" indent="0">
              <a:buNone/>
              <a:defRPr sz="1800"/>
            </a:lvl4pPr>
            <a:lvl5pPr marL="0" indent="0">
              <a:buNone/>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8" name="Picture Placeholder 2"/>
          <p:cNvSpPr>
            <a:spLocks noGrp="1"/>
          </p:cNvSpPr>
          <p:nvPr>
            <p:ph type="pic" idx="1"/>
          </p:nvPr>
        </p:nvSpPr>
        <p:spPr>
          <a:xfrm rot="152337">
            <a:off x="4118577" y="735553"/>
            <a:ext cx="4663440" cy="3030003"/>
          </a:xfrm>
          <a:prstGeom prst="rect">
            <a:avLst/>
          </a:prstGeom>
          <a:noFill/>
          <a:ln w="177800" cap="sq">
            <a:solidFill>
              <a:schemeClr val="tx1"/>
            </a:solidFill>
            <a:miter lim="800000"/>
          </a:ln>
          <a:effectLst>
            <a:outerShdw blurRad="50800" dist="38100" dir="2700000" algn="tl" rotWithShape="0">
              <a:prstClr val="black">
                <a:alpha val="4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normAutofit/>
          </a:bodyPr>
          <a:lstStyle>
            <a:lvl1pPr>
              <a:spcBef>
                <a:spcPts val="20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FBD97081-3AE8-4E41-A309-D9B47A4D4592}" type="datetimeFigureOut">
              <a:rPr lang="en-US" smtClean="0"/>
              <a:pPr/>
              <a:t>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6848F5-94D7-4704-8CE7-B018E501903B}"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72400" y="685801"/>
            <a:ext cx="757518" cy="5440680"/>
          </a:xfrm>
        </p:spPr>
        <p:txBody>
          <a:bodyPr vert="eaVert">
            <a:noAutofit/>
          </a:bodyPr>
          <a:lstStyle/>
          <a:p>
            <a:r>
              <a:rPr lang="en-US" smtClean="0"/>
              <a:t>Click to edit Master title style</a:t>
            </a:r>
            <a:endParaRPr/>
          </a:p>
        </p:txBody>
      </p:sp>
      <p:sp>
        <p:nvSpPr>
          <p:cNvPr id="3" name="Vertical Text Placeholder 2"/>
          <p:cNvSpPr>
            <a:spLocks noGrp="1"/>
          </p:cNvSpPr>
          <p:nvPr>
            <p:ph type="body" orient="vert" idx="1"/>
          </p:nvPr>
        </p:nvSpPr>
        <p:spPr>
          <a:xfrm>
            <a:off x="631825" y="685801"/>
            <a:ext cx="6561137" cy="5440680"/>
          </a:xfrm>
        </p:spPr>
        <p:txBody>
          <a:bodyPr vert="eaVe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FBD97081-3AE8-4E41-A309-D9B47A4D4592}" type="datetimeFigureOut">
              <a:rPr lang="en-US" smtClean="0"/>
              <a:pPr/>
              <a:t>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6848F5-94D7-4704-8CE7-B018E501903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normAutofit/>
          </a:bodyPr>
          <a:lstStyle>
            <a:lvl1pPr>
              <a:spcBef>
                <a:spcPts val="2200"/>
              </a:spcBef>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FBD97081-3AE8-4E41-A309-D9B47A4D4592}" type="datetimeFigureOut">
              <a:rPr lang="en-US" smtClean="0"/>
              <a:pPr/>
              <a:t>1/15/2011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6848F5-94D7-4704-8CE7-B018E501903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02151" y="4822206"/>
            <a:ext cx="8511989" cy="1446975"/>
          </a:xfrm>
        </p:spPr>
        <p:txBody>
          <a:bodyPr lIns="0" tIns="0" rIns="0" bIns="0" anchor="t">
            <a:noAutofit/>
          </a:bodyPr>
          <a:lstStyle>
            <a:lvl1pPr algn="l">
              <a:lnSpc>
                <a:spcPts val="13800"/>
              </a:lnSpc>
              <a:defRPr sz="13500" b="1" cap="none" spc="-250" baseline="0">
                <a:solidFill>
                  <a:schemeClr val="tx2"/>
                </a:solidFill>
              </a:defRPr>
            </a:lvl1pPr>
          </a:lstStyle>
          <a:p>
            <a:r>
              <a:rPr lang="en-US" smtClean="0"/>
              <a:t>Click to edit Master title style</a:t>
            </a:r>
            <a:endParaRPr/>
          </a:p>
        </p:txBody>
      </p:sp>
      <p:sp>
        <p:nvSpPr>
          <p:cNvPr id="3" name="Text Placeholder 2"/>
          <p:cNvSpPr>
            <a:spLocks noGrp="1"/>
          </p:cNvSpPr>
          <p:nvPr>
            <p:ph type="body" idx="1"/>
          </p:nvPr>
        </p:nvSpPr>
        <p:spPr>
          <a:xfrm>
            <a:off x="384874" y="3525980"/>
            <a:ext cx="8355714" cy="1270752"/>
          </a:xfrm>
        </p:spPr>
        <p:txBody>
          <a:bodyPr lIns="0" tIns="0" rIns="0" bIns="0" anchor="b">
            <a:normAutofit/>
          </a:bodyPr>
          <a:lstStyle>
            <a:lvl1pPr marL="0" indent="0" algn="l">
              <a:buNone/>
              <a:defRPr sz="4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2" name="Title 1"/>
          <p:cNvSpPr>
            <a:spLocks noGrp="1"/>
          </p:cNvSpPr>
          <p:nvPr>
            <p:ph type="title"/>
          </p:nvPr>
        </p:nvSpPr>
        <p:spPr>
          <a:xfrm>
            <a:off x="302151" y="4822206"/>
            <a:ext cx="8511989" cy="1446975"/>
          </a:xfrm>
        </p:spPr>
        <p:txBody>
          <a:bodyPr lIns="0" tIns="0" rIns="0" bIns="0" anchor="t">
            <a:noAutofit/>
          </a:bodyPr>
          <a:lstStyle>
            <a:lvl1pPr algn="l">
              <a:lnSpc>
                <a:spcPts val="13800"/>
              </a:lnSpc>
              <a:defRPr sz="13500" b="1" cap="none" spc="-250" baseline="0">
                <a:solidFill>
                  <a:schemeClr val="tx2"/>
                </a:solidFill>
              </a:defRPr>
            </a:lvl1pPr>
          </a:lstStyle>
          <a:p>
            <a:r>
              <a:rPr lang="en-US" smtClean="0"/>
              <a:t>Click to edit Master title style</a:t>
            </a:r>
            <a:endParaRPr/>
          </a:p>
        </p:txBody>
      </p:sp>
      <p:sp>
        <p:nvSpPr>
          <p:cNvPr id="3" name="Text Placeholder 2"/>
          <p:cNvSpPr>
            <a:spLocks noGrp="1"/>
          </p:cNvSpPr>
          <p:nvPr>
            <p:ph type="body" idx="1"/>
          </p:nvPr>
        </p:nvSpPr>
        <p:spPr>
          <a:xfrm>
            <a:off x="384874" y="3525980"/>
            <a:ext cx="4428426" cy="1270752"/>
          </a:xfrm>
        </p:spPr>
        <p:txBody>
          <a:bodyPr lIns="0" tIns="0" rIns="0" bIns="0" anchor="b">
            <a:normAutofit/>
          </a:bodyPr>
          <a:lstStyle>
            <a:lvl1pPr marL="0" indent="0" algn="l">
              <a:buNone/>
              <a:defRPr sz="4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Picture Placeholder 2"/>
          <p:cNvSpPr>
            <a:spLocks noGrp="1"/>
          </p:cNvSpPr>
          <p:nvPr>
            <p:ph type="pic" idx="13"/>
          </p:nvPr>
        </p:nvSpPr>
        <p:spPr>
          <a:xfrm rot="21263043">
            <a:off x="5231118" y="261015"/>
            <a:ext cx="3433660" cy="4204035"/>
          </a:xfrm>
          <a:prstGeom prst="rect">
            <a:avLst/>
          </a:prstGeom>
          <a:noFill/>
          <a:ln w="177800" cap="sq">
            <a:solidFill>
              <a:schemeClr val="tx1"/>
            </a:solidFill>
            <a:miter lim="800000"/>
          </a:ln>
          <a:effectLst>
            <a:outerShdw blurRad="50800" dist="38100" dir="2700000" algn="tl" rotWithShape="0">
              <a:prstClr val="black">
                <a:alpha val="4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mtClean="0"/>
              <a:t>Click to edit Master title style</a:t>
            </a:r>
            <a:endParaRPr/>
          </a:p>
        </p:txBody>
      </p:sp>
      <p:sp>
        <p:nvSpPr>
          <p:cNvPr id="3" name="Content Placeholder 2"/>
          <p:cNvSpPr>
            <a:spLocks noGrp="1"/>
          </p:cNvSpPr>
          <p:nvPr>
            <p:ph sz="half" idx="1"/>
          </p:nvPr>
        </p:nvSpPr>
        <p:spPr>
          <a:xfrm>
            <a:off x="632012" y="2057400"/>
            <a:ext cx="3863788" cy="4068763"/>
          </a:xfrm>
        </p:spPr>
        <p:txBody>
          <a:bodyPr>
            <a:normAutofit/>
          </a:bodyPr>
          <a:lstStyle>
            <a:lvl1pPr>
              <a:spcBef>
                <a:spcPts val="2000"/>
              </a:spcBef>
              <a:defRPr sz="2000"/>
            </a:lvl1pPr>
            <a:lvl2pPr>
              <a:spcBef>
                <a:spcPts val="600"/>
              </a:spcBef>
              <a:defRPr sz="1800"/>
            </a:lvl2pPr>
            <a:lvl3pPr>
              <a:spcBef>
                <a:spcPts val="600"/>
              </a:spcBef>
              <a:defRPr sz="1800"/>
            </a:lvl3pPr>
            <a:lvl4pPr>
              <a:spcBef>
                <a:spcPts val="600"/>
              </a:spcBef>
              <a:defRPr sz="1800"/>
            </a:lvl4pPr>
            <a:lvl5pPr>
              <a:spcBef>
                <a:spcPts val="600"/>
              </a:spcBef>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661646" y="2057400"/>
            <a:ext cx="3867912" cy="4068763"/>
          </a:xfrm>
        </p:spPr>
        <p:txBody>
          <a:bodyPr>
            <a:normAutofit/>
          </a:bodyPr>
          <a:lstStyle>
            <a:lvl1pPr>
              <a:spcBef>
                <a:spcPts val="2000"/>
              </a:spcBef>
              <a:defRPr sz="2000"/>
            </a:lvl1pPr>
            <a:lvl2pPr>
              <a:spcBef>
                <a:spcPts val="600"/>
              </a:spcBef>
              <a:defRPr sz="1800"/>
            </a:lvl2pPr>
            <a:lvl3pPr>
              <a:spcBef>
                <a:spcPts val="600"/>
              </a:spcBef>
              <a:defRPr sz="1800"/>
            </a:lvl3pPr>
            <a:lvl4pPr>
              <a:spcBef>
                <a:spcPts val="600"/>
              </a:spcBef>
              <a:defRPr sz="1800"/>
            </a:lvl4pPr>
            <a:lvl5pPr>
              <a:spcBef>
                <a:spcPts val="600"/>
              </a:spcBef>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FBD97081-3AE8-4E41-A309-D9B47A4D4592}" type="datetimeFigureOut">
              <a:rPr lang="en-US" smtClean="0"/>
              <a:pPr/>
              <a:t>1/15/2011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6848F5-94D7-4704-8CE7-B018E501903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12775" y="582706"/>
            <a:ext cx="7918450" cy="788894"/>
          </a:xfrm>
        </p:spPr>
        <p:txBody>
          <a:bodyPr>
            <a:noAutofit/>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635545" y="1546412"/>
            <a:ext cx="3867912" cy="464950"/>
          </a:xfrm>
        </p:spPr>
        <p:txBody>
          <a:bodyPr anchor="b">
            <a:noAutofit/>
          </a:bodyPr>
          <a:lstStyle>
            <a:lvl1pPr marL="0" indent="0" algn="ctr">
              <a:buNone/>
              <a:defRPr sz="26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936" y="2147887"/>
            <a:ext cx="3867912" cy="3951288"/>
          </a:xfrm>
        </p:spPr>
        <p:txBody>
          <a:bodyPr>
            <a:normAutofit/>
          </a:bodyPr>
          <a:lstStyle>
            <a:lvl1pPr>
              <a:spcBef>
                <a:spcPts val="2000"/>
              </a:spcBef>
              <a:defRPr sz="2000"/>
            </a:lvl1pPr>
            <a:lvl2pPr>
              <a:spcBef>
                <a:spcPts val="600"/>
              </a:spcBef>
              <a:defRPr sz="1800"/>
            </a:lvl2pPr>
            <a:lvl3pPr>
              <a:spcBef>
                <a:spcPts val="600"/>
              </a:spcBef>
              <a:defRPr sz="1800"/>
            </a:lvl3pPr>
            <a:lvl4pPr>
              <a:spcBef>
                <a:spcPts val="600"/>
              </a:spcBef>
              <a:defRPr sz="1800"/>
            </a:lvl4pPr>
            <a:lvl5pPr>
              <a:spcBef>
                <a:spcPts val="600"/>
              </a:spcBef>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4663313" y="1545018"/>
            <a:ext cx="3867912" cy="466344"/>
          </a:xfrm>
        </p:spPr>
        <p:txBody>
          <a:bodyPr anchor="b">
            <a:noAutofit/>
          </a:bodyPr>
          <a:lstStyle>
            <a:lvl1pPr marL="0" indent="0" algn="ctr">
              <a:buNone/>
              <a:defRPr sz="26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313" y="2147887"/>
            <a:ext cx="3867912" cy="3951288"/>
          </a:xfrm>
        </p:spPr>
        <p:txBody>
          <a:bodyPr>
            <a:normAutofit/>
          </a:bodyPr>
          <a:lstStyle>
            <a:lvl1pPr>
              <a:spcBef>
                <a:spcPts val="2000"/>
              </a:spcBef>
              <a:defRPr sz="2000"/>
            </a:lvl1pPr>
            <a:lvl2pPr>
              <a:spcBef>
                <a:spcPts val="600"/>
              </a:spcBef>
              <a:defRPr sz="1800"/>
            </a:lvl2pPr>
            <a:lvl3pPr>
              <a:spcBef>
                <a:spcPts val="600"/>
              </a:spcBef>
              <a:defRPr sz="1800"/>
            </a:lvl3pPr>
            <a:lvl4pPr>
              <a:spcBef>
                <a:spcPts val="600"/>
              </a:spcBef>
              <a:defRPr sz="1800"/>
            </a:lvl4pPr>
            <a:lvl5pPr>
              <a:spcBef>
                <a:spcPts val="600"/>
              </a:spcBef>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FBD97081-3AE8-4E41-A309-D9B47A4D4592}" type="datetimeFigureOut">
              <a:rPr lang="en-US" smtClean="0"/>
              <a:pPr/>
              <a:t>1/15/2011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6848F5-94D7-4704-8CE7-B018E501903B}" type="slidenum">
              <a:rPr lang="en-US" smtClean="0"/>
              <a:pPr/>
              <a:t>‹#›</a:t>
            </a:fld>
            <a:endParaRPr lang="en-US"/>
          </a:p>
        </p:txBody>
      </p:sp>
      <p:sp>
        <p:nvSpPr>
          <p:cNvPr id="12" name="Rectangle 11"/>
          <p:cNvSpPr/>
          <p:nvPr/>
        </p:nvSpPr>
        <p:spPr>
          <a:xfrm flipH="1">
            <a:off x="4574241" y="1694516"/>
            <a:ext cx="18288" cy="4389120"/>
          </a:xfrm>
          <a:prstGeom prst="rect">
            <a:avLst/>
          </a:prstGeom>
          <a:gradFill flip="none" rotWithShape="1">
            <a:gsLst>
              <a:gs pos="0">
                <a:schemeClr val="tx2">
                  <a:lumMod val="75000"/>
                </a:schemeClr>
              </a:gs>
              <a:gs pos="100000">
                <a:schemeClr val="tx2"/>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flipH="1">
            <a:off x="4574241" y="1694516"/>
            <a:ext cx="18288" cy="4389120"/>
          </a:xfrm>
          <a:prstGeom prst="rect">
            <a:avLst/>
          </a:prstGeom>
          <a:gradFill flip="none" rotWithShape="1">
            <a:gsLst>
              <a:gs pos="0">
                <a:schemeClr val="tx2">
                  <a:lumMod val="75000"/>
                </a:schemeClr>
              </a:gs>
              <a:gs pos="100000">
                <a:schemeClr val="tx2"/>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Rectangle 12"/>
          <p:cNvSpPr/>
          <p:nvPr/>
        </p:nvSpPr>
        <p:spPr>
          <a:xfrm flipH="1">
            <a:off x="4574241" y="1694516"/>
            <a:ext cx="18288" cy="4389120"/>
          </a:xfrm>
          <a:prstGeom prst="rect">
            <a:avLst/>
          </a:prstGeom>
          <a:gradFill flip="none" rotWithShape="1">
            <a:gsLst>
              <a:gs pos="0">
                <a:schemeClr val="tx2">
                  <a:lumMod val="75000"/>
                </a:schemeClr>
              </a:gs>
              <a:gs pos="100000">
                <a:schemeClr val="tx2"/>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4" name="Rectangle 13"/>
          <p:cNvSpPr/>
          <p:nvPr/>
        </p:nvSpPr>
        <p:spPr>
          <a:xfrm flipH="1">
            <a:off x="4574241" y="1694516"/>
            <a:ext cx="18288" cy="4389120"/>
          </a:xfrm>
          <a:prstGeom prst="rect">
            <a:avLst/>
          </a:prstGeom>
          <a:gradFill flip="none" rotWithShape="1">
            <a:gsLst>
              <a:gs pos="0">
                <a:schemeClr val="tx2">
                  <a:lumMod val="75000"/>
                </a:schemeClr>
              </a:gs>
              <a:gs pos="100000">
                <a:schemeClr val="tx2"/>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FBD97081-3AE8-4E41-A309-D9B47A4D4592}" type="datetimeFigureOut">
              <a:rPr lang="en-US" smtClean="0"/>
              <a:pPr/>
              <a:t>1/15/2011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6848F5-94D7-4704-8CE7-B018E501903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D97081-3AE8-4E41-A309-D9B47A4D4592}" type="datetimeFigureOut">
              <a:rPr lang="en-US" smtClean="0"/>
              <a:pPr/>
              <a:t>1/15/2011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6848F5-94D7-4704-8CE7-B018E501903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1825" y="1720103"/>
            <a:ext cx="3657600" cy="1162050"/>
          </a:xfrm>
        </p:spPr>
        <p:txBody>
          <a:bodyPr anchor="b">
            <a:noAutofit/>
          </a:bodyPr>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692650" y="658906"/>
            <a:ext cx="3819338" cy="5467258"/>
          </a:xfrm>
        </p:spPr>
        <p:txBody>
          <a:bodyPr>
            <a:normAutofit/>
          </a:bodyPr>
          <a:lstStyle>
            <a:lvl1pPr>
              <a:spcBef>
                <a:spcPts val="2000"/>
              </a:spcBef>
              <a:defRPr sz="2000"/>
            </a:lvl1pPr>
            <a:lvl2pPr>
              <a:spcBef>
                <a:spcPts val="600"/>
              </a:spcBef>
              <a:defRPr sz="1800"/>
            </a:lvl2pPr>
            <a:lvl3pPr>
              <a:spcBef>
                <a:spcPts val="600"/>
              </a:spcBef>
              <a:defRPr sz="1800"/>
            </a:lvl3pPr>
            <a:lvl4pPr>
              <a:spcBef>
                <a:spcPts val="600"/>
              </a:spcBef>
              <a:defRPr sz="1800"/>
            </a:lvl4pPr>
            <a:lvl5pPr>
              <a:spcBef>
                <a:spcPts val="600"/>
              </a:spcBef>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631825" y="2877671"/>
            <a:ext cx="3657600" cy="2339788"/>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D97081-3AE8-4E41-A309-D9B47A4D4592}" type="datetimeFigureOut">
              <a:rPr lang="en-US" smtClean="0"/>
              <a:pPr/>
              <a:t>1/15/2011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6848F5-94D7-4704-8CE7-B018E501903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12775" y="582706"/>
            <a:ext cx="7918450" cy="788894"/>
          </a:xfrm>
          <a:prstGeom prst="rect">
            <a:avLst/>
          </a:prstGeom>
        </p:spPr>
        <p:txBody>
          <a:bodyPr vert="horz" lIns="91440" tIns="45720" rIns="91440" bIns="45720" rtlCol="0" anchor="t" anchorCtr="0">
            <a:normAutofit/>
          </a:bodyPr>
          <a:lstStyle/>
          <a:p>
            <a:r>
              <a:rPr lang="en-US" smtClean="0"/>
              <a:t>Click to edit Master title style</a:t>
            </a:r>
            <a:endParaRPr/>
          </a:p>
        </p:txBody>
      </p:sp>
      <p:sp>
        <p:nvSpPr>
          <p:cNvPr id="3" name="Text Placeholder 2"/>
          <p:cNvSpPr>
            <a:spLocks noGrp="1"/>
          </p:cNvSpPr>
          <p:nvPr>
            <p:ph type="body" idx="1"/>
          </p:nvPr>
        </p:nvSpPr>
        <p:spPr>
          <a:xfrm>
            <a:off x="988358" y="2044700"/>
            <a:ext cx="7167284" cy="40814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a:off x="457200" y="6275294"/>
            <a:ext cx="1600200" cy="365125"/>
          </a:xfrm>
          <a:prstGeom prst="rect">
            <a:avLst/>
          </a:prstGeom>
        </p:spPr>
        <p:txBody>
          <a:bodyPr vert="horz" lIns="91440" tIns="45720" rIns="91440" bIns="45720" rtlCol="0" anchor="ctr"/>
          <a:lstStyle>
            <a:lvl1pPr algn="l">
              <a:defRPr sz="1100">
                <a:solidFill>
                  <a:schemeClr val="tx2"/>
                </a:solidFill>
              </a:defRPr>
            </a:lvl1pPr>
          </a:lstStyle>
          <a:p>
            <a:fld id="{FBD97081-3AE8-4E41-A309-D9B47A4D4592}" type="datetimeFigureOut">
              <a:rPr lang="en-US" smtClean="0"/>
              <a:pPr/>
              <a:t>1/15/2011</a:t>
            </a:fld>
            <a:endParaRPr lang="en-US"/>
          </a:p>
        </p:txBody>
      </p:sp>
      <p:sp>
        <p:nvSpPr>
          <p:cNvPr id="5" name="Footer Placeholder 4"/>
          <p:cNvSpPr>
            <a:spLocks noGrp="1"/>
          </p:cNvSpPr>
          <p:nvPr>
            <p:ph type="ftr" sz="quarter" idx="3"/>
          </p:nvPr>
        </p:nvSpPr>
        <p:spPr>
          <a:xfrm>
            <a:off x="2205318" y="6275294"/>
            <a:ext cx="5643282" cy="365125"/>
          </a:xfrm>
          <a:prstGeom prst="rect">
            <a:avLst/>
          </a:prstGeom>
        </p:spPr>
        <p:txBody>
          <a:bodyPr vert="horz" lIns="91440" tIns="45720" rIns="91440" bIns="45720" rtlCol="0" anchor="ctr"/>
          <a:lstStyle>
            <a:lvl1pPr algn="l">
              <a:defRPr sz="1100">
                <a:solidFill>
                  <a:schemeClr val="tx2"/>
                </a:solidFill>
              </a:defRPr>
            </a:lvl1pPr>
          </a:lstStyle>
          <a:p>
            <a:endParaRPr lang="en-US"/>
          </a:p>
        </p:txBody>
      </p:sp>
      <p:sp>
        <p:nvSpPr>
          <p:cNvPr id="6" name="Slide Number Placeholder 5"/>
          <p:cNvSpPr>
            <a:spLocks noGrp="1"/>
          </p:cNvSpPr>
          <p:nvPr>
            <p:ph type="sldNum" sz="quarter" idx="4"/>
          </p:nvPr>
        </p:nvSpPr>
        <p:spPr>
          <a:xfrm>
            <a:off x="8077200" y="6275294"/>
            <a:ext cx="609600" cy="365125"/>
          </a:xfrm>
          <a:prstGeom prst="rect">
            <a:avLst/>
          </a:prstGeom>
        </p:spPr>
        <p:txBody>
          <a:bodyPr vert="horz" lIns="91440" tIns="45720" rIns="91440" bIns="45720" rtlCol="0" anchor="ctr"/>
          <a:lstStyle>
            <a:lvl1pPr algn="r">
              <a:defRPr sz="1400">
                <a:solidFill>
                  <a:schemeClr val="tx2"/>
                </a:solidFill>
              </a:defRPr>
            </a:lvl1pPr>
          </a:lstStyle>
          <a:p>
            <a:fld id="{C76848F5-94D7-4704-8CE7-B018E501903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 id="2147483754" r:id="rId12"/>
    <p:sldLayoutId id="2147483755" r:id="rId13"/>
    <p:sldLayoutId id="2147483756" r:id="rId14"/>
  </p:sldLayoutIdLst>
  <p:txStyles>
    <p:titleStyle>
      <a:lvl1pPr algn="ctr" defTabSz="914400" rtl="0" eaLnBrk="1" latinLnBrk="0" hangingPunct="1">
        <a:spcBef>
          <a:spcPct val="0"/>
        </a:spcBef>
        <a:buNone/>
        <a:defRPr sz="4200" kern="1200">
          <a:solidFill>
            <a:schemeClr val="accent1"/>
          </a:solidFill>
          <a:latin typeface="+mj-lt"/>
          <a:ea typeface="+mj-ea"/>
          <a:cs typeface="+mj-cs"/>
        </a:defRPr>
      </a:lvl1pPr>
    </p:titleStyle>
    <p:bodyStyle>
      <a:lvl1pPr marL="342900" indent="-342900" algn="l" defTabSz="914400" rtl="0" eaLnBrk="1" latinLnBrk="0" hangingPunct="1">
        <a:spcBef>
          <a:spcPct val="20000"/>
        </a:spcBef>
        <a:buClr>
          <a:schemeClr val="bg2"/>
        </a:buClr>
        <a:buSzPct val="90000"/>
        <a:buFont typeface="Wingdings 2" pitchFamily="18" charset="2"/>
        <a:buChar char="Ü"/>
        <a:defRPr sz="2200" kern="1200">
          <a:solidFill>
            <a:schemeClr val="tx1"/>
          </a:solidFill>
          <a:latin typeface="+mn-lt"/>
          <a:ea typeface="+mn-ea"/>
          <a:cs typeface="+mn-cs"/>
        </a:defRPr>
      </a:lvl1pPr>
      <a:lvl2pPr marL="685800" indent="-336550" algn="l" defTabSz="914400" rtl="0" eaLnBrk="1" latinLnBrk="0" hangingPunct="1">
        <a:spcBef>
          <a:spcPct val="20000"/>
        </a:spcBef>
        <a:buClr>
          <a:schemeClr val="bg2">
            <a:lumMod val="60000"/>
            <a:lumOff val="40000"/>
          </a:schemeClr>
        </a:buClr>
        <a:buSzPct val="90000"/>
        <a:buFont typeface="Wingdings 2" pitchFamily="18" charset="2"/>
        <a:buChar char="Ü"/>
        <a:defRPr sz="2000" kern="1200">
          <a:solidFill>
            <a:schemeClr val="tx1"/>
          </a:solidFill>
          <a:latin typeface="+mn-lt"/>
          <a:ea typeface="+mn-ea"/>
          <a:cs typeface="+mn-cs"/>
        </a:defRPr>
      </a:lvl2pPr>
      <a:lvl3pPr marL="1035050" indent="-349250" algn="l" defTabSz="914400" rtl="0" eaLnBrk="1" latinLnBrk="0" hangingPunct="1">
        <a:spcBef>
          <a:spcPct val="20000"/>
        </a:spcBef>
        <a:buClr>
          <a:schemeClr val="bg2"/>
        </a:buClr>
        <a:buSzPct val="90000"/>
        <a:buFont typeface="Wingdings 2" pitchFamily="18" charset="2"/>
        <a:buChar char="Ü"/>
        <a:defRPr sz="1800" kern="1200">
          <a:solidFill>
            <a:schemeClr val="tx1"/>
          </a:solidFill>
          <a:latin typeface="+mn-lt"/>
          <a:ea typeface="+mn-ea"/>
          <a:cs typeface="+mn-cs"/>
        </a:defRPr>
      </a:lvl3pPr>
      <a:lvl4pPr marL="1371600" indent="-336550" algn="l" defTabSz="914400" rtl="0" eaLnBrk="1" latinLnBrk="0" hangingPunct="1">
        <a:spcBef>
          <a:spcPct val="20000"/>
        </a:spcBef>
        <a:buClr>
          <a:schemeClr val="bg2">
            <a:lumMod val="60000"/>
            <a:lumOff val="40000"/>
          </a:schemeClr>
        </a:buClr>
        <a:buSzPct val="90000"/>
        <a:buFont typeface="Wingdings 2" pitchFamily="18" charset="2"/>
        <a:buChar char="Ü"/>
        <a:defRPr sz="1800" kern="1200">
          <a:solidFill>
            <a:schemeClr val="tx1"/>
          </a:solidFill>
          <a:latin typeface="+mn-lt"/>
          <a:ea typeface="+mn-ea"/>
          <a:cs typeface="+mn-cs"/>
        </a:defRPr>
      </a:lvl4pPr>
      <a:lvl5pPr marL="1720850" indent="-349250" algn="l" defTabSz="914400" rtl="0" eaLnBrk="1" latinLnBrk="0" hangingPunct="1">
        <a:spcBef>
          <a:spcPct val="20000"/>
        </a:spcBef>
        <a:buClr>
          <a:schemeClr val="bg2"/>
        </a:buClr>
        <a:buSzPct val="90000"/>
        <a:buFont typeface="Wingdings 2" pitchFamily="18" charset="2"/>
        <a:buChar char="Ü"/>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8600" y="1143000"/>
            <a:ext cx="8228012" cy="1344706"/>
          </a:xfrm>
        </p:spPr>
        <p:txBody>
          <a:bodyPr>
            <a:normAutofit fontScale="70000" lnSpcReduction="20000"/>
          </a:bodyPr>
          <a:lstStyle/>
          <a:p>
            <a:r>
              <a:rPr lang="en-US" dirty="0" smtClean="0">
                <a:solidFill>
                  <a:schemeClr val="accent6"/>
                </a:solidFill>
              </a:rPr>
              <a:t>The Program For Students with Disabilities</a:t>
            </a:r>
          </a:p>
          <a:p>
            <a:r>
              <a:rPr lang="en-US" dirty="0" smtClean="0">
                <a:solidFill>
                  <a:schemeClr val="accent6"/>
                </a:solidFill>
              </a:rPr>
              <a:t>Auburn University</a:t>
            </a:r>
            <a:endParaRPr lang="en-US" dirty="0">
              <a:solidFill>
                <a:schemeClr val="accent6"/>
              </a:solidFill>
            </a:endParaRPr>
          </a:p>
        </p:txBody>
      </p:sp>
      <p:sp>
        <p:nvSpPr>
          <p:cNvPr id="4" name="TextBox 3"/>
          <p:cNvSpPr txBox="1"/>
          <p:nvPr/>
        </p:nvSpPr>
        <p:spPr>
          <a:xfrm>
            <a:off x="152400" y="3733800"/>
            <a:ext cx="8534400" cy="523220"/>
          </a:xfrm>
          <a:prstGeom prst="rect">
            <a:avLst/>
          </a:prstGeom>
          <a:noFill/>
        </p:spPr>
        <p:txBody>
          <a:bodyPr wrap="square" rtlCol="0">
            <a:spAutoFit/>
          </a:bodyPr>
          <a:lstStyle/>
          <a:p>
            <a:r>
              <a:rPr lang="en-US" sz="2800" dirty="0" smtClean="0"/>
              <a:t>University Senate</a:t>
            </a:r>
            <a:endParaRPr lang="en-US" sz="2800" dirty="0" smtClean="0"/>
          </a:p>
        </p:txBody>
      </p:sp>
      <p:sp>
        <p:nvSpPr>
          <p:cNvPr id="5" name="TextBox 4"/>
          <p:cNvSpPr txBox="1"/>
          <p:nvPr/>
        </p:nvSpPr>
        <p:spPr>
          <a:xfrm>
            <a:off x="6934200" y="6172200"/>
            <a:ext cx="697627" cy="369332"/>
          </a:xfrm>
          <a:prstGeom prst="rect">
            <a:avLst/>
          </a:prstGeom>
          <a:noFill/>
        </p:spPr>
        <p:txBody>
          <a:bodyPr wrap="none" rtlCol="0">
            <a:spAutoFit/>
          </a:bodyPr>
          <a:lstStyle/>
          <a:p>
            <a:r>
              <a:rPr lang="en-US" dirty="0" smtClean="0"/>
              <a:t>2011</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solidFill>
                  <a:schemeClr val="accent6"/>
                </a:solidFill>
              </a:rPr>
              <a:t>Steps to Eligibility</a:t>
            </a:r>
            <a:endParaRPr lang="en-US" dirty="0">
              <a:solidFill>
                <a:schemeClr val="accent6"/>
              </a:solidFill>
            </a:endParaRPr>
          </a:p>
        </p:txBody>
      </p:sp>
      <p:sp>
        <p:nvSpPr>
          <p:cNvPr id="2" name="Content Placeholder 1"/>
          <p:cNvSpPr>
            <a:spLocks noGrp="1"/>
          </p:cNvSpPr>
          <p:nvPr>
            <p:ph idx="1"/>
          </p:nvPr>
        </p:nvSpPr>
        <p:spPr>
          <a:xfrm>
            <a:off x="990600" y="1676400"/>
            <a:ext cx="7167284" cy="4572000"/>
          </a:xfrm>
        </p:spPr>
        <p:txBody>
          <a:bodyPr>
            <a:normAutofit/>
          </a:bodyPr>
          <a:lstStyle/>
          <a:p>
            <a:pPr>
              <a:buFont typeface="Arial"/>
              <a:buChar char="•"/>
            </a:pPr>
            <a:r>
              <a:rPr lang="en-US" dirty="0" smtClean="0"/>
              <a:t>Accepted </a:t>
            </a:r>
            <a:r>
              <a:rPr lang="en-US" dirty="0" smtClean="0"/>
              <a:t>to the </a:t>
            </a:r>
            <a:r>
              <a:rPr lang="en-US" dirty="0" smtClean="0"/>
              <a:t>University: Otherwise qualified student</a:t>
            </a:r>
          </a:p>
          <a:p>
            <a:pPr>
              <a:buFont typeface="Arial"/>
              <a:buChar char="•"/>
            </a:pPr>
            <a:r>
              <a:rPr lang="en-US" dirty="0" smtClean="0"/>
              <a:t>Application for </a:t>
            </a:r>
            <a:r>
              <a:rPr lang="en-US" dirty="0" smtClean="0"/>
              <a:t>disability </a:t>
            </a:r>
            <a:r>
              <a:rPr lang="en-US" dirty="0" smtClean="0"/>
              <a:t>s</a:t>
            </a:r>
            <a:r>
              <a:rPr lang="en-US" dirty="0" smtClean="0"/>
              <a:t>upport </a:t>
            </a:r>
            <a:r>
              <a:rPr lang="en-US" dirty="0" smtClean="0"/>
              <a:t>s</a:t>
            </a:r>
            <a:r>
              <a:rPr lang="en-US" dirty="0" smtClean="0"/>
              <a:t>ervices</a:t>
            </a:r>
            <a:endParaRPr lang="en-US" dirty="0" smtClean="0"/>
          </a:p>
          <a:p>
            <a:pPr>
              <a:buFont typeface="Arial"/>
              <a:buChar char="•"/>
            </a:pPr>
            <a:r>
              <a:rPr lang="en-US" dirty="0" smtClean="0"/>
              <a:t>Submission of required documentation</a:t>
            </a:r>
          </a:p>
          <a:p>
            <a:pPr>
              <a:buFont typeface="Arial"/>
              <a:buChar char="•"/>
            </a:pPr>
            <a:r>
              <a:rPr lang="en-US" dirty="0" smtClean="0"/>
              <a:t>Determination of </a:t>
            </a:r>
            <a:r>
              <a:rPr lang="en-US" dirty="0" smtClean="0"/>
              <a:t>eligibility</a:t>
            </a:r>
            <a:endParaRPr lang="en-US" dirty="0" smtClean="0"/>
          </a:p>
          <a:p>
            <a:pPr>
              <a:buFont typeface="Arial"/>
              <a:buChar char="•"/>
            </a:pPr>
            <a:r>
              <a:rPr lang="en-US" dirty="0" smtClean="0"/>
              <a:t>Provision of </a:t>
            </a:r>
            <a:r>
              <a:rPr lang="en-US" dirty="0" smtClean="0"/>
              <a:t>accommodations </a:t>
            </a:r>
            <a:r>
              <a:rPr lang="en-US" dirty="0" smtClean="0"/>
              <a:t>and </a:t>
            </a:r>
            <a:r>
              <a:rPr lang="en-US" dirty="0" smtClean="0"/>
              <a:t>services</a:t>
            </a:r>
            <a:r>
              <a:rPr lang="en-US" dirty="0" smtClean="0"/>
              <a:t/>
            </a:r>
            <a:br>
              <a:rPr lang="en-US" dirty="0" smtClean="0"/>
            </a:br>
            <a:endParaRPr lang="en-US"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solidFill>
              </a:rPr>
              <a:t>Available Technology</a:t>
            </a:r>
            <a:endParaRPr lang="en-US" dirty="0">
              <a:solidFill>
                <a:schemeClr val="accent6"/>
              </a:solidFill>
            </a:endParaRPr>
          </a:p>
        </p:txBody>
      </p:sp>
      <p:sp>
        <p:nvSpPr>
          <p:cNvPr id="3" name="Content Placeholder 2"/>
          <p:cNvSpPr>
            <a:spLocks noGrp="1"/>
          </p:cNvSpPr>
          <p:nvPr>
            <p:ph idx="1"/>
          </p:nvPr>
        </p:nvSpPr>
        <p:spPr>
          <a:xfrm>
            <a:off x="228600" y="1676400"/>
            <a:ext cx="8610600" cy="4081463"/>
          </a:xfrm>
        </p:spPr>
        <p:txBody>
          <a:bodyPr>
            <a:noAutofit/>
          </a:bodyPr>
          <a:lstStyle/>
          <a:p>
            <a:pPr lvl="1">
              <a:buFont typeface="Arial"/>
              <a:buChar char="•"/>
            </a:pPr>
            <a:r>
              <a:rPr lang="en-US" dirty="0" smtClean="0">
                <a:ea typeface="ＭＳ Ｐゴシック" charset="-128"/>
                <a:cs typeface="ＭＳ Ｐゴシック" charset="-128"/>
              </a:rPr>
              <a:t>Text-to-Speech</a:t>
            </a:r>
            <a:endParaRPr lang="en-US" dirty="0" smtClean="0">
              <a:solidFill>
                <a:schemeClr val="accent6"/>
              </a:solidFill>
              <a:ea typeface="ＭＳ Ｐゴシック" charset="-128"/>
              <a:cs typeface="ＭＳ Ｐゴシック" charset="-128"/>
            </a:endParaRPr>
          </a:p>
          <a:p>
            <a:pPr lvl="1">
              <a:buFont typeface="Arial"/>
              <a:buChar char="•"/>
            </a:pPr>
            <a:r>
              <a:rPr lang="en-US" dirty="0" err="1" smtClean="0">
                <a:ea typeface="ＭＳ Ｐゴシック" charset="-128"/>
                <a:cs typeface="ＭＳ Ｐゴシック" charset="-128"/>
              </a:rPr>
              <a:t>Kurzweil</a:t>
            </a:r>
            <a:r>
              <a:rPr lang="en-US" dirty="0" smtClean="0">
                <a:ea typeface="ＭＳ Ｐゴシック" charset="-128"/>
                <a:cs typeface="ＭＳ Ｐゴシック" charset="-128"/>
              </a:rPr>
              <a:t> </a:t>
            </a:r>
            <a:r>
              <a:rPr lang="en-US" dirty="0" smtClean="0">
                <a:ea typeface="ＭＳ Ｐゴシック" charset="-128"/>
                <a:cs typeface="ＭＳ Ｐゴシック" charset="-128"/>
              </a:rPr>
              <a:t>1000/3000</a:t>
            </a:r>
            <a:endParaRPr lang="en-US" sz="2400" dirty="0" smtClean="0">
              <a:solidFill>
                <a:schemeClr val="accent6"/>
              </a:solidFill>
              <a:ea typeface="ＭＳ Ｐゴシック" charset="-128"/>
              <a:cs typeface="ＭＳ Ｐゴシック" charset="-128"/>
            </a:endParaRPr>
          </a:p>
          <a:p>
            <a:pPr lvl="1">
              <a:buFont typeface="Arial"/>
              <a:buChar char="•"/>
            </a:pPr>
            <a:r>
              <a:rPr lang="en-US" dirty="0" smtClean="0">
                <a:ea typeface="ＭＳ Ｐゴシック" charset="-128"/>
                <a:cs typeface="ＭＳ Ｐゴシック" charset="-128"/>
              </a:rPr>
              <a:t>FM systems</a:t>
            </a:r>
          </a:p>
          <a:p>
            <a:pPr lvl="1">
              <a:buFont typeface="Arial"/>
              <a:buChar char="•"/>
            </a:pPr>
            <a:r>
              <a:rPr lang="en-US" dirty="0" smtClean="0">
                <a:ea typeface="ＭＳ Ｐゴシック" charset="-128"/>
                <a:cs typeface="ＭＳ Ｐゴシック" charset="-128"/>
              </a:rPr>
              <a:t>Remote </a:t>
            </a:r>
            <a:r>
              <a:rPr lang="en-US" dirty="0" smtClean="0">
                <a:ea typeface="ＭＳ Ｐゴシック" charset="-128"/>
                <a:cs typeface="ＭＳ Ｐゴシック" charset="-128"/>
              </a:rPr>
              <a:t>Captioning</a:t>
            </a:r>
            <a:endParaRPr lang="en-US" sz="2400" dirty="0" smtClean="0">
              <a:solidFill>
                <a:srgbClr val="99CCFF"/>
              </a:solidFill>
              <a:ea typeface="ＭＳ Ｐゴシック" charset="-128"/>
              <a:cs typeface="ＭＳ Ｐゴシック" charset="-128"/>
            </a:endParaRPr>
          </a:p>
          <a:p>
            <a:pPr lvl="1">
              <a:buFont typeface="Arial"/>
              <a:buChar char="•"/>
            </a:pPr>
            <a:r>
              <a:rPr lang="en-US" dirty="0" smtClean="0">
                <a:ea typeface="ＭＳ Ｐゴシック" charset="-128"/>
                <a:cs typeface="ＭＳ Ｐゴシック" charset="-128"/>
              </a:rPr>
              <a:t>Braille </a:t>
            </a:r>
            <a:r>
              <a:rPr lang="en-US" dirty="0" smtClean="0">
                <a:ea typeface="ＭＳ Ｐゴシック" charset="-128"/>
                <a:cs typeface="ＭＳ Ｐゴシック" charset="-128"/>
              </a:rPr>
              <a:t>devices, </a:t>
            </a:r>
            <a:r>
              <a:rPr lang="en-US" dirty="0" smtClean="0">
                <a:ea typeface="ＭＳ Ｐゴシック" charset="-128"/>
                <a:cs typeface="ＭＳ Ｐゴシック" charset="-128"/>
              </a:rPr>
              <a:t>Screen </a:t>
            </a:r>
            <a:r>
              <a:rPr lang="en-US" dirty="0" smtClean="0">
                <a:ea typeface="ＭＳ Ｐゴシック" charset="-128"/>
                <a:cs typeface="ＭＳ Ｐゴシック" charset="-128"/>
              </a:rPr>
              <a:t>magnifiers, CCTV units (close-circuit TV), E-Text, Tactile Image</a:t>
            </a:r>
          </a:p>
          <a:p>
            <a:pPr lvl="1">
              <a:buFont typeface="Arial"/>
              <a:buChar char="•"/>
            </a:pPr>
            <a:r>
              <a:rPr lang="en-US" dirty="0" smtClean="0">
                <a:ea typeface="ＭＳ Ｐゴシック" charset="-128"/>
                <a:cs typeface="ＭＳ Ｐゴシック" charset="-128"/>
              </a:rPr>
              <a:t>Voice </a:t>
            </a:r>
            <a:r>
              <a:rPr lang="en-US" dirty="0" smtClean="0">
                <a:ea typeface="ＭＳ Ｐゴシック" charset="-128"/>
                <a:cs typeface="ＭＳ Ｐゴシック" charset="-128"/>
              </a:rPr>
              <a:t>Recognition </a:t>
            </a:r>
            <a:r>
              <a:rPr lang="en-US" dirty="0" smtClean="0">
                <a:ea typeface="ＭＳ Ｐゴシック" charset="-128"/>
                <a:cs typeface="ＭＳ Ｐゴシック" charset="-128"/>
              </a:rPr>
              <a:t>Software</a:t>
            </a:r>
          </a:p>
          <a:p>
            <a:pPr lvl="1">
              <a:buFont typeface="Arial"/>
              <a:buChar char="•"/>
            </a:pPr>
            <a:r>
              <a:rPr lang="en-US" dirty="0" smtClean="0">
                <a:ea typeface="ＭＳ Ｐゴシック" charset="-128"/>
                <a:cs typeface="ＭＳ Ｐゴシック" charset="-128"/>
              </a:rPr>
              <a:t>Audible Math</a:t>
            </a:r>
            <a:endParaRPr lang="en-US" dirty="0" smtClean="0">
              <a:ea typeface="ＭＳ Ｐゴシック" charset="-128"/>
              <a:cs typeface="ＭＳ Ｐゴシック" charset="-128"/>
            </a:endParaRPr>
          </a:p>
          <a:p>
            <a:pPr>
              <a:buFont typeface="Arial"/>
              <a:buChar char="•"/>
            </a:pPr>
            <a:endParaRPr lang="en-US" b="1" dirty="0" smtClean="0">
              <a:ea typeface="ＭＳ Ｐゴシック" charset="-128"/>
              <a:cs typeface="ＭＳ Ｐゴシック" charset="-128"/>
            </a:endParaRPr>
          </a:p>
          <a:p>
            <a:pPr>
              <a:buFont typeface="Arial"/>
              <a:buChar char="•"/>
            </a:pPr>
            <a:endParaRPr lang="en-US"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lstStyle/>
          <a:p>
            <a:r>
              <a:rPr lang="en-US" sz="4800" dirty="0" smtClean="0"/>
              <a:t>Faculty</a:t>
            </a:r>
            <a:endParaRPr lang="en-US" sz="48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solidFill>
              </a:rPr>
              <a:t>Services </a:t>
            </a:r>
            <a:endParaRPr lang="en-US" dirty="0">
              <a:solidFill>
                <a:schemeClr val="accent6"/>
              </a:solidFill>
            </a:endParaRPr>
          </a:p>
        </p:txBody>
      </p:sp>
      <p:sp>
        <p:nvSpPr>
          <p:cNvPr id="3" name="Content Placeholder 2"/>
          <p:cNvSpPr>
            <a:spLocks noGrp="1"/>
          </p:cNvSpPr>
          <p:nvPr>
            <p:ph idx="1"/>
          </p:nvPr>
        </p:nvSpPr>
        <p:spPr>
          <a:xfrm>
            <a:off x="685800" y="1752600"/>
            <a:ext cx="7850842" cy="4081463"/>
          </a:xfrm>
        </p:spPr>
        <p:txBody>
          <a:bodyPr>
            <a:normAutofit fontScale="92500" lnSpcReduction="10000"/>
          </a:bodyPr>
          <a:lstStyle/>
          <a:p>
            <a:pPr>
              <a:buFont typeface="Arial"/>
              <a:buChar char="•"/>
            </a:pPr>
            <a:r>
              <a:rPr lang="en-US" dirty="0"/>
              <a:t>Test </a:t>
            </a:r>
            <a:r>
              <a:rPr lang="en-US" dirty="0" smtClean="0"/>
              <a:t>Administrations/ </a:t>
            </a:r>
            <a:r>
              <a:rPr lang="en-US" dirty="0" smtClean="0"/>
              <a:t>Proctoring (1,203 Exams 2010)</a:t>
            </a:r>
            <a:endParaRPr lang="en-US" dirty="0"/>
          </a:p>
          <a:p>
            <a:pPr>
              <a:buFont typeface="Arial"/>
              <a:buChar char="•"/>
            </a:pPr>
            <a:r>
              <a:rPr lang="en-US" dirty="0" smtClean="0"/>
              <a:t>Captioning of Online Videos</a:t>
            </a:r>
          </a:p>
          <a:p>
            <a:pPr>
              <a:buFont typeface="Arial"/>
              <a:buChar char="•"/>
            </a:pPr>
            <a:r>
              <a:rPr lang="en-US" dirty="0" smtClean="0"/>
              <a:t>Assistive Technology Training and Evaluation</a:t>
            </a:r>
          </a:p>
          <a:p>
            <a:pPr>
              <a:buFont typeface="Arial"/>
              <a:buChar char="•"/>
            </a:pPr>
            <a:r>
              <a:rPr lang="en-US" dirty="0" smtClean="0"/>
              <a:t>Alternative Formats – </a:t>
            </a:r>
            <a:r>
              <a:rPr lang="en-US" dirty="0" smtClean="0"/>
              <a:t>E-Text, Audible Math, Accessible PDF’s, Accessible </a:t>
            </a:r>
            <a:r>
              <a:rPr lang="en-US" dirty="0" err="1" smtClean="0"/>
              <a:t>PowerPoints</a:t>
            </a:r>
            <a:endParaRPr lang="en-US" dirty="0" smtClean="0"/>
          </a:p>
          <a:p>
            <a:pPr>
              <a:buFont typeface="Arial"/>
              <a:buChar char="•"/>
            </a:pPr>
            <a:r>
              <a:rPr lang="en-US" dirty="0" smtClean="0"/>
              <a:t>Web Accessibility Analysis</a:t>
            </a:r>
          </a:p>
          <a:p>
            <a:pPr>
              <a:buFont typeface="Arial"/>
              <a:buChar char="•"/>
            </a:pPr>
            <a:r>
              <a:rPr lang="en-US" dirty="0"/>
              <a:t>JAUNT </a:t>
            </a:r>
            <a:r>
              <a:rPr lang="en-US" dirty="0" smtClean="0"/>
              <a:t>(Door-to-Door Delivery)</a:t>
            </a:r>
          </a:p>
          <a:p>
            <a:pPr>
              <a:buFont typeface="Arial"/>
              <a:buChar char="•"/>
            </a:pPr>
            <a:r>
              <a:rPr lang="en-US" dirty="0" smtClean="0"/>
              <a:t>Organized Sports and Recreation</a:t>
            </a:r>
          </a:p>
          <a:p>
            <a:pPr>
              <a:buNone/>
            </a:pPr>
            <a:endParaRPr lang="en-US" dirty="0" smtClean="0"/>
          </a:p>
          <a:p>
            <a:pPr>
              <a:buFont typeface="Arial"/>
              <a:buChar char="•"/>
            </a:pPr>
            <a:endParaRPr lang="en-US" dirty="0"/>
          </a:p>
        </p:txBody>
      </p:sp>
    </p:spTree>
    <p:extLst>
      <p:ext uri="{BB962C8B-B14F-4D97-AF65-F5344CB8AC3E}">
        <p14:creationId xmlns:p14="http://schemas.microsoft.com/office/powerpoint/2010/main" xmlns="" val="11575957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solidFill>
              </a:rPr>
              <a:t>Syllabus Statement</a:t>
            </a:r>
            <a:endParaRPr lang="en-US" dirty="0">
              <a:solidFill>
                <a:schemeClr val="accent6"/>
              </a:solidFill>
            </a:endParaRPr>
          </a:p>
        </p:txBody>
      </p:sp>
      <p:sp>
        <p:nvSpPr>
          <p:cNvPr id="3" name="Content Placeholder 2"/>
          <p:cNvSpPr>
            <a:spLocks noGrp="1"/>
          </p:cNvSpPr>
          <p:nvPr>
            <p:ph idx="1"/>
          </p:nvPr>
        </p:nvSpPr>
        <p:spPr>
          <a:xfrm>
            <a:off x="381000" y="1752600"/>
            <a:ext cx="8382000" cy="4081463"/>
          </a:xfrm>
        </p:spPr>
        <p:txBody>
          <a:bodyPr>
            <a:normAutofit/>
          </a:bodyPr>
          <a:lstStyle/>
          <a:p>
            <a:pPr>
              <a:buFont typeface="Arial"/>
              <a:buChar char="•"/>
            </a:pPr>
            <a:r>
              <a:rPr lang="en-US" dirty="0" smtClean="0"/>
              <a:t>“Students who need accommodations are asked to arrange a meeting during office hours the first week of classes, or as soon as possible if accommodations are needed immediately. If you have a conflict with my office hours, an alternate time can be arranged. To set up this meeting, please contact me by e-mail. If you have not established accommodations through the PSD office, but need accommodations, make an appointment with The Program for Students with Disabilities, 1228 Haley Center, 844-2096 (V/TT).”</a:t>
            </a:r>
          </a:p>
          <a:p>
            <a:pPr>
              <a:buFont typeface="Arial"/>
              <a:buChar char="•"/>
            </a:pP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solidFill>
              </a:rPr>
              <a:t>Student Meeting</a:t>
            </a:r>
            <a:endParaRPr lang="en-US" dirty="0">
              <a:solidFill>
                <a:schemeClr val="accent6"/>
              </a:solidFill>
            </a:endParaRPr>
          </a:p>
        </p:txBody>
      </p:sp>
      <p:sp>
        <p:nvSpPr>
          <p:cNvPr id="3" name="Content Placeholder 2"/>
          <p:cNvSpPr>
            <a:spLocks noGrp="1"/>
          </p:cNvSpPr>
          <p:nvPr>
            <p:ph idx="1"/>
          </p:nvPr>
        </p:nvSpPr>
        <p:spPr>
          <a:xfrm>
            <a:off x="533400" y="1752601"/>
            <a:ext cx="8001000" cy="3581400"/>
          </a:xfrm>
        </p:spPr>
        <p:txBody>
          <a:bodyPr/>
          <a:lstStyle/>
          <a:p>
            <a:pPr lvl="1">
              <a:buFont typeface="Arial"/>
              <a:buChar char="•"/>
            </a:pPr>
            <a:r>
              <a:rPr lang="en-US" dirty="0" smtClean="0"/>
              <a:t>Meet with the student in a private location</a:t>
            </a:r>
            <a:endParaRPr lang="en-US" sz="1800" dirty="0" smtClean="0"/>
          </a:p>
          <a:p>
            <a:pPr lvl="1">
              <a:buFont typeface="Arial"/>
              <a:buChar char="•"/>
            </a:pPr>
            <a:r>
              <a:rPr lang="en-US" dirty="0" smtClean="0"/>
              <a:t>Discuss the accommodations requested and develop a mutually agreeable plan with the student regarding the facilitation of those accommodations</a:t>
            </a:r>
            <a:endParaRPr lang="en-US" sz="1800" dirty="0" smtClean="0"/>
          </a:p>
          <a:p>
            <a:pPr lvl="1">
              <a:buFont typeface="Arial"/>
              <a:buChar char="•"/>
            </a:pPr>
            <a:r>
              <a:rPr lang="en-US" dirty="0" smtClean="0"/>
              <a:t>After meeting with the student, record meeting in the new online accommodation system in </a:t>
            </a:r>
            <a:r>
              <a:rPr lang="en-US" dirty="0" err="1" smtClean="0"/>
              <a:t>AUAccess</a:t>
            </a:r>
            <a:endParaRPr lang="en-US" dirty="0" smtClean="0"/>
          </a:p>
          <a:p>
            <a:pPr lvl="1">
              <a:buFont typeface="Arial"/>
              <a:buChar char="•"/>
            </a:pPr>
            <a:r>
              <a:rPr lang="en-US" dirty="0" smtClean="0"/>
              <a:t>No responsibility to provide accommodation to students not registered with PSD</a:t>
            </a:r>
          </a:p>
          <a:p>
            <a:pPr lvl="1">
              <a:buFont typeface="Arial"/>
              <a:buChar char="•"/>
            </a:pPr>
            <a:endParaRPr lang="en-US" sz="1800"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solidFill>
              </a:rPr>
              <a:t>Things to Avoid</a:t>
            </a:r>
            <a:endParaRPr lang="en-US" dirty="0">
              <a:solidFill>
                <a:schemeClr val="accent6"/>
              </a:solidFill>
            </a:endParaRPr>
          </a:p>
        </p:txBody>
      </p:sp>
      <p:sp>
        <p:nvSpPr>
          <p:cNvPr id="3" name="Content Placeholder 2"/>
          <p:cNvSpPr>
            <a:spLocks noGrp="1"/>
          </p:cNvSpPr>
          <p:nvPr>
            <p:ph idx="1"/>
          </p:nvPr>
        </p:nvSpPr>
        <p:spPr>
          <a:xfrm>
            <a:off x="914400" y="1752600"/>
            <a:ext cx="7167284" cy="4081463"/>
          </a:xfrm>
        </p:spPr>
        <p:txBody>
          <a:bodyPr>
            <a:normAutofit lnSpcReduction="10000"/>
          </a:bodyPr>
          <a:lstStyle/>
          <a:p>
            <a:pPr>
              <a:buFont typeface="Arial"/>
              <a:buChar char="•"/>
            </a:pPr>
            <a:r>
              <a:rPr lang="en-US" dirty="0" smtClean="0"/>
              <a:t>Asking the student to disclose the nature of his/her </a:t>
            </a:r>
            <a:r>
              <a:rPr lang="en-US" dirty="0" smtClean="0"/>
              <a:t>disability. </a:t>
            </a:r>
            <a:endParaRPr lang="en-US" dirty="0" smtClean="0"/>
          </a:p>
          <a:p>
            <a:pPr>
              <a:buFont typeface="Arial"/>
              <a:buChar char="•"/>
            </a:pPr>
            <a:r>
              <a:rPr lang="en-US" dirty="0" smtClean="0"/>
              <a:t>Suggesting to a student that they have a particular disability, in public or </a:t>
            </a:r>
            <a:r>
              <a:rPr lang="en-US" dirty="0" smtClean="0"/>
              <a:t>private.</a:t>
            </a:r>
            <a:endParaRPr lang="en-US" dirty="0" smtClean="0"/>
          </a:p>
          <a:p>
            <a:pPr lvl="0">
              <a:buFont typeface="Arial"/>
              <a:buChar char="•"/>
            </a:pPr>
            <a:r>
              <a:rPr lang="en-US" dirty="0" smtClean="0"/>
              <a:t>Deny a student’s accommodation request. </a:t>
            </a:r>
          </a:p>
          <a:p>
            <a:pPr lvl="1">
              <a:buFont typeface="Arial"/>
              <a:buChar char="•"/>
            </a:pPr>
            <a:r>
              <a:rPr lang="en-US" dirty="0" smtClean="0"/>
              <a:t>An accommodation </a:t>
            </a:r>
            <a:r>
              <a:rPr lang="en-US" dirty="0" smtClean="0"/>
              <a:t>should not be </a:t>
            </a:r>
            <a:r>
              <a:rPr lang="en-US" dirty="0" smtClean="0"/>
              <a:t>denied without due process; therefore, all cases will be reviewed individually.</a:t>
            </a:r>
          </a:p>
          <a:p>
            <a:pPr>
              <a:buFont typeface="Arial"/>
              <a:buChar char="•"/>
            </a:pPr>
            <a:r>
              <a:rPr lang="en-US" dirty="0" smtClean="0"/>
              <a:t>Tell the student that he/she requested the accommodations too late in the semester. </a:t>
            </a:r>
          </a:p>
          <a:p>
            <a:endParaRPr lang="en-US" dirty="0" smtClean="0"/>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solidFill>
              </a:rPr>
              <a:t>Medical Resignations</a:t>
            </a:r>
            <a:endParaRPr lang="en-US" dirty="0">
              <a:solidFill>
                <a:schemeClr val="accent6"/>
              </a:solidFill>
            </a:endParaRPr>
          </a:p>
        </p:txBody>
      </p:sp>
      <p:sp>
        <p:nvSpPr>
          <p:cNvPr id="3" name="Content Placeholder 2"/>
          <p:cNvSpPr>
            <a:spLocks noGrp="1"/>
          </p:cNvSpPr>
          <p:nvPr>
            <p:ph idx="1"/>
          </p:nvPr>
        </p:nvSpPr>
        <p:spPr>
          <a:xfrm>
            <a:off x="990600" y="1600200"/>
            <a:ext cx="7167284" cy="4648200"/>
          </a:xfrm>
        </p:spPr>
        <p:txBody>
          <a:bodyPr>
            <a:normAutofit lnSpcReduction="10000"/>
          </a:bodyPr>
          <a:lstStyle/>
          <a:p>
            <a:pPr>
              <a:buFont typeface="Arial"/>
              <a:buChar char="•"/>
            </a:pPr>
            <a:r>
              <a:rPr lang="en-US" dirty="0" smtClean="0"/>
              <a:t>Emails </a:t>
            </a:r>
            <a:r>
              <a:rPr lang="en-US" dirty="0" smtClean="0"/>
              <a:t>will be sent to faculty to obtain relevant information; these emails will differ based on the nature of the request (before midterm, after midterm, retroactive)</a:t>
            </a:r>
          </a:p>
          <a:p>
            <a:pPr>
              <a:buFont typeface="Arial"/>
              <a:buChar char="•"/>
            </a:pPr>
            <a:r>
              <a:rPr lang="en-US" dirty="0" smtClean="0"/>
              <a:t>All emails will ask for the last day the student attended class; this date is very important as it helps establish the effective date of the resignation and is compared to the dates provided in the medical documentation</a:t>
            </a:r>
          </a:p>
          <a:p>
            <a:pPr>
              <a:buFont typeface="Arial"/>
              <a:buChar char="•"/>
            </a:pPr>
            <a:r>
              <a:rPr lang="en-US" dirty="0" smtClean="0"/>
              <a:t>Faculty are asked to respond as soon as possible, even if the records or information requested are no longer available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solidFill>
              </a:rPr>
              <a:t>Medical R/W Statistics</a:t>
            </a:r>
            <a:endParaRPr lang="en-US" dirty="0">
              <a:solidFill>
                <a:schemeClr val="accent6"/>
              </a:solidFill>
            </a:endParaRPr>
          </a:p>
        </p:txBody>
      </p:sp>
      <p:sp>
        <p:nvSpPr>
          <p:cNvPr id="3" name="Content Placeholder 2"/>
          <p:cNvSpPr>
            <a:spLocks noGrp="1"/>
          </p:cNvSpPr>
          <p:nvPr>
            <p:ph sz="half" idx="1"/>
          </p:nvPr>
        </p:nvSpPr>
        <p:spPr>
          <a:xfrm>
            <a:off x="228600" y="1447800"/>
            <a:ext cx="4495800" cy="4602163"/>
          </a:xfrm>
        </p:spPr>
        <p:txBody>
          <a:bodyPr>
            <a:normAutofit fontScale="85000" lnSpcReduction="20000"/>
          </a:bodyPr>
          <a:lstStyle/>
          <a:p>
            <a:pPr>
              <a:buNone/>
            </a:pPr>
            <a:r>
              <a:rPr lang="en-US" b="1" dirty="0" smtClean="0"/>
              <a:t>	524 </a:t>
            </a:r>
            <a:r>
              <a:rPr lang="en-US" b="1" dirty="0" smtClean="0"/>
              <a:t>requests in 2010. </a:t>
            </a:r>
          </a:p>
          <a:p>
            <a:r>
              <a:rPr lang="en-US" dirty="0" smtClean="0"/>
              <a:t>192 </a:t>
            </a:r>
            <a:r>
              <a:rPr lang="en-US" dirty="0" smtClean="0"/>
              <a:t>Medical Resignations were approved and processed</a:t>
            </a:r>
          </a:p>
          <a:p>
            <a:r>
              <a:rPr lang="en-US" dirty="0" smtClean="0"/>
              <a:t>31 </a:t>
            </a:r>
            <a:r>
              <a:rPr lang="en-US" dirty="0" smtClean="0"/>
              <a:t>Medical Withdrawals were approved and </a:t>
            </a:r>
            <a:r>
              <a:rPr lang="en-US" dirty="0" smtClean="0"/>
              <a:t>processed</a:t>
            </a:r>
            <a:endParaRPr lang="en-US" dirty="0" smtClean="0"/>
          </a:p>
          <a:p>
            <a:r>
              <a:rPr lang="en-US" dirty="0" smtClean="0"/>
              <a:t>63 </a:t>
            </a:r>
            <a:r>
              <a:rPr lang="en-US" dirty="0" smtClean="0"/>
              <a:t>requests are still pending approval and processing</a:t>
            </a:r>
          </a:p>
          <a:p>
            <a:r>
              <a:rPr lang="en-US" dirty="0" smtClean="0"/>
              <a:t>238 </a:t>
            </a:r>
            <a:r>
              <a:rPr lang="en-US" dirty="0" smtClean="0"/>
              <a:t>requests were not approved or processed. </a:t>
            </a:r>
          </a:p>
          <a:p>
            <a:endParaRPr lang="en-US" dirty="0"/>
          </a:p>
        </p:txBody>
      </p:sp>
      <p:sp>
        <p:nvSpPr>
          <p:cNvPr id="4" name="Content Placeholder 3"/>
          <p:cNvSpPr>
            <a:spLocks noGrp="1"/>
          </p:cNvSpPr>
          <p:nvPr>
            <p:ph sz="half" idx="2"/>
          </p:nvPr>
        </p:nvSpPr>
        <p:spPr>
          <a:xfrm>
            <a:off x="4724400" y="1447800"/>
            <a:ext cx="4419600" cy="4953000"/>
          </a:xfrm>
        </p:spPr>
        <p:txBody>
          <a:bodyPr>
            <a:normAutofit fontScale="85000" lnSpcReduction="20000"/>
          </a:bodyPr>
          <a:lstStyle/>
          <a:p>
            <a:pPr>
              <a:buNone/>
            </a:pPr>
            <a:r>
              <a:rPr lang="en-US" dirty="0" smtClean="0"/>
              <a:t>	</a:t>
            </a:r>
            <a:r>
              <a:rPr lang="en-US" b="1" dirty="0" smtClean="0"/>
              <a:t>Of </a:t>
            </a:r>
            <a:r>
              <a:rPr lang="en-US" b="1" dirty="0" smtClean="0"/>
              <a:t>the 238 requests that were </a:t>
            </a:r>
            <a:r>
              <a:rPr lang="en-US" b="1" dirty="0" smtClean="0"/>
              <a:t>not approved</a:t>
            </a:r>
            <a:r>
              <a:rPr lang="en-US" dirty="0" smtClean="0"/>
              <a:t>:</a:t>
            </a:r>
          </a:p>
          <a:p>
            <a:r>
              <a:rPr lang="en-US" dirty="0" smtClean="0"/>
              <a:t>60 were due to Insufficient medical documentation or medical reason</a:t>
            </a:r>
          </a:p>
          <a:p>
            <a:r>
              <a:rPr lang="en-US" dirty="0" smtClean="0"/>
              <a:t>32 were Personal and were referred to the student's associate dean</a:t>
            </a:r>
          </a:p>
          <a:p>
            <a:r>
              <a:rPr lang="en-US" dirty="0" smtClean="0"/>
              <a:t>83 were closed (meaning the student did not follow up or submit documentation)</a:t>
            </a:r>
          </a:p>
          <a:p>
            <a:r>
              <a:rPr lang="en-US" dirty="0" smtClean="0"/>
              <a:t>26 were referred to other resources (most likely for an Incomplete, make-up work, or GAP)</a:t>
            </a:r>
          </a:p>
          <a:p>
            <a:r>
              <a:rPr lang="en-US" dirty="0" smtClean="0"/>
              <a:t>37 were unnecessary (requests for medical resignations before 15th class day or withdrawals before midterm).</a:t>
            </a:r>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solidFill>
                  <a:schemeClr val="accent6"/>
                </a:solidFill>
              </a:rPr>
              <a:t>“Possibility of Medical Emergency”</a:t>
            </a:r>
            <a:endParaRPr lang="en-US" sz="3600" dirty="0">
              <a:solidFill>
                <a:schemeClr val="accent6"/>
              </a:solidFill>
            </a:endParaRPr>
          </a:p>
        </p:txBody>
      </p:sp>
      <p:sp>
        <p:nvSpPr>
          <p:cNvPr id="3" name="Content Placeholder 2"/>
          <p:cNvSpPr>
            <a:spLocks noGrp="1"/>
          </p:cNvSpPr>
          <p:nvPr>
            <p:ph idx="1"/>
          </p:nvPr>
        </p:nvSpPr>
        <p:spPr>
          <a:xfrm>
            <a:off x="1066800" y="1524000"/>
            <a:ext cx="7167284" cy="4081463"/>
          </a:xfrm>
        </p:spPr>
        <p:txBody>
          <a:bodyPr>
            <a:normAutofit/>
          </a:bodyPr>
          <a:lstStyle/>
          <a:p>
            <a:pPr>
              <a:buFont typeface="Arial"/>
              <a:buChar char="•"/>
            </a:pPr>
            <a:r>
              <a:rPr lang="en-US" dirty="0" smtClean="0"/>
              <a:t>This notation on a student’s accommodation list also prompts instructor/student dialogue  with the phrase:   “</a:t>
            </a:r>
            <a:r>
              <a:rPr lang="en-US" i="1" dirty="0" smtClean="0"/>
              <a:t>see student for details”. </a:t>
            </a:r>
          </a:p>
          <a:p>
            <a:pPr>
              <a:buFont typeface="Arial"/>
              <a:buChar char="•"/>
            </a:pPr>
            <a:r>
              <a:rPr lang="en-US" dirty="0" smtClean="0"/>
              <a:t>Mobility, visual, or other impairments may involve a specific evacuation plan.</a:t>
            </a:r>
          </a:p>
          <a:p>
            <a:pPr>
              <a:buFont typeface="Arial"/>
              <a:buChar char="•"/>
            </a:pPr>
            <a:r>
              <a:rPr lang="en-US" dirty="0" smtClean="0"/>
              <a:t>The Faculty Handbook offers guidelines for responding to some medical conditions.</a:t>
            </a:r>
          </a:p>
          <a:p>
            <a:pPr>
              <a:buFont typeface="Arial"/>
              <a:buChar char="•"/>
            </a:pPr>
            <a:r>
              <a:rPr lang="en-US" b="1" dirty="0" smtClean="0"/>
              <a:t>If a student is unresponsive, requests assistance, or appears to be in distress,</a:t>
            </a:r>
            <a:r>
              <a:rPr lang="en-US" dirty="0" smtClean="0"/>
              <a:t> </a:t>
            </a:r>
            <a:r>
              <a:rPr lang="en-US" b="1" dirty="0" smtClean="0"/>
              <a:t>call 911</a:t>
            </a:r>
            <a:r>
              <a:rPr lang="en-US" dirty="0" smtClean="0"/>
              <a:t>.</a:t>
            </a:r>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solidFill>
              </a:rPr>
              <a:t>In the News</a:t>
            </a:r>
            <a:endParaRPr lang="en-US" dirty="0">
              <a:solidFill>
                <a:schemeClr val="accent6"/>
              </a:solidFill>
            </a:endParaRPr>
          </a:p>
        </p:txBody>
      </p:sp>
      <p:sp>
        <p:nvSpPr>
          <p:cNvPr id="3" name="Content Placeholder 2"/>
          <p:cNvSpPr>
            <a:spLocks noGrp="1"/>
          </p:cNvSpPr>
          <p:nvPr>
            <p:ph idx="1"/>
          </p:nvPr>
        </p:nvSpPr>
        <p:spPr>
          <a:xfrm>
            <a:off x="990600" y="1600200"/>
            <a:ext cx="7167284" cy="5029200"/>
          </a:xfrm>
        </p:spPr>
        <p:txBody>
          <a:bodyPr>
            <a:normAutofit fontScale="40000" lnSpcReduction="20000"/>
          </a:bodyPr>
          <a:lstStyle/>
          <a:p>
            <a:pPr>
              <a:buNone/>
            </a:pPr>
            <a:r>
              <a:rPr lang="en-US" sz="4500" b="1" dirty="0" smtClean="0"/>
              <a:t>Dear Colleague Letter sent to college and university presidents.</a:t>
            </a:r>
            <a:endParaRPr lang="en-US" sz="4500" dirty="0" smtClean="0"/>
          </a:p>
          <a:p>
            <a:pPr>
              <a:buNone/>
            </a:pPr>
            <a:r>
              <a:rPr lang="en-US" sz="4500" dirty="0" smtClean="0"/>
              <a:t>As officials of the agencies charged with enforcement and interpretation of the ADA and Section 504, we ask that you take steps to ensure that your college or university refrains from requiring the use of any electronic book reader, or other similar technology, in a teaching or classroom environment as long as the device remains inaccessible to individuals who are blind or have low vision. </a:t>
            </a:r>
          </a:p>
          <a:p>
            <a:pPr>
              <a:buNone/>
            </a:pPr>
            <a:r>
              <a:rPr lang="en-US" sz="4500" b="1" dirty="0" smtClean="0"/>
              <a:t>It is unacceptable for universities to use emerging technology without insisting that this technology be accessible to all students.</a:t>
            </a:r>
            <a:endParaRPr lang="en-US" sz="4500" dirty="0" smtClean="0"/>
          </a:p>
          <a:p>
            <a:pPr>
              <a:buNone/>
            </a:pPr>
            <a:r>
              <a:rPr lang="en-US" sz="4500" dirty="0" smtClean="0"/>
              <a:t>Thomas E. Perez</a:t>
            </a:r>
          </a:p>
          <a:p>
            <a:pPr>
              <a:buNone/>
            </a:pPr>
            <a:r>
              <a:rPr lang="en-US" sz="4500" dirty="0" smtClean="0"/>
              <a:t>	Assistant Attorney General</a:t>
            </a:r>
            <a:br>
              <a:rPr lang="en-US" sz="4500" dirty="0" smtClean="0"/>
            </a:br>
            <a:r>
              <a:rPr lang="en-US" sz="4500" dirty="0" smtClean="0"/>
              <a:t>Civil Rights Division</a:t>
            </a:r>
            <a:br>
              <a:rPr lang="en-US" sz="4500" dirty="0" smtClean="0"/>
            </a:br>
            <a:r>
              <a:rPr lang="en-US" sz="4500" dirty="0" smtClean="0"/>
              <a:t>U.S. Department of Justice</a:t>
            </a:r>
            <a:r>
              <a:rPr lang="en-US" sz="2900" dirty="0" smtClean="0"/>
              <a:t/>
            </a:r>
            <a:br>
              <a:rPr lang="en-US" sz="2900" dirty="0" smtClean="0"/>
            </a:br>
            <a:r>
              <a:rPr lang="en-US" dirty="0" smtClean="0"/>
              <a:t/>
            </a:r>
            <a:br>
              <a:rPr lang="en-US" dirty="0" smtClean="0"/>
            </a:br>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solidFill>
              </a:rPr>
              <a:t>News Continued…</a:t>
            </a:r>
            <a:endParaRPr lang="en-US" dirty="0">
              <a:solidFill>
                <a:schemeClr val="accent6"/>
              </a:solidFill>
            </a:endParaRPr>
          </a:p>
        </p:txBody>
      </p:sp>
      <p:sp>
        <p:nvSpPr>
          <p:cNvPr id="3" name="Content Placeholder 2"/>
          <p:cNvSpPr>
            <a:spLocks noGrp="1"/>
          </p:cNvSpPr>
          <p:nvPr>
            <p:ph idx="1"/>
          </p:nvPr>
        </p:nvSpPr>
        <p:spPr>
          <a:xfrm>
            <a:off x="990600" y="1676400"/>
            <a:ext cx="7167284" cy="4081463"/>
          </a:xfrm>
        </p:spPr>
        <p:txBody>
          <a:bodyPr/>
          <a:lstStyle/>
          <a:p>
            <a:pPr>
              <a:buNone/>
            </a:pPr>
            <a:r>
              <a:rPr lang="en-US" b="1" dirty="0" smtClean="0"/>
              <a:t>Complaint Against Penn State on Technology Access for the Blind</a:t>
            </a:r>
          </a:p>
          <a:p>
            <a:pPr>
              <a:buNone/>
            </a:pPr>
            <a:r>
              <a:rPr lang="en-US" dirty="0" smtClean="0"/>
              <a:t>The National Federation for the Blind has filed a complaint with the Education Department's Office for Civil Rights charging that technology-based services at Pennsylvania State University lack access for blind students,</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solidFill>
                  <a:schemeClr val="accent6"/>
                </a:solidFill>
              </a:rPr>
              <a:t>Postsecondary Compliance</a:t>
            </a:r>
            <a:endParaRPr lang="en-US" dirty="0">
              <a:solidFill>
                <a:schemeClr val="accent6"/>
              </a:solidFill>
            </a:endParaRPr>
          </a:p>
        </p:txBody>
      </p:sp>
      <p:sp>
        <p:nvSpPr>
          <p:cNvPr id="2" name="Content Placeholder 1"/>
          <p:cNvSpPr>
            <a:spLocks noGrp="1"/>
          </p:cNvSpPr>
          <p:nvPr>
            <p:ph idx="1"/>
          </p:nvPr>
        </p:nvSpPr>
        <p:spPr>
          <a:xfrm>
            <a:off x="990600" y="1524000"/>
            <a:ext cx="7167284" cy="4800600"/>
          </a:xfrm>
        </p:spPr>
        <p:txBody>
          <a:bodyPr>
            <a:normAutofit/>
          </a:bodyPr>
          <a:lstStyle/>
          <a:p>
            <a:pPr>
              <a:buFont typeface="Arial"/>
              <a:buChar char="•"/>
            </a:pPr>
            <a:r>
              <a:rPr lang="en-US" dirty="0" smtClean="0"/>
              <a:t>The Rehabilitation Act of 1973, Section 504 </a:t>
            </a:r>
          </a:p>
          <a:p>
            <a:pPr>
              <a:buFont typeface="Arial"/>
              <a:buChar char="•"/>
            </a:pPr>
            <a:r>
              <a:rPr lang="en-US" dirty="0" smtClean="0"/>
              <a:t>The Americans with Disabilities Act (ADA) 1990</a:t>
            </a:r>
          </a:p>
          <a:p>
            <a:pPr>
              <a:buFont typeface="Arial"/>
              <a:buChar char="•"/>
            </a:pPr>
            <a:r>
              <a:rPr lang="en-US" dirty="0" smtClean="0"/>
              <a:t>ADA Amendments </a:t>
            </a:r>
            <a:r>
              <a:rPr lang="en-US" dirty="0" smtClean="0"/>
              <a:t>2008</a:t>
            </a:r>
          </a:p>
          <a:p>
            <a:pPr>
              <a:buFont typeface="Arial"/>
              <a:buChar char="•"/>
            </a:pPr>
            <a:r>
              <a:rPr lang="en-US" dirty="0" smtClean="0"/>
              <a:t>Department of Justice Regulations</a:t>
            </a:r>
            <a:endParaRPr lang="en-US" dirty="0" smtClean="0"/>
          </a:p>
          <a:p>
            <a:pPr>
              <a:buFont typeface="Arial"/>
              <a:buChar char="•"/>
            </a:pPr>
            <a:r>
              <a:rPr lang="en-US" dirty="0" smtClean="0">
                <a:cs typeface="Verdana"/>
              </a:rPr>
              <a:t>Office of Civil Rights and Department of Justice Regulations and Rulings</a:t>
            </a:r>
          </a:p>
          <a:p>
            <a:pPr>
              <a:buFont typeface="Arial"/>
              <a:buChar char="•"/>
            </a:pPr>
            <a:r>
              <a:rPr lang="en-US" dirty="0"/>
              <a:t>ADA Accessibility Guidelines or "ADAAG." ADAAG contains requirements for new construction and alterations</a:t>
            </a:r>
          </a:p>
          <a:p>
            <a:pPr>
              <a:buFont typeface="Arial"/>
              <a:buChar char="•"/>
            </a:pPr>
            <a:endParaRPr lang="en-US" dirty="0" smtClean="0">
              <a:cs typeface="Verdana"/>
            </a:endParaRPr>
          </a:p>
          <a:p>
            <a:pPr>
              <a:buFont typeface="Arial"/>
              <a:buChar char="•"/>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solidFill>
                  <a:schemeClr val="accent6"/>
                </a:solidFill>
              </a:rPr>
              <a:t>Section 504</a:t>
            </a:r>
            <a:endParaRPr lang="en-US" dirty="0">
              <a:solidFill>
                <a:schemeClr val="accent6"/>
              </a:solidFill>
            </a:endParaRPr>
          </a:p>
        </p:txBody>
      </p:sp>
      <p:sp>
        <p:nvSpPr>
          <p:cNvPr id="2" name="Content Placeholder 1"/>
          <p:cNvSpPr>
            <a:spLocks noGrp="1"/>
          </p:cNvSpPr>
          <p:nvPr>
            <p:ph idx="1"/>
          </p:nvPr>
        </p:nvSpPr>
        <p:spPr/>
        <p:txBody>
          <a:bodyPr>
            <a:normAutofit fontScale="92500" lnSpcReduction="10000"/>
          </a:bodyPr>
          <a:lstStyle/>
          <a:p>
            <a:pPr>
              <a:buNone/>
            </a:pPr>
            <a:r>
              <a:rPr lang="en-US" dirty="0" smtClean="0"/>
              <a:t>“</a:t>
            </a:r>
            <a:r>
              <a:rPr lang="en-US" b="1" dirty="0" smtClean="0"/>
              <a:t>No otherwise qualified individual with disabilities </a:t>
            </a:r>
            <a:r>
              <a:rPr lang="en-US" dirty="0" smtClean="0"/>
              <a:t>in the United States….Shall, solely by reason of his/her disability, be excluded from the participation in, be denied the benefits of, or be subjected to discrimination under any program or activity receiving Federal Financial Assistance.” </a:t>
            </a:r>
          </a:p>
          <a:p>
            <a:pPr>
              <a:buNone/>
            </a:pPr>
            <a:r>
              <a:rPr lang="en-US" dirty="0" smtClean="0"/>
              <a:t>According to Section 504 </a:t>
            </a:r>
            <a:r>
              <a:rPr lang="en-US" b="1" dirty="0" smtClean="0"/>
              <a:t>students with disabilities in higher education must have equal and meaningful access to</a:t>
            </a:r>
            <a:r>
              <a:rPr lang="en-US" dirty="0" smtClean="0"/>
              <a:t> postsecondary education.</a:t>
            </a:r>
          </a:p>
          <a:p>
            <a:pPr>
              <a:buNone/>
            </a:pPr>
            <a:endParaRPr lang="en-US" dirty="0" smtClean="0"/>
          </a:p>
          <a:p>
            <a:pPr>
              <a:buNone/>
            </a:pPr>
            <a:r>
              <a:rPr lang="en-US" dirty="0" smtClean="0"/>
              <a:t> </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solidFill>
                  <a:schemeClr val="accent6"/>
                </a:solidFill>
              </a:rPr>
              <a:t>ADA</a:t>
            </a:r>
            <a:endParaRPr lang="en-US" dirty="0">
              <a:solidFill>
                <a:schemeClr val="accent6"/>
              </a:solidFill>
            </a:endParaRPr>
          </a:p>
        </p:txBody>
      </p:sp>
      <p:sp>
        <p:nvSpPr>
          <p:cNvPr id="2" name="Content Placeholder 1"/>
          <p:cNvSpPr>
            <a:spLocks noGrp="1"/>
          </p:cNvSpPr>
          <p:nvPr>
            <p:ph idx="1"/>
          </p:nvPr>
        </p:nvSpPr>
        <p:spPr>
          <a:xfrm>
            <a:off x="990600" y="1752600"/>
            <a:ext cx="7167284" cy="4081463"/>
          </a:xfrm>
        </p:spPr>
        <p:txBody>
          <a:bodyPr>
            <a:normAutofit/>
          </a:bodyPr>
          <a:lstStyle/>
          <a:p>
            <a:pPr>
              <a:buNone/>
            </a:pPr>
            <a:r>
              <a:rPr lang="en-US" dirty="0" smtClean="0"/>
              <a:t>Under the Americans with Disabilities Act of 1990 (ADA) a disability is defined as a "mental or physical impairment which substantially limits one or more major life activities.”</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solidFill>
                  <a:schemeClr val="accent6"/>
                </a:solidFill>
              </a:rPr>
              <a:t>ADA Amendments </a:t>
            </a:r>
            <a:br>
              <a:rPr lang="en-US" dirty="0" smtClean="0">
                <a:solidFill>
                  <a:schemeClr val="accent6"/>
                </a:solidFill>
              </a:rPr>
            </a:br>
            <a:r>
              <a:rPr lang="en-US" sz="2222" dirty="0" smtClean="0">
                <a:solidFill>
                  <a:schemeClr val="accent6"/>
                </a:solidFill>
              </a:rPr>
              <a:t>(Effective January 1, 2009)</a:t>
            </a:r>
            <a:endParaRPr lang="en-US" sz="2222" dirty="0">
              <a:solidFill>
                <a:schemeClr val="accent6"/>
              </a:solidFill>
            </a:endParaRPr>
          </a:p>
        </p:txBody>
      </p:sp>
      <p:sp>
        <p:nvSpPr>
          <p:cNvPr id="2" name="Content Placeholder 1"/>
          <p:cNvSpPr>
            <a:spLocks noGrp="1"/>
          </p:cNvSpPr>
          <p:nvPr>
            <p:ph idx="1"/>
          </p:nvPr>
        </p:nvSpPr>
        <p:spPr/>
        <p:txBody>
          <a:bodyPr>
            <a:normAutofit/>
          </a:bodyPr>
          <a:lstStyle/>
          <a:p>
            <a:pPr>
              <a:buNone/>
            </a:pPr>
            <a:r>
              <a:rPr lang="en-US" dirty="0"/>
              <a:t>An individual is covered under the ADA if he or she has a disability that “substantially limits” a major life activity.</a:t>
            </a:r>
          </a:p>
          <a:p>
            <a:pPr>
              <a:buNone/>
            </a:pPr>
            <a:r>
              <a:rPr lang="en-US" dirty="0" smtClean="0"/>
              <a:t>Major life activities include, but are not limited to, caring for oneself, performing manual task, seeing, hearing, eating, sleeping, walking, standing, lifting, bending, speaking, breathing, </a:t>
            </a:r>
            <a:r>
              <a:rPr lang="en-US" b="1" u="sng" dirty="0" smtClean="0"/>
              <a:t>learning</a:t>
            </a:r>
            <a:r>
              <a:rPr lang="en-US" dirty="0" smtClean="0"/>
              <a:t>, reading, </a:t>
            </a:r>
            <a:r>
              <a:rPr lang="en-US" b="1" u="sng" dirty="0" smtClean="0"/>
              <a:t>concentrating</a:t>
            </a:r>
            <a:r>
              <a:rPr lang="en-US" dirty="0" smtClean="0"/>
              <a:t>, </a:t>
            </a:r>
            <a:r>
              <a:rPr lang="en-US" b="1" u="sng" dirty="0" smtClean="0"/>
              <a:t>thinking</a:t>
            </a:r>
            <a:r>
              <a:rPr lang="en-US" dirty="0" smtClean="0"/>
              <a:t>, communicating, and working.</a:t>
            </a:r>
          </a:p>
          <a:p>
            <a:pPr>
              <a:buNone/>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fontScale="90000"/>
          </a:bodyPr>
          <a:lstStyle/>
          <a:p>
            <a:r>
              <a:rPr lang="en-US" dirty="0" smtClean="0">
                <a:solidFill>
                  <a:schemeClr val="accent6"/>
                </a:solidFill>
              </a:rPr>
              <a:t>Office of Civil Rights Statements</a:t>
            </a:r>
            <a:endParaRPr lang="en-US" dirty="0">
              <a:solidFill>
                <a:schemeClr val="accent6"/>
              </a:solidFill>
            </a:endParaRPr>
          </a:p>
        </p:txBody>
      </p:sp>
      <p:sp>
        <p:nvSpPr>
          <p:cNvPr id="2" name="Content Placeholder 1"/>
          <p:cNvSpPr>
            <a:spLocks noGrp="1"/>
          </p:cNvSpPr>
          <p:nvPr>
            <p:ph idx="1"/>
          </p:nvPr>
        </p:nvSpPr>
        <p:spPr>
          <a:xfrm>
            <a:off x="988358" y="1388268"/>
            <a:ext cx="7167284" cy="5393532"/>
          </a:xfrm>
        </p:spPr>
        <p:txBody>
          <a:bodyPr wrap="square">
            <a:noAutofit/>
          </a:bodyPr>
          <a:lstStyle/>
          <a:p>
            <a:pPr>
              <a:buNone/>
            </a:pPr>
            <a:r>
              <a:rPr lang="en-US" sz="1500" dirty="0" smtClean="0"/>
              <a:t>Appropriate academic adjustment must be determined based on the disability and the individual needs of the student with disability.</a:t>
            </a:r>
          </a:p>
          <a:p>
            <a:pPr>
              <a:buNone/>
            </a:pPr>
            <a:r>
              <a:rPr lang="en-US" sz="1500" dirty="0" smtClean="0"/>
              <a:t>Academic adjustments may include auxiliary aids and modifications to academic requirements as are necessary to ensure equal educational opportunity.</a:t>
            </a:r>
          </a:p>
          <a:p>
            <a:pPr>
              <a:buNone/>
            </a:pPr>
            <a:r>
              <a:rPr lang="en-US" sz="1500" dirty="0" smtClean="0"/>
              <a:t>Examples of such adjustments are arranging for;</a:t>
            </a:r>
          </a:p>
          <a:p>
            <a:pPr>
              <a:spcBef>
                <a:spcPts val="600"/>
              </a:spcBef>
              <a:buFont typeface="Arial"/>
              <a:buChar char="•"/>
            </a:pPr>
            <a:r>
              <a:rPr lang="en-US" sz="1500" dirty="0" smtClean="0"/>
              <a:t>priority registration </a:t>
            </a:r>
          </a:p>
          <a:p>
            <a:pPr>
              <a:spcBef>
                <a:spcPts val="600"/>
              </a:spcBef>
              <a:buFont typeface="Arial"/>
              <a:buChar char="•"/>
            </a:pPr>
            <a:r>
              <a:rPr lang="en-US" sz="1500" dirty="0" smtClean="0"/>
              <a:t>reducing a course load </a:t>
            </a:r>
          </a:p>
          <a:p>
            <a:pPr>
              <a:spcBef>
                <a:spcPts val="600"/>
              </a:spcBef>
              <a:buFont typeface="Arial"/>
              <a:buChar char="•"/>
            </a:pPr>
            <a:r>
              <a:rPr lang="en-US" sz="1500" b="1" dirty="0" smtClean="0"/>
              <a:t>substituting one course for another </a:t>
            </a:r>
          </a:p>
          <a:p>
            <a:pPr>
              <a:spcBef>
                <a:spcPts val="600"/>
              </a:spcBef>
              <a:buFont typeface="Arial"/>
              <a:buChar char="•"/>
            </a:pPr>
            <a:r>
              <a:rPr lang="en-US" sz="1500" b="1" dirty="0" smtClean="0"/>
              <a:t>note takers</a:t>
            </a:r>
          </a:p>
          <a:p>
            <a:pPr>
              <a:spcBef>
                <a:spcPts val="600"/>
              </a:spcBef>
              <a:buFont typeface="Arial"/>
              <a:buChar char="•"/>
            </a:pPr>
            <a:r>
              <a:rPr lang="en-US" sz="1500" b="1" dirty="0" smtClean="0"/>
              <a:t>recording devices</a:t>
            </a:r>
          </a:p>
          <a:p>
            <a:pPr>
              <a:spcBef>
                <a:spcPts val="600"/>
              </a:spcBef>
              <a:buFont typeface="Arial"/>
              <a:buChar char="•"/>
            </a:pPr>
            <a:r>
              <a:rPr lang="en-US" sz="1500" dirty="0" smtClean="0"/>
              <a:t>sign language interpreters</a:t>
            </a:r>
          </a:p>
          <a:p>
            <a:pPr>
              <a:spcBef>
                <a:spcPts val="600"/>
              </a:spcBef>
              <a:buFont typeface="Arial"/>
              <a:buChar char="•"/>
            </a:pPr>
            <a:r>
              <a:rPr lang="en-US" sz="1500" b="1" dirty="0" smtClean="0"/>
              <a:t>extended time for testing</a:t>
            </a:r>
          </a:p>
          <a:p>
            <a:pPr>
              <a:spcBef>
                <a:spcPts val="600"/>
              </a:spcBef>
              <a:buFont typeface="Arial"/>
              <a:buChar char="•"/>
            </a:pPr>
            <a:r>
              <a:rPr lang="en-US" sz="1500" dirty="0" smtClean="0"/>
              <a:t>TTY in your dorm room </a:t>
            </a:r>
          </a:p>
          <a:p>
            <a:pPr>
              <a:spcBef>
                <a:spcPts val="600"/>
              </a:spcBef>
              <a:buFont typeface="Arial"/>
              <a:buChar char="•"/>
            </a:pPr>
            <a:r>
              <a:rPr lang="en-US" sz="1500" dirty="0" smtClean="0"/>
              <a:t>equipping school computers with screen-reading </a:t>
            </a:r>
          </a:p>
          <a:p>
            <a:pPr>
              <a:spcBef>
                <a:spcPts val="600"/>
              </a:spcBef>
              <a:buFont typeface="Arial"/>
              <a:buChar char="•"/>
            </a:pPr>
            <a:r>
              <a:rPr lang="en-US" sz="1500" dirty="0" smtClean="0"/>
              <a:t>voice recognition or other adaptive software or hardware.</a:t>
            </a:r>
            <a:endParaRPr lang="en-US" sz="15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solidFill>
              </a:rPr>
              <a:t>Statistics</a:t>
            </a:r>
            <a:endParaRPr lang="en-US" dirty="0">
              <a:solidFill>
                <a:schemeClr val="accent6"/>
              </a:solidFill>
            </a:endParaRPr>
          </a:p>
        </p:txBody>
      </p:sp>
      <p:sp>
        <p:nvSpPr>
          <p:cNvPr id="4" name="Content Placeholder 3"/>
          <p:cNvSpPr>
            <a:spLocks noGrp="1"/>
          </p:cNvSpPr>
          <p:nvPr>
            <p:ph idx="1"/>
          </p:nvPr>
        </p:nvSpPr>
        <p:spPr>
          <a:xfrm>
            <a:off x="990600" y="1447800"/>
            <a:ext cx="7167284" cy="4876800"/>
          </a:xfrm>
        </p:spPr>
        <p:txBody>
          <a:bodyPr>
            <a:normAutofit fontScale="77500" lnSpcReduction="20000"/>
          </a:bodyPr>
          <a:lstStyle/>
          <a:p>
            <a:pPr marL="182880">
              <a:lnSpc>
                <a:spcPct val="120000"/>
              </a:lnSpc>
              <a:buFont typeface="Arial" pitchFamily="34" charset="0"/>
              <a:buChar char="•"/>
            </a:pPr>
            <a:r>
              <a:rPr lang="en-US" dirty="0" smtClean="0"/>
              <a:t>Mental Health – 186</a:t>
            </a:r>
          </a:p>
          <a:p>
            <a:pPr marL="182880">
              <a:lnSpc>
                <a:spcPct val="120000"/>
              </a:lnSpc>
              <a:buFont typeface="Arial" pitchFamily="34" charset="0"/>
              <a:buChar char="•"/>
            </a:pPr>
            <a:r>
              <a:rPr lang="en-US" dirty="0" smtClean="0"/>
              <a:t>Health – 172</a:t>
            </a:r>
          </a:p>
          <a:p>
            <a:pPr marL="182880">
              <a:lnSpc>
                <a:spcPct val="120000"/>
              </a:lnSpc>
              <a:buFont typeface="Arial" pitchFamily="34" charset="0"/>
              <a:buChar char="•"/>
            </a:pPr>
            <a:r>
              <a:rPr lang="en-US" dirty="0" smtClean="0"/>
              <a:t>Physical – 88</a:t>
            </a:r>
          </a:p>
          <a:p>
            <a:pPr marL="182880">
              <a:lnSpc>
                <a:spcPct val="120000"/>
              </a:lnSpc>
              <a:buFont typeface="Arial" pitchFamily="34" charset="0"/>
              <a:buChar char="•"/>
            </a:pPr>
            <a:r>
              <a:rPr lang="en-US" dirty="0" smtClean="0"/>
              <a:t>Vision – 23</a:t>
            </a:r>
          </a:p>
          <a:p>
            <a:pPr marL="182880">
              <a:lnSpc>
                <a:spcPct val="120000"/>
              </a:lnSpc>
              <a:buFont typeface="Arial" pitchFamily="34" charset="0"/>
              <a:buChar char="•"/>
            </a:pPr>
            <a:r>
              <a:rPr lang="en-US" dirty="0" smtClean="0"/>
              <a:t>Deaf or Hard of Hearing – 31</a:t>
            </a:r>
          </a:p>
          <a:p>
            <a:pPr marL="182880">
              <a:lnSpc>
                <a:spcPct val="120000"/>
              </a:lnSpc>
              <a:buFont typeface="Arial" pitchFamily="34" charset="0"/>
              <a:buChar char="•"/>
            </a:pPr>
            <a:r>
              <a:rPr lang="en-US" dirty="0" smtClean="0"/>
              <a:t>ADHD – 288</a:t>
            </a:r>
          </a:p>
          <a:p>
            <a:pPr marL="182880">
              <a:lnSpc>
                <a:spcPct val="120000"/>
              </a:lnSpc>
              <a:buFont typeface="Arial" pitchFamily="34" charset="0"/>
              <a:buChar char="•"/>
            </a:pPr>
            <a:r>
              <a:rPr lang="en-US" dirty="0" smtClean="0"/>
              <a:t>Learning Disabilities – 280</a:t>
            </a:r>
          </a:p>
          <a:p>
            <a:pPr marL="182880">
              <a:lnSpc>
                <a:spcPct val="120000"/>
              </a:lnSpc>
              <a:buFont typeface="Arial" pitchFamily="34" charset="0"/>
              <a:buChar char="•"/>
            </a:pPr>
            <a:r>
              <a:rPr lang="en-US" dirty="0" smtClean="0"/>
              <a:t>Speech – 5</a:t>
            </a:r>
          </a:p>
          <a:p>
            <a:pPr marL="182880">
              <a:lnSpc>
                <a:spcPct val="120000"/>
              </a:lnSpc>
              <a:buFont typeface="Arial" pitchFamily="34" charset="0"/>
              <a:buChar char="•"/>
            </a:pPr>
            <a:r>
              <a:rPr lang="en-US" dirty="0" smtClean="0"/>
              <a:t>Multiple Disabilities - 303</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wilight">
  <a:themeElements>
    <a:clrScheme name="Twilight">
      <a:dk1>
        <a:sysClr val="windowText" lastClr="000000"/>
      </a:dk1>
      <a:lt1>
        <a:sysClr val="window" lastClr="FFFFFF"/>
      </a:lt1>
      <a:dk2>
        <a:srgbClr val="54638C"/>
      </a:dk2>
      <a:lt2>
        <a:srgbClr val="8D9AB3"/>
      </a:lt2>
      <a:accent1>
        <a:srgbClr val="FFAF03"/>
      </a:accent1>
      <a:accent2>
        <a:srgbClr val="FDE689"/>
      </a:accent2>
      <a:accent3>
        <a:srgbClr val="9E82E7"/>
      </a:accent3>
      <a:accent4>
        <a:srgbClr val="9735BB"/>
      </a:accent4>
      <a:accent5>
        <a:srgbClr val="BF2B2B"/>
      </a:accent5>
      <a:accent6>
        <a:srgbClr val="ED7307"/>
      </a:accent6>
      <a:hlink>
        <a:srgbClr val="FFAF03"/>
      </a:hlink>
      <a:folHlink>
        <a:srgbClr val="FDE689"/>
      </a:folHlink>
    </a:clrScheme>
    <a:fontScheme name="Twilight">
      <a:majorFont>
        <a:latin typeface="Century Gothic"/>
        <a:ea typeface=""/>
        <a:cs typeface=""/>
        <a:font script="Jpan" typeface="ＭＳ Ｐゴシック"/>
      </a:majorFont>
      <a:minorFont>
        <a:latin typeface="Century Gothic"/>
        <a:ea typeface=""/>
        <a:cs typeface=""/>
        <a:font script="Jpan" typeface="ＭＳ Ｐゴシック"/>
      </a:minorFont>
    </a:fontScheme>
    <a:fmtScheme name="Twilight">
      <a:fillStyleLst>
        <a:solidFill>
          <a:schemeClr val="phClr"/>
        </a:solidFill>
        <a:gradFill rotWithShape="1">
          <a:gsLst>
            <a:gs pos="0">
              <a:schemeClr val="phClr">
                <a:tint val="100000"/>
                <a:shade val="60000"/>
                <a:satMod val="130000"/>
              </a:schemeClr>
            </a:gs>
            <a:gs pos="100000">
              <a:schemeClr val="phClr">
                <a:tint val="100000"/>
                <a:shade val="94000"/>
                <a:satMod val="135000"/>
              </a:schemeClr>
            </a:gs>
          </a:gsLst>
          <a:path path="circle">
            <a:fillToRect l="100000" t="100000" r="100000" b="100000"/>
          </a:path>
        </a:gradFill>
        <a:gradFill rotWithShape="1">
          <a:gsLst>
            <a:gs pos="0">
              <a:schemeClr val="phClr">
                <a:shade val="60000"/>
                <a:satMod val="130000"/>
              </a:schemeClr>
            </a:gs>
            <a:gs pos="100000">
              <a:schemeClr val="phClr">
                <a:shade val="94000"/>
                <a:satMod val="135000"/>
              </a:schemeClr>
            </a:gs>
          </a:gsLst>
          <a:lin ang="16200000" scaled="0"/>
        </a:gradFill>
      </a:fillStyleLst>
      <a:lnStyleLst>
        <a:ln w="19050" cap="flat" cmpd="sng" algn="ctr">
          <a:solidFill>
            <a:schemeClr val="phClr">
              <a:shade val="95000"/>
              <a:satMod val="105000"/>
            </a:schemeClr>
          </a:solidFill>
          <a:prstDash val="solid"/>
        </a:ln>
        <a:ln w="19050" cap="flat" cmpd="sng" algn="ctr">
          <a:solidFill>
            <a:schemeClr val="phClr"/>
          </a:solidFill>
          <a:prstDash val="solid"/>
        </a:ln>
        <a:ln w="47625" cap="flat" cmpd="sng" algn="ctr">
          <a:solidFill>
            <a:schemeClr val="phClr"/>
          </a:solidFill>
          <a:prstDash val="solid"/>
        </a:ln>
      </a:lnStyleLst>
      <a:effectStyleLst>
        <a:effectStyle>
          <a:effectLst/>
        </a:effectStyle>
        <a:effectStyle>
          <a:effectLst>
            <a:innerShdw blurRad="38100" dist="12700" dir="5400000">
              <a:srgbClr val="FFFFFF">
                <a:alpha val="75000"/>
              </a:srgbClr>
            </a:innerShdw>
            <a:outerShdw blurRad="88900" dist="50800" dir="5400000" sx="102000" sy="102000" algn="tr" rotWithShape="0">
              <a:srgbClr val="808080">
                <a:alpha val="50000"/>
              </a:srgbClr>
            </a:outerShdw>
          </a:effectLst>
        </a:effectStyle>
        <a:effectStyle>
          <a:effectLst>
            <a:outerShdw blurRad="317500" dist="762000" dir="5400000" sy="45000" rotWithShape="0">
              <a:srgbClr val="000000">
                <a:alpha val="35000"/>
              </a:srgbClr>
            </a:outerShdw>
          </a:effectLst>
          <a:scene3d>
            <a:camera prst="orthographicFront">
              <a:rot lat="0" lon="0" rev="0"/>
            </a:camera>
            <a:lightRig rig="balanced" dir="tl"/>
          </a:scene3d>
          <a:sp3d extrusionH="12700" prstMaterial="softEdge">
            <a:bevelT w="38100" h="12700"/>
          </a:sp3d>
        </a:effectStyle>
      </a:effectStyleLst>
      <a:bgFillStyleLst>
        <a:solidFill>
          <a:schemeClr val="phClr"/>
        </a:solidFill>
        <a:blipFill rotWithShape="1">
          <a:blip xmlns:r="http://schemas.openxmlformats.org/officeDocument/2006/relationships" r:embed="rId1">
            <a:duotone>
              <a:schemeClr val="phClr">
                <a:shade val="10000"/>
                <a:satMod val="200000"/>
              </a:schemeClr>
              <a:schemeClr val="phClr">
                <a:tint val="30000"/>
                <a:satMod val="300000"/>
              </a:schemeClr>
            </a:duotone>
          </a:blip>
          <a:stretch/>
        </a:blipFill>
        <a:blipFill rotWithShape="1">
          <a:blip xmlns:r="http://schemas.openxmlformats.org/officeDocument/2006/relationships" r:embed="rId2">
            <a:duotone>
              <a:schemeClr val="phClr">
                <a:shade val="20000"/>
                <a:satMod val="200000"/>
              </a:schemeClr>
              <a:schemeClr val="phClr">
                <a:tint val="50000"/>
                <a:satMod val="15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47038D71D550146984CD91D06D4DBEE" ma:contentTypeVersion="0" ma:contentTypeDescription="Create a new document." ma:contentTypeScope="" ma:versionID="cebc44b6676f664a4951cd29286c169b">
  <xsd:schema xmlns:xsd="http://www.w3.org/2001/XMLSchema" xmlns:xs="http://www.w3.org/2001/XMLSchema" xmlns:p="http://schemas.microsoft.com/office/2006/metadata/properties" targetNamespace="http://schemas.microsoft.com/office/2006/metadata/properties" ma:root="true" ma:fieldsID="c64490b4aec6201516c3a874156f37b2">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9297C262-D5EE-441C-8A2D-EE8FBB619BC1}">
  <ds:schemaRefs>
    <ds:schemaRef ds:uri="http://schemas.microsoft.com/office/2006/documentManagement/types"/>
    <ds:schemaRef ds:uri="http://purl.org/dc/elements/1.1/"/>
    <ds:schemaRef ds:uri="http://purl.org/dc/terms/"/>
    <ds:schemaRef ds:uri="http://purl.org/dc/dcmitype/"/>
    <ds:schemaRef ds:uri="http://www.w3.org/XML/1998/namespace"/>
    <ds:schemaRef ds:uri="http://schemas.microsoft.com/office/2006/metadata/properties"/>
    <ds:schemaRef ds:uri="http://schemas.openxmlformats.org/package/2006/metadata/core-properties"/>
    <ds:schemaRef ds:uri="http://schemas.microsoft.com/office/infopath/2007/PartnerControls"/>
  </ds:schemaRefs>
</ds:datastoreItem>
</file>

<file path=customXml/itemProps2.xml><?xml version="1.0" encoding="utf-8"?>
<ds:datastoreItem xmlns:ds="http://schemas.openxmlformats.org/officeDocument/2006/customXml" ds:itemID="{4D06B2BE-14CD-4AB9-BA8F-0AFE4FFEBA37}">
  <ds:schemaRefs>
    <ds:schemaRef ds:uri="http://schemas.microsoft.com/sharepoint/v3/contenttype/forms"/>
  </ds:schemaRefs>
</ds:datastoreItem>
</file>

<file path=customXml/itemProps3.xml><?xml version="1.0" encoding="utf-8"?>
<ds:datastoreItem xmlns:ds="http://schemas.openxmlformats.org/officeDocument/2006/customXml" ds:itemID="{2D8D7D59-D477-4AE9-A1DB-7F5703EF1AA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Twilight.thmx</Template>
  <TotalTime>10174</TotalTime>
  <Words>1151</Words>
  <Application>Microsoft Office PowerPoint</Application>
  <PresentationFormat>On-screen Show (4:3)</PresentationFormat>
  <Paragraphs>126</Paragraphs>
  <Slides>19</Slides>
  <Notes>5</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Twilight</vt:lpstr>
      <vt:lpstr>Slide 1</vt:lpstr>
      <vt:lpstr>In the News</vt:lpstr>
      <vt:lpstr>News Continued…</vt:lpstr>
      <vt:lpstr>Postsecondary Compliance</vt:lpstr>
      <vt:lpstr>Section 504</vt:lpstr>
      <vt:lpstr>ADA</vt:lpstr>
      <vt:lpstr>ADA Amendments  (Effective January 1, 2009)</vt:lpstr>
      <vt:lpstr>Office of Civil Rights Statements</vt:lpstr>
      <vt:lpstr>Statistics</vt:lpstr>
      <vt:lpstr>Steps to Eligibility</vt:lpstr>
      <vt:lpstr>Available Technology</vt:lpstr>
      <vt:lpstr>Faculty</vt:lpstr>
      <vt:lpstr>Services </vt:lpstr>
      <vt:lpstr>Syllabus Statement</vt:lpstr>
      <vt:lpstr>Student Meeting</vt:lpstr>
      <vt:lpstr>Things to Avoid</vt:lpstr>
      <vt:lpstr>Medical Resignations</vt:lpstr>
      <vt:lpstr>Medical R/W Statistics</vt:lpstr>
      <vt:lpstr>“Possibility of Medical Emergency”</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From Entitlement to Eligibility: Helping Your Students Prepare for Postsecondary Educational Experiences</dc:title>
  <dc:creator>Sarah Marie Smith</dc:creator>
  <cp:lastModifiedBy>Cathy Donald</cp:lastModifiedBy>
  <cp:revision>112</cp:revision>
  <cp:lastPrinted>2009-10-28T13:36:33Z</cp:lastPrinted>
  <dcterms:created xsi:type="dcterms:W3CDTF">2010-09-27T14:58:59Z</dcterms:created>
  <dcterms:modified xsi:type="dcterms:W3CDTF">2011-01-16T05:32:50Z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0x010100C47038D71D550146984CD91D06D4DBEE</vt:lpwstr>
  </property>
</Properties>
</file>