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A little background information was provided this time to help all students understand the painting and the significance of the event.  The painting shows a determined George Washington, the first President of the United States, determinedly crossing the Delaware river in order to attack the invading British forces and represents a major turning point in the war for American independence.  Ever since its creation in 1851, many years after the battle was fought and won by Washington, this painting has symbolized his good leadership in the quest for freedom.  Below are the guiding questions students were given to broach a discussion on what qualities are necessary in a good leader.</a:t>
            </a:r>
            <a:endParaRPr>
              <a:latin typeface="Times New Roman"/>
              <a:ea typeface="Times New Roman"/>
              <a:cs typeface="Times New Roman"/>
              <a:sym typeface="Times New Roman"/>
            </a:endParaRPr>
          </a:p>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1" name="Shape 2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Students in Lillian Nave Goudas’s First Year Seminar course Art, Religion &amp; Society at Appalachian State University.</a:t>
            </a:r>
            <a:endParaRPr/>
          </a:p>
          <a:p>
            <a:pPr marL="0" lvl="0" indent="0">
              <a:spcBef>
                <a:spcPts val="0"/>
              </a:spcBef>
              <a:spcAft>
                <a:spcPts val="0"/>
              </a:spcAft>
              <a:buNone/>
            </a:pPr>
            <a:endParaRPr/>
          </a:p>
          <a:p>
            <a:pPr marL="0" lvl="0" indent="0">
              <a:spcBef>
                <a:spcPts val="0"/>
              </a:spcBef>
              <a:spcAft>
                <a:spcPts val="0"/>
              </a:spcAft>
              <a:buNone/>
            </a:pPr>
            <a:r>
              <a:rPr lang="en"/>
              <a:t>The students in Afghanistan attend Kabul Education University, the premiere teachers’ college in Afghanistan.  Professor Khalid’s students will be teaching the next generation of Afghani students.  We believe that the collaboration between our two institutions is particularly appropriate considering Appalachian’s long history as North Carolina’s premiere institution for future educators. </a:t>
            </a:r>
            <a:endParaRPr/>
          </a:p>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project came into being after a chance encounter with a junior faculty member from Kabul Education University at the Lilly Conference on College and University Teaching in Greensboro in February of 2013.  In a few conversations, both Professor Abdul Habib Khalid and I noted the perceptions that our students had of each other’s culture were inaccurate and we were both deeply pained by this revelation.</a:t>
            </a:r>
            <a:endParaRPr/>
          </a:p>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Students in Afghanistan know Americans from two main sources-our military presence and our exported media.  Students in America know very little about the average Afghani student or citizen, but rather hear of Afghanistan in terms military efforts and sensational news stories.  After clearing up some of our own misconceptions, we were determined to do the same thing for our students</a:t>
            </a:r>
            <a:endParaRPr/>
          </a:p>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0" y="2700203"/>
            <a:ext cx="9144001" cy="2443294"/>
          </a:xfrm>
          <a:prstGeom prst="rect">
            <a:avLst/>
          </a:prstGeom>
          <a:noFill/>
          <a:ln>
            <a:noFill/>
          </a:ln>
        </p:spPr>
      </p:pic>
      <p:pic>
        <p:nvPicPr>
          <p:cNvPr id="55" name="Shape 55"/>
          <p:cNvPicPr preferRelativeResize="0"/>
          <p:nvPr/>
        </p:nvPicPr>
        <p:blipFill>
          <a:blip r:embed="rId4">
            <a:alphaModFix/>
          </a:blip>
          <a:stretch>
            <a:fillRect/>
          </a:stretch>
        </p:blipFill>
        <p:spPr>
          <a:xfrm>
            <a:off x="0" y="-12"/>
            <a:ext cx="9143998" cy="3000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p:nvPr/>
        </p:nvSpPr>
        <p:spPr>
          <a:xfrm>
            <a:off x="0" y="599150"/>
            <a:ext cx="9044100" cy="4436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600">
                <a:solidFill>
                  <a:srgbClr val="FFFFFF"/>
                </a:solidFill>
              </a:rPr>
              <a:t>	Social Goals</a:t>
            </a:r>
            <a:endParaRPr sz="3600">
              <a:solidFill>
                <a:srgbClr val="FFFFFF"/>
              </a:solidFill>
            </a:endParaRPr>
          </a:p>
          <a:p>
            <a:pPr marL="0" lvl="0" indent="0">
              <a:spcBef>
                <a:spcPts val="0"/>
              </a:spcBef>
              <a:spcAft>
                <a:spcPts val="0"/>
              </a:spcAft>
              <a:buNone/>
            </a:pPr>
            <a:endParaRPr sz="1800">
              <a:solidFill>
                <a:srgbClr val="FFFFFF"/>
              </a:solidFill>
            </a:endParaRPr>
          </a:p>
          <a:p>
            <a:pPr marL="3200400" lvl="0" indent="457200">
              <a:spcBef>
                <a:spcPts val="0"/>
              </a:spcBef>
              <a:spcAft>
                <a:spcPts val="0"/>
              </a:spcAft>
              <a:buNone/>
            </a:pPr>
            <a:r>
              <a:rPr lang="en" sz="2400" b="1">
                <a:solidFill>
                  <a:srgbClr val="FFFFFF"/>
                </a:solidFill>
              </a:rPr>
              <a:t>Students will:</a:t>
            </a:r>
            <a:endParaRPr sz="2400" b="1">
              <a:solidFill>
                <a:srgbClr val="FFFFFF"/>
              </a:solidFill>
            </a:endParaRPr>
          </a:p>
          <a:p>
            <a:pPr marL="0" lvl="0" indent="0">
              <a:spcBef>
                <a:spcPts val="0"/>
              </a:spcBef>
              <a:spcAft>
                <a:spcPts val="0"/>
              </a:spcAft>
              <a:buNone/>
            </a:pPr>
            <a:endParaRPr sz="1800">
              <a:solidFill>
                <a:srgbClr val="FFFFFF"/>
              </a:solidFill>
            </a:endParaRPr>
          </a:p>
          <a:p>
            <a:pPr marL="0" lvl="0" indent="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increase their communication skills, interpersonal development, and ability to work well with others</a:t>
            </a:r>
            <a:endParaRPr sz="1800">
              <a:solidFill>
                <a:srgbClr val="FFFFFF"/>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reduce stereotypes and facilitate cultural understanding. </a:t>
            </a:r>
            <a:endParaRPr sz="1800">
              <a:solidFill>
                <a:srgbClr val="FFFFFF"/>
              </a:solidFill>
            </a:endParaRPr>
          </a:p>
          <a:p>
            <a:pPr marL="0" lvl="0" indent="0" rtl="0">
              <a:spcBef>
                <a:spcPts val="0"/>
              </a:spcBef>
              <a:spcAft>
                <a:spcPts val="0"/>
              </a:spcAft>
              <a:buNone/>
            </a:pPr>
            <a:endParaRPr sz="1800">
              <a:solidFill>
                <a:srgbClr val="FFFFFF"/>
              </a:solidFill>
            </a:endParaRPr>
          </a:p>
          <a:p>
            <a:pPr marL="0" lvl="0" indent="0" rtl="0">
              <a:spcBef>
                <a:spcPts val="0"/>
              </a:spcBef>
              <a:spcAft>
                <a:spcPts val="0"/>
              </a:spcAft>
              <a:buNone/>
            </a:pPr>
            <a:r>
              <a:rPr lang="en" sz="1800">
                <a:solidFill>
                  <a:srgbClr val="FFFFFF"/>
                </a:solidFill>
              </a:rPr>
              <a:t>increase their sense of social responsibility and citizenship skills</a:t>
            </a:r>
            <a:endParaRPr sz="1800">
              <a:solidFill>
                <a:srgbClr val="FFFFFF"/>
              </a:solidFill>
            </a:endParaRPr>
          </a:p>
          <a:p>
            <a:pPr marL="0" lvl="0" indent="0" rtl="0">
              <a:spcBef>
                <a:spcPts val="0"/>
              </a:spcBef>
              <a:spcAft>
                <a:spcPts val="0"/>
              </a:spcAft>
              <a:buNone/>
            </a:pPr>
            <a:r>
              <a:rPr lang="en" sz="1800">
                <a:solidFill>
                  <a:srgbClr val="FFFFFF"/>
                </a:solidFill>
              </a:rPr>
              <a:t>	</a:t>
            </a:r>
            <a:endParaRPr sz="1800">
              <a:solidFill>
                <a:srgbClr val="FFFFFF"/>
              </a:solidFill>
            </a:endParaRPr>
          </a:p>
          <a:p>
            <a:pPr marL="0" lvl="0" indent="0" rtl="0">
              <a:spcBef>
                <a:spcPts val="0"/>
              </a:spcBef>
              <a:spcAft>
                <a:spcPts val="0"/>
              </a:spcAft>
              <a:buNone/>
            </a:pPr>
            <a:r>
              <a:rPr lang="en" sz="1800">
                <a:solidFill>
                  <a:srgbClr val="FFFFFF"/>
                </a:solidFill>
              </a:rPr>
              <a:t>better understand their commitment to the global community and their agency in it.</a:t>
            </a:r>
            <a:endParaRPr sz="1800">
              <a:solidFill>
                <a:srgbClr val="FFFFFF"/>
              </a:solidFill>
            </a:endParaRPr>
          </a:p>
        </p:txBody>
      </p:sp>
      <p:pic>
        <p:nvPicPr>
          <p:cNvPr id="121" name="Shape 121"/>
          <p:cNvPicPr preferRelativeResize="0"/>
          <p:nvPr/>
        </p:nvPicPr>
        <p:blipFill>
          <a:blip r:embed="rId3">
            <a:alphaModFix/>
          </a:blip>
          <a:stretch>
            <a:fillRect/>
          </a:stretch>
        </p:blipFill>
        <p:spPr>
          <a:xfrm>
            <a:off x="0" y="0"/>
            <a:ext cx="2801925" cy="248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p:nvPr/>
        </p:nvSpPr>
        <p:spPr>
          <a:xfrm>
            <a:off x="171175" y="627675"/>
            <a:ext cx="8116800" cy="41799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3600" b="1">
                <a:solidFill>
                  <a:srgbClr val="FFFFFF"/>
                </a:solidFill>
              </a:rPr>
              <a:t>Institutional Goals </a:t>
            </a:r>
            <a:endParaRPr sz="3600" b="1">
              <a:solidFill>
                <a:srgbClr val="FFFFFF"/>
              </a:solidFill>
            </a:endParaRPr>
          </a:p>
          <a:p>
            <a:pPr marL="0" lvl="0" indent="0" rtl="0">
              <a:spcBef>
                <a:spcPts val="0"/>
              </a:spcBef>
              <a:spcAft>
                <a:spcPts val="0"/>
              </a:spcAft>
              <a:buNone/>
            </a:pPr>
            <a:endParaRPr sz="2400">
              <a:solidFill>
                <a:srgbClr val="FFFFFF"/>
              </a:solidFill>
            </a:endParaRPr>
          </a:p>
          <a:p>
            <a:pPr marL="0" lvl="0" indent="0">
              <a:spcBef>
                <a:spcPts val="0"/>
              </a:spcBef>
              <a:spcAft>
                <a:spcPts val="0"/>
              </a:spcAft>
              <a:buNone/>
            </a:pPr>
            <a:r>
              <a:rPr lang="en" sz="2400">
                <a:solidFill>
                  <a:srgbClr val="FFFFFF"/>
                </a:solidFill>
              </a:rPr>
              <a:t>Students will:</a:t>
            </a:r>
            <a:endParaRPr sz="2400">
              <a:solidFill>
                <a:srgbClr val="FFFFFF"/>
              </a:solidFill>
            </a:endParaRPr>
          </a:p>
          <a:p>
            <a:pPr marL="0" lvl="0" indent="0">
              <a:spcBef>
                <a:spcPts val="0"/>
              </a:spcBef>
              <a:spcAft>
                <a:spcPts val="0"/>
              </a:spcAft>
              <a:buNone/>
            </a:pPr>
            <a:endParaRPr sz="2400">
              <a:solidFill>
                <a:srgbClr val="FFFFFF"/>
              </a:solidFill>
            </a:endParaRPr>
          </a:p>
          <a:p>
            <a:pPr marL="0" lvl="0" indent="0" rtl="0">
              <a:spcBef>
                <a:spcPts val="0"/>
              </a:spcBef>
              <a:spcAft>
                <a:spcPts val="0"/>
              </a:spcAft>
              <a:buNone/>
            </a:pPr>
            <a:r>
              <a:rPr lang="en" sz="2400">
                <a:solidFill>
                  <a:srgbClr val="FFFFFF"/>
                </a:solidFill>
              </a:rPr>
              <a:t>-develop competency in global knowledge</a:t>
            </a:r>
            <a:endParaRPr sz="2400">
              <a:solidFill>
                <a:srgbClr val="FFFFFF"/>
              </a:solidFill>
            </a:endParaRPr>
          </a:p>
          <a:p>
            <a:pPr marL="0" lvl="0" indent="0" rtl="0">
              <a:spcBef>
                <a:spcPts val="0"/>
              </a:spcBef>
              <a:spcAft>
                <a:spcPts val="0"/>
              </a:spcAft>
              <a:buNone/>
            </a:pPr>
            <a:endParaRPr sz="2400">
              <a:solidFill>
                <a:srgbClr val="FFFFFF"/>
              </a:solidFill>
            </a:endParaRPr>
          </a:p>
          <a:p>
            <a:pPr marL="0" lvl="0" indent="0" rtl="0">
              <a:spcBef>
                <a:spcPts val="0"/>
              </a:spcBef>
              <a:spcAft>
                <a:spcPts val="0"/>
              </a:spcAft>
              <a:buNone/>
            </a:pPr>
            <a:r>
              <a:rPr lang="en" sz="2400">
                <a:solidFill>
                  <a:srgbClr val="FFFFFF"/>
                </a:solidFill>
              </a:rPr>
              <a:t>-cultivate their own intercultural competencies</a:t>
            </a:r>
            <a:endParaRPr sz="2400">
              <a:solidFill>
                <a:srgbClr val="FFFFFF"/>
              </a:solidFill>
            </a:endParaRPr>
          </a:p>
          <a:p>
            <a:pPr marL="0" lvl="0" indent="0" rtl="0">
              <a:spcBef>
                <a:spcPts val="0"/>
              </a:spcBef>
              <a:spcAft>
                <a:spcPts val="0"/>
              </a:spcAft>
              <a:buNone/>
            </a:pPr>
            <a:endParaRPr sz="2400">
              <a:solidFill>
                <a:srgbClr val="FFFFFF"/>
              </a:solidFill>
            </a:endParaRPr>
          </a:p>
          <a:p>
            <a:pPr marL="0" lvl="0" indent="0" rtl="0">
              <a:spcBef>
                <a:spcPts val="0"/>
              </a:spcBef>
              <a:spcAft>
                <a:spcPts val="0"/>
              </a:spcAft>
              <a:buNone/>
            </a:pPr>
            <a:r>
              <a:rPr lang="en" sz="2400">
                <a:solidFill>
                  <a:srgbClr val="FFFFFF"/>
                </a:solidFill>
              </a:rPr>
              <a:t>-increase their understanding as a global citizen</a:t>
            </a:r>
            <a:endParaRPr sz="2400">
              <a:solidFill>
                <a:srgbClr val="FFFFFF"/>
              </a:solidFill>
            </a:endParaRPr>
          </a:p>
        </p:txBody>
      </p:sp>
      <p:pic>
        <p:nvPicPr>
          <p:cNvPr id="127" name="Shape 127"/>
          <p:cNvPicPr preferRelativeResize="0"/>
          <p:nvPr/>
        </p:nvPicPr>
        <p:blipFill>
          <a:blip r:embed="rId3">
            <a:alphaModFix/>
          </a:blip>
          <a:stretch>
            <a:fillRect/>
          </a:stretch>
        </p:blipFill>
        <p:spPr>
          <a:xfrm>
            <a:off x="5106575" y="185450"/>
            <a:ext cx="3524250" cy="2095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a:blip r:embed="rId3">
            <a:alphaModFix/>
          </a:blip>
          <a:stretch>
            <a:fillRect/>
          </a:stretch>
        </p:blipFill>
        <p:spPr>
          <a:xfrm>
            <a:off x="927500" y="-242500"/>
            <a:ext cx="7627126" cy="5920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764938" y="-118650"/>
            <a:ext cx="7614126" cy="5710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p:cNvPicPr preferRelativeResize="0"/>
          <p:nvPr/>
        </p:nvPicPr>
        <p:blipFill>
          <a:blip r:embed="rId3">
            <a:alphaModFix/>
          </a:blip>
          <a:stretch>
            <a:fillRect/>
          </a:stretch>
        </p:blipFill>
        <p:spPr>
          <a:xfrm>
            <a:off x="1346200" y="95325"/>
            <a:ext cx="6451599"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894200" y="0"/>
            <a:ext cx="7690199" cy="57676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p:cNvPicPr preferRelativeResize="0"/>
          <p:nvPr/>
        </p:nvPicPr>
        <p:blipFill>
          <a:blip r:embed="rId3">
            <a:alphaModFix/>
          </a:blip>
          <a:stretch>
            <a:fillRect/>
          </a:stretch>
        </p:blipFill>
        <p:spPr>
          <a:xfrm>
            <a:off x="152400" y="152400"/>
            <a:ext cx="4784231" cy="4838701"/>
          </a:xfrm>
          <a:prstGeom prst="rect">
            <a:avLst/>
          </a:prstGeom>
          <a:noFill/>
          <a:ln>
            <a:noFill/>
          </a:ln>
        </p:spPr>
      </p:pic>
      <p:sp>
        <p:nvSpPr>
          <p:cNvPr id="158" name="Shape 158"/>
          <p:cNvSpPr txBox="1"/>
          <p:nvPr/>
        </p:nvSpPr>
        <p:spPr>
          <a:xfrm>
            <a:off x="5164000" y="71325"/>
            <a:ext cx="3751800" cy="4365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FFFFFF"/>
                </a:solidFill>
              </a:rPr>
              <a:t>What is the role of the mother in this work of art?  How is she depicted?  What do you believe is the role of the mother in the family and in the culture?  Tell your partner about something important your mother has taught you.</a:t>
            </a:r>
            <a:endParaRPr sz="2400">
              <a:solidFill>
                <a:srgbClr val="FFFFFF"/>
              </a:solidFill>
            </a:endParaRPr>
          </a:p>
          <a:p>
            <a:pPr marL="0" lvl="0" indent="0">
              <a:spcBef>
                <a:spcPts val="0"/>
              </a:spcBef>
              <a:spcAft>
                <a:spcPts val="0"/>
              </a:spcAft>
              <a:buNone/>
            </a:pPr>
            <a:endParaRPr/>
          </a:p>
        </p:txBody>
      </p:sp>
      <p:sp>
        <p:nvSpPr>
          <p:cNvPr id="159" name="Shape 159"/>
          <p:cNvSpPr txBox="1"/>
          <p:nvPr/>
        </p:nvSpPr>
        <p:spPr>
          <a:xfrm>
            <a:off x="5164000" y="4436475"/>
            <a:ext cx="3979800" cy="1184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i="1">
                <a:solidFill>
                  <a:srgbClr val="F3F3F3"/>
                </a:solidFill>
                <a:latin typeface="Times New Roman"/>
                <a:ea typeface="Times New Roman"/>
                <a:cs typeface="Times New Roman"/>
                <a:sym typeface="Times New Roman"/>
              </a:rPr>
              <a:t>Seed Crops should not be Milled.</a:t>
            </a:r>
            <a:r>
              <a:rPr lang="en" sz="1800">
                <a:solidFill>
                  <a:srgbClr val="F3F3F3"/>
                </a:solidFill>
                <a:latin typeface="Times New Roman"/>
                <a:ea typeface="Times New Roman"/>
                <a:cs typeface="Times New Roman"/>
                <a:sym typeface="Times New Roman"/>
              </a:rPr>
              <a:t> </a:t>
            </a:r>
            <a:r>
              <a:rPr lang="en" sz="1800" i="1">
                <a:solidFill>
                  <a:srgbClr val="F3F3F3"/>
                </a:solidFill>
                <a:latin typeface="Times New Roman"/>
                <a:ea typeface="Times New Roman"/>
                <a:cs typeface="Times New Roman"/>
                <a:sym typeface="Times New Roman"/>
              </a:rPr>
              <a:t>(Kollwitz, 1941)</a:t>
            </a:r>
            <a:endParaRPr sz="1800">
              <a:solidFill>
                <a:srgbClr val="F3F3F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blip>
          <a:stretch>
            <a:fillRect/>
          </a:stretch>
        </p:blipFill>
        <p:spPr>
          <a:xfrm>
            <a:off x="0" y="-686050"/>
            <a:ext cx="9226575" cy="6919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11811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a:solidFill>
                  <a:srgbClr val="F1C232"/>
                </a:solidFill>
                <a:latin typeface="Times New Roman"/>
                <a:ea typeface="Times New Roman"/>
                <a:cs typeface="Times New Roman"/>
                <a:sym typeface="Times New Roman"/>
              </a:rPr>
              <a:t>Students from both countries commented on the role of the mother as protector, guardian, care-giver and instructor of moral and religious teachings to her children.</a:t>
            </a:r>
            <a:endParaRPr sz="2400">
              <a:solidFill>
                <a:srgbClr val="F1C232"/>
              </a:solidFill>
              <a:latin typeface="Times New Roman"/>
              <a:ea typeface="Times New Roman"/>
              <a:cs typeface="Times New Roman"/>
              <a:sym typeface="Times New Roman"/>
            </a:endParaRPr>
          </a:p>
          <a:p>
            <a:pPr marL="0" lvl="0" indent="0">
              <a:spcBef>
                <a:spcPts val="0"/>
              </a:spcBef>
              <a:spcAft>
                <a:spcPts val="0"/>
              </a:spcAft>
              <a:buNone/>
            </a:pPr>
            <a:endParaRPr/>
          </a:p>
        </p:txBody>
      </p:sp>
      <p:sp>
        <p:nvSpPr>
          <p:cNvPr id="170" name="Shape 170"/>
          <p:cNvSpPr txBox="1"/>
          <p:nvPr/>
        </p:nvSpPr>
        <p:spPr>
          <a:xfrm>
            <a:off x="456475" y="2111250"/>
            <a:ext cx="7338000" cy="2624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i="1">
                <a:solidFill>
                  <a:srgbClr val="FFFFFF"/>
                </a:solidFill>
              </a:rPr>
              <a:t>The day a child is born, so is a mother.  A good mother has been historically expected to contribute her whole life to her family. Mothers have been the glue that holds a family together because it is up to them to provide the loving care and support needed by growing children. The nurturing a mother provides is unparalleled and a vital part of a child's care.  The important thing that my mother taught me is “before saying something, carefully think about what you want to say.”</a:t>
            </a:r>
            <a:endParaRPr sz="1800" i="1">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0" y="-91732"/>
            <a:ext cx="9232274" cy="6104857"/>
          </a:xfrm>
          <a:prstGeom prst="rect">
            <a:avLst/>
          </a:prstGeom>
          <a:noFill/>
          <a:ln>
            <a:noFill/>
          </a:ln>
        </p:spPr>
      </p:pic>
      <p:sp>
        <p:nvSpPr>
          <p:cNvPr id="61" name="Shape 61"/>
          <p:cNvSpPr txBox="1"/>
          <p:nvPr/>
        </p:nvSpPr>
        <p:spPr>
          <a:xfrm>
            <a:off x="201800" y="781975"/>
            <a:ext cx="8601600" cy="1175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solidFill>
                  <a:srgbClr val="FFFFFF"/>
                </a:solidFill>
              </a:rPr>
              <a:t>How Art Taught Us to Know and See Each Other: The Boone-Kabul Project</a:t>
            </a:r>
            <a:endParaRPr sz="30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FFD966"/>
                </a:solidFill>
              </a:rPr>
              <a:t>Cultural Differences</a:t>
            </a:r>
            <a:endParaRPr>
              <a:solidFill>
                <a:srgbClr val="FFD966"/>
              </a:solidFill>
            </a:endParaRPr>
          </a:p>
        </p:txBody>
      </p:sp>
      <p:sp>
        <p:nvSpPr>
          <p:cNvPr id="176" name="Shape 17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i="1">
                <a:solidFill>
                  <a:srgbClr val="FFFFFF"/>
                </a:solidFill>
              </a:rPr>
              <a:t>Mothers are responsible for raising children and in today’s society that role seems less important because more mothers have to work now.  As a result of more mothers working, more children are being placed in daycare.  It is becoming increasingly hard to make a living in the United States, and I’m not saying daycare is wrong, but it has been proven that direct care from children’s mothers is much more beneficial to that child.  The mother teaches children all the morals and values while the father reinforces those teachings, or at least that is how my parents are.</a:t>
            </a:r>
            <a:r>
              <a:rPr lang="en" b="1">
                <a:solidFill>
                  <a:srgbClr val="FFFFFF"/>
                </a:solidFill>
                <a:latin typeface="Verdana"/>
                <a:ea typeface="Verdana"/>
                <a:cs typeface="Verdana"/>
                <a:sym typeface="Verdana"/>
              </a:rPr>
              <a:t>  </a:t>
            </a:r>
            <a:endParaRPr b="1">
              <a:solidFill>
                <a:srgbClr val="FFFFFF"/>
              </a:solidFill>
              <a:latin typeface="Verdana"/>
              <a:ea typeface="Verdana"/>
              <a:cs typeface="Verdana"/>
              <a:sym typeface="Verdana"/>
            </a:endParaRPr>
          </a:p>
          <a:p>
            <a:pPr marL="0" lvl="0" indent="0">
              <a:spcBef>
                <a:spcPts val="0"/>
              </a:spcBef>
              <a:spcAft>
                <a:spcPts val="1600"/>
              </a:spcAft>
              <a:buNone/>
            </a:pPr>
            <a:endParaRPr/>
          </a:p>
        </p:txBody>
      </p:sp>
      <p:sp>
        <p:nvSpPr>
          <p:cNvPr id="177" name="Shape 177"/>
          <p:cNvSpPr txBox="1">
            <a:spLocks noGrp="1"/>
          </p:cNvSpPr>
          <p:nvPr>
            <p:ph type="body" idx="2"/>
          </p:nvPr>
        </p:nvSpPr>
        <p:spPr>
          <a:xfrm>
            <a:off x="4832400" y="328100"/>
            <a:ext cx="3999900" cy="456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800" i="1">
                <a:solidFill>
                  <a:srgbClr val="FFFFFF"/>
                </a:solidFill>
              </a:rPr>
              <a:t>I believe the role of a mother in her family is to support her family, and she has the right to make the important decisions in her family, but I think her role is different in our culture.  Mothers should stay at home raising her children and do house chores but some educated mothers send their children in kindergarten, so in this case, children can not get their mother’s real love and might be stubborn.  When children are with their mothers they feel themselves safe and sound.</a:t>
            </a:r>
            <a:endParaRPr sz="1800" i="1">
              <a:solidFill>
                <a:srgbClr val="FFFFFF"/>
              </a:solidFill>
            </a:endParaRPr>
          </a:p>
          <a:p>
            <a:pPr marL="0" lvl="0" indent="0">
              <a:spcBef>
                <a:spcPts val="0"/>
              </a:spcBef>
              <a:spcAft>
                <a:spcPts val="160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Shape 182"/>
          <p:cNvPicPr preferRelativeResize="0"/>
          <p:nvPr/>
        </p:nvPicPr>
        <p:blipFill>
          <a:blip r:embed="rId3">
            <a:alphaModFix/>
          </a:blip>
          <a:stretch>
            <a:fillRect/>
          </a:stretch>
        </p:blipFill>
        <p:spPr>
          <a:xfrm>
            <a:off x="1079650" y="195200"/>
            <a:ext cx="5182776" cy="3322300"/>
          </a:xfrm>
          <a:prstGeom prst="rect">
            <a:avLst/>
          </a:prstGeom>
          <a:noFill/>
          <a:ln>
            <a:noFill/>
          </a:ln>
        </p:spPr>
      </p:pic>
      <p:sp>
        <p:nvSpPr>
          <p:cNvPr id="183" name="Shape 183"/>
          <p:cNvSpPr txBox="1"/>
          <p:nvPr/>
        </p:nvSpPr>
        <p:spPr>
          <a:xfrm>
            <a:off x="152400" y="3431900"/>
            <a:ext cx="8792100" cy="1711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FFFFFF"/>
                </a:solidFill>
              </a:rPr>
              <a:t>In this painting, what important leadership characteristics does the artist want to convey about George Washington to the viewer? How does he show George Washington to be heroic or a good leader here?  What do you believe are important characteristics for a good leader in your own country? How would you describe an ideal leader for your land? Who are your heros?</a:t>
            </a:r>
            <a:endParaRPr sz="1800">
              <a:solidFill>
                <a:srgbClr val="FFFFFF"/>
              </a:solidFill>
            </a:endParaRPr>
          </a:p>
          <a:p>
            <a:pPr marL="0" lvl="0" indent="0">
              <a:spcBef>
                <a:spcPts val="0"/>
              </a:spcBef>
              <a:spcAft>
                <a:spcPts val="0"/>
              </a:spcAft>
              <a:buNone/>
            </a:pPr>
            <a:endParaRPr>
              <a:solidFill>
                <a:srgbClr val="FFFFFF"/>
              </a:solidFill>
            </a:endParaRPr>
          </a:p>
        </p:txBody>
      </p:sp>
      <p:sp>
        <p:nvSpPr>
          <p:cNvPr id="184" name="Shape 184"/>
          <p:cNvSpPr txBox="1"/>
          <p:nvPr/>
        </p:nvSpPr>
        <p:spPr>
          <a:xfrm>
            <a:off x="6319500" y="2924375"/>
            <a:ext cx="2824500" cy="742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i="1">
                <a:solidFill>
                  <a:srgbClr val="FFFFFF"/>
                </a:solidFill>
                <a:latin typeface="Times New Roman"/>
                <a:ea typeface="Times New Roman"/>
                <a:cs typeface="Times New Roman"/>
                <a:sym typeface="Times New Roman"/>
              </a:rPr>
              <a:t>Washington Crossing the Delaware.</a:t>
            </a:r>
            <a:r>
              <a:rPr lang="en">
                <a:solidFill>
                  <a:srgbClr val="FFFFFF"/>
                </a:solidFill>
                <a:latin typeface="Times New Roman"/>
                <a:ea typeface="Times New Roman"/>
                <a:cs typeface="Times New Roman"/>
                <a:sym typeface="Times New Roman"/>
              </a:rPr>
              <a:t> </a:t>
            </a:r>
            <a:r>
              <a:rPr lang="en" i="1">
                <a:solidFill>
                  <a:srgbClr val="FFFFFF"/>
                </a:solidFill>
                <a:latin typeface="Times New Roman"/>
                <a:ea typeface="Times New Roman"/>
                <a:cs typeface="Times New Roman"/>
                <a:sym typeface="Times New Roman"/>
              </a:rPr>
              <a:t>(Leutze, 1851)</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88"/>
        <p:cNvGrpSpPr/>
        <p:nvPr/>
      </p:nvGrpSpPr>
      <p:grpSpPr>
        <a:xfrm>
          <a:off x="0" y="0"/>
          <a:ext cx="0" cy="0"/>
          <a:chOff x="0" y="0"/>
          <a:chExt cx="0" cy="0"/>
        </a:xfrm>
      </p:grpSpPr>
      <p:sp>
        <p:nvSpPr>
          <p:cNvPr id="189" name="Shape 189"/>
          <p:cNvSpPr txBox="1"/>
          <p:nvPr/>
        </p:nvSpPr>
        <p:spPr>
          <a:xfrm>
            <a:off x="328100" y="770325"/>
            <a:ext cx="7338000" cy="4022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t>George Washington is portrayed as being heroic. His stance and poise all suggest that he is some type of leader. He is in the front of the boat and standing. He is portrayed as being a courageous and strong individual. 			-American Student</a:t>
            </a:r>
            <a:endParaRPr sz="1800"/>
          </a:p>
          <a:p>
            <a:pPr marL="0" lvl="0" indent="0" rtl="0">
              <a:lnSpc>
                <a:spcPct val="115000"/>
              </a:lnSpc>
              <a:spcBef>
                <a:spcPts val="0"/>
              </a:spcBef>
              <a:spcAft>
                <a:spcPts val="0"/>
              </a:spcAft>
              <a:buNone/>
            </a:pPr>
            <a:endParaRPr sz="1800"/>
          </a:p>
          <a:p>
            <a:pPr marL="0" lvl="0" indent="0" rtl="0">
              <a:lnSpc>
                <a:spcPct val="115000"/>
              </a:lnSpc>
              <a:spcBef>
                <a:spcPts val="0"/>
              </a:spcBef>
              <a:spcAft>
                <a:spcPts val="0"/>
              </a:spcAft>
              <a:buNone/>
            </a:pPr>
            <a:r>
              <a:rPr lang="en" sz="1800"/>
              <a:t>In my own country, I believe a leader must simply put the people first. They should be selfless in their actions, and act out of the best interest of the people. The leader should be honest, brave, fair, wise, and strong, along with other characteristics. I honestly don’t have any heroes in the American government, not now or in the past. The only heros in my life are my parents and family, for they go the extra mile to help me in any and everything that I do. I can not say the same for the American government.			-Afghan Student</a:t>
            </a:r>
            <a:endParaRPr sz="1800"/>
          </a:p>
          <a:p>
            <a:pPr marL="0" lvl="0" indent="0" rtl="0">
              <a:lnSpc>
                <a:spcPct val="115000"/>
              </a:lnSpc>
              <a:spcBef>
                <a:spcPts val="0"/>
              </a:spcBef>
              <a:spcAft>
                <a:spcPts val="0"/>
              </a:spcAft>
              <a:buNone/>
            </a:pP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193"/>
        <p:cNvGrpSpPr/>
        <p:nvPr/>
      </p:nvGrpSpPr>
      <p:grpSpPr>
        <a:xfrm>
          <a:off x="0" y="0"/>
          <a:ext cx="0" cy="0"/>
          <a:chOff x="0" y="0"/>
          <a:chExt cx="0" cy="0"/>
        </a:xfrm>
      </p:grpSpPr>
      <p:sp>
        <p:nvSpPr>
          <p:cNvPr id="194" name="Shape 194"/>
          <p:cNvSpPr txBox="1"/>
          <p:nvPr/>
        </p:nvSpPr>
        <p:spPr>
          <a:xfrm>
            <a:off x="328100" y="770325"/>
            <a:ext cx="7338000" cy="4022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t>George Washington is portrayed as being heroic. His stance and poise all suggest that he is some type of leader. He is in the front of the boat and standing. He is portrayed as being a courageous and strong individual. 			-American Student</a:t>
            </a:r>
            <a:endParaRPr sz="1800"/>
          </a:p>
          <a:p>
            <a:pPr marL="0" lvl="0" indent="0" rtl="0">
              <a:lnSpc>
                <a:spcPct val="115000"/>
              </a:lnSpc>
              <a:spcBef>
                <a:spcPts val="0"/>
              </a:spcBef>
              <a:spcAft>
                <a:spcPts val="0"/>
              </a:spcAft>
              <a:buNone/>
            </a:pPr>
            <a:endParaRPr sz="1800"/>
          </a:p>
          <a:p>
            <a:pPr marL="0" lvl="0" indent="0" rtl="0">
              <a:lnSpc>
                <a:spcPct val="115000"/>
              </a:lnSpc>
              <a:spcBef>
                <a:spcPts val="0"/>
              </a:spcBef>
              <a:spcAft>
                <a:spcPts val="0"/>
              </a:spcAft>
              <a:buNone/>
            </a:pPr>
            <a:r>
              <a:rPr lang="en" sz="1800"/>
              <a:t>In my own country, I believe a leader must simply put the people first. They should be selfless in their actions, and act out of the best interest of the people. The leader should be honest, brave, fair, wise, and strong, along with other characteristics. I honestly don’t have any heroes in the American government, not now or in the past. The only heros in my life are my parents and family, for they go the extra mile to help me in any and everything that I do. I can not say the same for the American government.			-Afghan Student</a:t>
            </a:r>
            <a:endParaRPr sz="1800"/>
          </a:p>
          <a:p>
            <a:pPr marL="0" lvl="0" indent="0" rtl="0">
              <a:lnSpc>
                <a:spcPct val="115000"/>
              </a:lnSpc>
              <a:spcBef>
                <a:spcPts val="0"/>
              </a:spcBef>
              <a:spcAft>
                <a:spcPts val="0"/>
              </a:spcAft>
              <a:buNone/>
            </a:pP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p:nvPr/>
        </p:nvSpPr>
        <p:spPr>
          <a:xfrm>
            <a:off x="128375" y="256775"/>
            <a:ext cx="8507700" cy="656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400">
                <a:solidFill>
                  <a:srgbClr val="FFD966"/>
                </a:solidFill>
              </a:rPr>
              <a:t>Results:</a:t>
            </a:r>
            <a:endParaRPr sz="2400">
              <a:solidFill>
                <a:srgbClr val="FFD966"/>
              </a:solidFill>
            </a:endParaRPr>
          </a:p>
        </p:txBody>
      </p:sp>
      <p:sp>
        <p:nvSpPr>
          <p:cNvPr id="200" name="Shape 200"/>
          <p:cNvSpPr txBox="1"/>
          <p:nvPr/>
        </p:nvSpPr>
        <p:spPr>
          <a:xfrm>
            <a:off x="499275" y="1184000"/>
            <a:ext cx="7338000" cy="2995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i="1">
                <a:solidFill>
                  <a:srgbClr val="FFFFFF"/>
                </a:solidFill>
              </a:rPr>
              <a:t>I found it challenging at the beginning, therefore I hesitated to participate at the first stage. But, I thought let’s give it a try. Once I participated, I learned some basic technology skills as google doc, Skype conversation and Facebook for academic purposes. I also felt proud to share about my country and people.</a:t>
            </a:r>
            <a:endParaRPr sz="2400" i="1">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128375" y="256775"/>
            <a:ext cx="8507700" cy="656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Results:</a:t>
            </a:r>
            <a:endParaRPr sz="2400">
              <a:solidFill>
                <a:srgbClr val="FFD966"/>
              </a:solidFill>
            </a:endParaRPr>
          </a:p>
        </p:txBody>
      </p:sp>
      <p:sp>
        <p:nvSpPr>
          <p:cNvPr id="206" name="Shape 206"/>
          <p:cNvSpPr txBox="1"/>
          <p:nvPr/>
        </p:nvSpPr>
        <p:spPr>
          <a:xfrm>
            <a:off x="499275" y="912875"/>
            <a:ext cx="7338000" cy="3267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i="1">
                <a:solidFill>
                  <a:srgbClr val="FFFFFF"/>
                </a:solidFill>
              </a:rPr>
              <a:t>I learned a lot about community and what it means to be a community within our actual class since we discussed world issues within our class, but we discussed world issues also with students in Kabul, sometimes one-on-one through Facebook messaging, which was really interesting, because you got a really personal perspective.  You got to hear from all sorts of points of views from students in Kabul.</a:t>
            </a:r>
            <a:endParaRPr sz="2400" i="1">
              <a:solidFill>
                <a:srgbClr val="FFFFFF"/>
              </a:solidFill>
            </a:endParaRPr>
          </a:p>
          <a:p>
            <a:pPr marL="0" lvl="0" indent="0" rtl="0">
              <a:lnSpc>
                <a:spcPct val="115000"/>
              </a:lnSpc>
              <a:spcBef>
                <a:spcPts val="0"/>
              </a:spcBef>
              <a:spcAft>
                <a:spcPts val="0"/>
              </a:spcAft>
              <a:buNone/>
            </a:pPr>
            <a:endParaRPr sz="2400" i="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128375" y="256775"/>
            <a:ext cx="8507700" cy="656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Results:</a:t>
            </a:r>
            <a:endParaRPr sz="2400">
              <a:solidFill>
                <a:srgbClr val="FFD966"/>
              </a:solidFill>
            </a:endParaRPr>
          </a:p>
        </p:txBody>
      </p:sp>
      <p:sp>
        <p:nvSpPr>
          <p:cNvPr id="212" name="Shape 212"/>
          <p:cNvSpPr txBox="1"/>
          <p:nvPr/>
        </p:nvSpPr>
        <p:spPr>
          <a:xfrm>
            <a:off x="499275" y="912875"/>
            <a:ext cx="7338000" cy="3267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i="1">
                <a:solidFill>
                  <a:srgbClr val="FFFFFF"/>
                </a:solidFill>
              </a:rPr>
              <a:t>Being a part of the Boone-Kabul experience was a very profound experience for me. It allowed me to relate to other people despite cultural differences.  It was very easy to talk to them.  I found I could implement this group project well in my own lessons when I become a teacher.  Overall, I thought it was a great experience.</a:t>
            </a:r>
            <a:endParaRPr sz="2400" i="1">
              <a:solidFill>
                <a:srgbClr val="FFFFFF"/>
              </a:solidFill>
              <a:latin typeface="Times New Roman"/>
              <a:ea typeface="Times New Roman"/>
              <a:cs typeface="Times New Roman"/>
              <a:sym typeface="Times New Roman"/>
            </a:endParaRPr>
          </a:p>
          <a:p>
            <a:pPr marL="0" lvl="0" indent="0" rtl="0">
              <a:lnSpc>
                <a:spcPct val="115000"/>
              </a:lnSpc>
              <a:spcBef>
                <a:spcPts val="0"/>
              </a:spcBef>
              <a:spcAft>
                <a:spcPts val="0"/>
              </a:spcAft>
              <a:buNone/>
            </a:pPr>
            <a:endParaRPr sz="2400" i="1">
              <a:solidFill>
                <a:srgbClr val="FFFFFF"/>
              </a:solidFill>
            </a:endParaRPr>
          </a:p>
          <a:p>
            <a:pPr marL="0" lvl="0" indent="0" rtl="0">
              <a:lnSpc>
                <a:spcPct val="115000"/>
              </a:lnSpc>
              <a:spcBef>
                <a:spcPts val="0"/>
              </a:spcBef>
              <a:spcAft>
                <a:spcPts val="0"/>
              </a:spcAft>
              <a:buNone/>
            </a:pPr>
            <a:endParaRPr sz="2400" i="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p:nvPr/>
        </p:nvSpPr>
        <p:spPr>
          <a:xfrm>
            <a:off x="128375" y="256775"/>
            <a:ext cx="8507700" cy="656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rgbClr val="FFD966"/>
                </a:solidFill>
              </a:rPr>
              <a:t>Results:</a:t>
            </a:r>
            <a:endParaRPr sz="2400">
              <a:solidFill>
                <a:srgbClr val="FFD966"/>
              </a:solidFill>
            </a:endParaRPr>
          </a:p>
        </p:txBody>
      </p:sp>
      <p:sp>
        <p:nvSpPr>
          <p:cNvPr id="218" name="Shape 218"/>
          <p:cNvSpPr txBox="1"/>
          <p:nvPr/>
        </p:nvSpPr>
        <p:spPr>
          <a:xfrm>
            <a:off x="499275" y="912875"/>
            <a:ext cx="7338000" cy="39231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i="1">
                <a:solidFill>
                  <a:srgbClr val="FFFFFF"/>
                </a:solidFill>
              </a:rPr>
              <a:t>The Boone-Kabul cultural exchange program was an eye opening experience for me. I learned a lot from that program. I really didn’t know how my American peers were thinking about the world. I learned how unawareness causes misunderstanding and cultural stereotypes. I wish this noble and unique initiative conducted by our two brilliant Professors Ms. Lillian Nave and Mr. Abdul Habib Khalid, continue for years to come. I strongly suggest Kabul Education University and Appalachian State University students actively take part in the programs that come. It is a fruitful effort to bring two nations together to understand and embrace each other. I found new American friends who widened my horizons by sharing their feelings and thoughts. I feel proud of being part of such a wonderful program.</a:t>
            </a:r>
            <a:r>
              <a:rPr lang="en" sz="1800">
                <a:solidFill>
                  <a:srgbClr val="FFFFFF"/>
                </a:solidFill>
              </a:rPr>
              <a:t> </a:t>
            </a:r>
            <a:endParaRPr sz="18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a:blip r:embed="rId3">
            <a:alphaModFix/>
          </a:blip>
          <a:stretch>
            <a:fillRect/>
          </a:stretch>
        </p:blipFill>
        <p:spPr>
          <a:xfrm>
            <a:off x="-110812" y="-410150"/>
            <a:ext cx="9365624" cy="6858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a:blip r:embed="rId3">
            <a:alphaModFix/>
          </a:blip>
          <a:stretch>
            <a:fillRect/>
          </a:stretch>
        </p:blipFill>
        <p:spPr>
          <a:xfrm>
            <a:off x="0" y="-544725"/>
            <a:ext cx="9144000" cy="66248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38725" y="95475"/>
            <a:ext cx="3758400" cy="2454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4800">
                <a:solidFill>
                  <a:srgbClr val="000000"/>
                </a:solidFill>
                <a:latin typeface="Times New Roman"/>
                <a:ea typeface="Times New Roman"/>
                <a:cs typeface="Times New Roman"/>
                <a:sym typeface="Times New Roman"/>
              </a:rPr>
              <a:t>Mountains of </a:t>
            </a:r>
            <a:endParaRPr sz="4800">
              <a:solidFill>
                <a:srgbClr val="000000"/>
              </a:solidFill>
              <a:latin typeface="Times New Roman"/>
              <a:ea typeface="Times New Roman"/>
              <a:cs typeface="Times New Roman"/>
              <a:sym typeface="Times New Roman"/>
            </a:endParaRPr>
          </a:p>
          <a:p>
            <a:pPr marL="0" lvl="0" indent="0">
              <a:spcBef>
                <a:spcPts val="0"/>
              </a:spcBef>
              <a:spcAft>
                <a:spcPts val="0"/>
              </a:spcAft>
              <a:buNone/>
            </a:pPr>
            <a:r>
              <a:rPr lang="en" sz="4800">
                <a:solidFill>
                  <a:srgbClr val="000000"/>
                </a:solidFill>
                <a:latin typeface="Times New Roman"/>
                <a:ea typeface="Times New Roman"/>
                <a:cs typeface="Times New Roman"/>
                <a:sym typeface="Times New Roman"/>
              </a:rPr>
              <a:t>Opportunities</a:t>
            </a:r>
            <a:endParaRPr sz="4800">
              <a:solidFill>
                <a:srgbClr val="000000"/>
              </a:solidFill>
              <a:latin typeface="Times New Roman"/>
              <a:ea typeface="Times New Roman"/>
              <a:cs typeface="Times New Roman"/>
              <a:sym typeface="Times New Roman"/>
            </a:endParaRPr>
          </a:p>
        </p:txBody>
      </p:sp>
      <p:pic>
        <p:nvPicPr>
          <p:cNvPr id="67" name="Shape 67"/>
          <p:cNvPicPr preferRelativeResize="0"/>
          <p:nvPr/>
        </p:nvPicPr>
        <p:blipFill>
          <a:blip r:embed="rId3">
            <a:alphaModFix/>
          </a:blip>
          <a:stretch>
            <a:fillRect/>
          </a:stretch>
        </p:blipFill>
        <p:spPr>
          <a:xfrm>
            <a:off x="3897042" y="1238475"/>
            <a:ext cx="5196058" cy="3897051"/>
          </a:xfrm>
          <a:prstGeom prst="rect">
            <a:avLst/>
          </a:prstGeom>
          <a:noFill/>
          <a:ln>
            <a:noFill/>
          </a:ln>
        </p:spPr>
      </p:pic>
      <p:pic>
        <p:nvPicPr>
          <p:cNvPr id="68" name="Shape 68"/>
          <p:cNvPicPr preferRelativeResize="0"/>
          <p:nvPr/>
        </p:nvPicPr>
        <p:blipFill>
          <a:blip r:embed="rId4">
            <a:alphaModFix/>
          </a:blip>
          <a:stretch>
            <a:fillRect/>
          </a:stretch>
        </p:blipFill>
        <p:spPr>
          <a:xfrm>
            <a:off x="4330738" y="95475"/>
            <a:ext cx="5267325" cy="1143000"/>
          </a:xfrm>
          <a:prstGeom prst="rect">
            <a:avLst/>
          </a:prstGeom>
          <a:noFill/>
          <a:ln>
            <a:noFill/>
          </a:ln>
        </p:spPr>
      </p:pic>
      <p:pic>
        <p:nvPicPr>
          <p:cNvPr id="69" name="Shape 69"/>
          <p:cNvPicPr preferRelativeResize="0"/>
          <p:nvPr/>
        </p:nvPicPr>
        <p:blipFill>
          <a:blip r:embed="rId5">
            <a:alphaModFix/>
          </a:blip>
          <a:stretch>
            <a:fillRect/>
          </a:stretch>
        </p:blipFill>
        <p:spPr>
          <a:xfrm>
            <a:off x="0" y="2550171"/>
            <a:ext cx="3897050" cy="25933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0" y="-927250"/>
            <a:ext cx="9237325" cy="692801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4311600" y="1041350"/>
            <a:ext cx="4798899" cy="2596300"/>
          </a:xfrm>
          <a:prstGeom prst="rect">
            <a:avLst/>
          </a:prstGeom>
          <a:noFill/>
          <a:ln>
            <a:noFill/>
          </a:ln>
        </p:spPr>
      </p:pic>
      <p:pic>
        <p:nvPicPr>
          <p:cNvPr id="239" name="Shape 239"/>
          <p:cNvPicPr preferRelativeResize="0"/>
          <p:nvPr/>
        </p:nvPicPr>
        <p:blipFill>
          <a:blip r:embed="rId4">
            <a:alphaModFix/>
          </a:blip>
          <a:stretch>
            <a:fillRect/>
          </a:stretch>
        </p:blipFill>
        <p:spPr>
          <a:xfrm>
            <a:off x="0" y="0"/>
            <a:ext cx="4311603" cy="51434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152400" y="152400"/>
            <a:ext cx="4932473" cy="4838700"/>
          </a:xfrm>
          <a:prstGeom prst="rect">
            <a:avLst/>
          </a:prstGeom>
          <a:noFill/>
          <a:ln>
            <a:noFill/>
          </a:ln>
        </p:spPr>
      </p:pic>
      <p:pic>
        <p:nvPicPr>
          <p:cNvPr id="245" name="Shape 245"/>
          <p:cNvPicPr preferRelativeResize="0"/>
          <p:nvPr/>
        </p:nvPicPr>
        <p:blipFill>
          <a:blip r:embed="rId4">
            <a:alphaModFix/>
          </a:blip>
          <a:stretch>
            <a:fillRect/>
          </a:stretch>
        </p:blipFill>
        <p:spPr>
          <a:xfrm>
            <a:off x="5084875" y="238000"/>
            <a:ext cx="3981101" cy="42270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a:blip r:embed="rId3">
            <a:alphaModFix/>
          </a:blip>
          <a:stretch>
            <a:fillRect/>
          </a:stretch>
        </p:blipFill>
        <p:spPr>
          <a:xfrm>
            <a:off x="152400" y="152400"/>
            <a:ext cx="3478860" cy="4838702"/>
          </a:xfrm>
          <a:prstGeom prst="rect">
            <a:avLst/>
          </a:prstGeom>
          <a:noFill/>
          <a:ln>
            <a:noFill/>
          </a:ln>
        </p:spPr>
      </p:pic>
      <p:pic>
        <p:nvPicPr>
          <p:cNvPr id="251" name="Shape 251"/>
          <p:cNvPicPr preferRelativeResize="0"/>
          <p:nvPr/>
        </p:nvPicPr>
        <p:blipFill>
          <a:blip r:embed="rId4">
            <a:alphaModFix/>
          </a:blip>
          <a:stretch>
            <a:fillRect/>
          </a:stretch>
        </p:blipFill>
        <p:spPr>
          <a:xfrm>
            <a:off x="3783660" y="152400"/>
            <a:ext cx="5207940" cy="21316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a:blip r:embed="rId3">
            <a:alphaModFix/>
          </a:blip>
          <a:stretch>
            <a:fillRect/>
          </a:stretch>
        </p:blipFill>
        <p:spPr>
          <a:xfrm>
            <a:off x="1636000" y="209475"/>
            <a:ext cx="6451599"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85575" y="1050050"/>
            <a:ext cx="7817326" cy="4397250"/>
          </a:xfrm>
          <a:prstGeom prst="rect">
            <a:avLst/>
          </a:prstGeom>
          <a:noFill/>
          <a:ln>
            <a:noFill/>
          </a:ln>
        </p:spPr>
      </p:pic>
      <p:pic>
        <p:nvPicPr>
          <p:cNvPr id="75" name="Shape 75"/>
          <p:cNvPicPr preferRelativeResize="0"/>
          <p:nvPr/>
        </p:nvPicPr>
        <p:blipFill>
          <a:blip r:embed="rId4">
            <a:alphaModFix/>
          </a:blip>
          <a:stretch>
            <a:fillRect/>
          </a:stretch>
        </p:blipFill>
        <p:spPr>
          <a:xfrm>
            <a:off x="3667125" y="1050050"/>
            <a:ext cx="5476875" cy="4105275"/>
          </a:xfrm>
          <a:prstGeom prst="rect">
            <a:avLst/>
          </a:prstGeom>
          <a:noFill/>
          <a:ln>
            <a:noFill/>
          </a:ln>
        </p:spPr>
      </p:pic>
      <p:sp>
        <p:nvSpPr>
          <p:cNvPr id="76" name="Shape 76"/>
          <p:cNvSpPr txBox="1"/>
          <p:nvPr/>
        </p:nvSpPr>
        <p:spPr>
          <a:xfrm>
            <a:off x="171175" y="285300"/>
            <a:ext cx="7737300" cy="85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3F3F3"/>
                </a:solidFill>
              </a:rPr>
              <a:t>A history… and a future… of educators</a:t>
            </a:r>
            <a:endParaRPr sz="3000">
              <a:solidFill>
                <a:srgbClr val="F3F3F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Why Art? Why this project?</a:t>
            </a:r>
            <a:endParaRPr/>
          </a:p>
        </p:txBody>
      </p:sp>
      <p:sp>
        <p:nvSpPr>
          <p:cNvPr id="82" name="Shape 82"/>
          <p:cNvSpPr txBox="1">
            <a:spLocks noGrp="1"/>
          </p:cNvSpPr>
          <p:nvPr>
            <p:ph type="body" idx="1"/>
          </p:nvPr>
        </p:nvSpPr>
        <p:spPr>
          <a:xfrm>
            <a:off x="311700" y="1152475"/>
            <a:ext cx="43548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Art is a transformational entity that can build bridges across cultures.  </a:t>
            </a:r>
            <a:endParaRPr/>
          </a:p>
          <a:p>
            <a:pPr marL="0" lvl="0" indent="0">
              <a:spcBef>
                <a:spcPts val="1600"/>
              </a:spcBef>
              <a:spcAft>
                <a:spcPts val="0"/>
              </a:spcAft>
              <a:buNone/>
            </a:pPr>
            <a:r>
              <a:rPr lang="en"/>
              <a:t>AIM of project: In-depth discussion of artistic works by Afghan and American students working together will reduce cultural stereotyping and poor media image-making and lead the students to a shared understanding and a deep connection as humans that transcends national, political, religious and cultural boundaries.  </a:t>
            </a:r>
            <a:endParaRPr/>
          </a:p>
          <a:p>
            <a:pPr marL="0" lvl="0" indent="0">
              <a:spcBef>
                <a:spcPts val="1600"/>
              </a:spcBef>
              <a:spcAft>
                <a:spcPts val="1600"/>
              </a:spcAft>
              <a:buNone/>
            </a:pPr>
            <a:endParaRPr/>
          </a:p>
        </p:txBody>
      </p:sp>
      <p:pic>
        <p:nvPicPr>
          <p:cNvPr id="83" name="Shape 83"/>
          <p:cNvPicPr preferRelativeResize="0"/>
          <p:nvPr/>
        </p:nvPicPr>
        <p:blipFill>
          <a:blip r:embed="rId3">
            <a:alphaModFix/>
          </a:blip>
          <a:stretch>
            <a:fillRect/>
          </a:stretch>
        </p:blipFill>
        <p:spPr>
          <a:xfrm>
            <a:off x="5297226" y="133950"/>
            <a:ext cx="3205875" cy="4239150"/>
          </a:xfrm>
          <a:prstGeom prst="rect">
            <a:avLst/>
          </a:prstGeom>
          <a:noFill/>
          <a:ln>
            <a:noFill/>
          </a:ln>
        </p:spPr>
      </p:pic>
      <p:sp>
        <p:nvSpPr>
          <p:cNvPr id="84" name="Shape 84"/>
          <p:cNvSpPr txBox="1"/>
          <p:nvPr/>
        </p:nvSpPr>
        <p:spPr>
          <a:xfrm>
            <a:off x="5297175" y="4496725"/>
            <a:ext cx="3205800" cy="240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i="1">
                <a:solidFill>
                  <a:srgbClr val="FFFFFF"/>
                </a:solidFill>
                <a:latin typeface="Times New Roman"/>
                <a:ea typeface="Times New Roman"/>
                <a:cs typeface="Times New Roman"/>
                <a:sym typeface="Times New Roman"/>
              </a:rPr>
              <a:t>The Invisible Muslima (Sayed, 2013)</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a:blip r:embed="rId3">
            <a:alphaModFix/>
          </a:blip>
          <a:stretch>
            <a:fillRect/>
          </a:stretch>
        </p:blipFill>
        <p:spPr>
          <a:xfrm>
            <a:off x="0" y="0"/>
            <a:ext cx="9144001" cy="4308650"/>
          </a:xfrm>
          <a:prstGeom prst="rect">
            <a:avLst/>
          </a:prstGeom>
          <a:noFill/>
          <a:ln>
            <a:noFill/>
          </a:ln>
        </p:spPr>
      </p:pic>
      <p:sp>
        <p:nvSpPr>
          <p:cNvPr id="90" name="Shape 90"/>
          <p:cNvSpPr txBox="1"/>
          <p:nvPr/>
        </p:nvSpPr>
        <p:spPr>
          <a:xfrm>
            <a:off x="215600" y="4308650"/>
            <a:ext cx="8788200" cy="105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600">
                <a:solidFill>
                  <a:srgbClr val="F3F3F3"/>
                </a:solidFill>
              </a:rPr>
              <a:t>A chance encounter in an elevator...</a:t>
            </a:r>
            <a:endParaRPr sz="3600">
              <a:solidFill>
                <a:srgbClr val="F3F3F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p:cNvPicPr preferRelativeResize="0"/>
          <p:nvPr/>
        </p:nvPicPr>
        <p:blipFill>
          <a:blip r:embed="rId3">
            <a:alphaModFix/>
          </a:blip>
          <a:stretch>
            <a:fillRect/>
          </a:stretch>
        </p:blipFill>
        <p:spPr>
          <a:xfrm>
            <a:off x="152400" y="152400"/>
            <a:ext cx="3229957" cy="2419350"/>
          </a:xfrm>
          <a:prstGeom prst="rect">
            <a:avLst/>
          </a:prstGeom>
          <a:noFill/>
          <a:ln>
            <a:noFill/>
          </a:ln>
        </p:spPr>
      </p:pic>
      <p:pic>
        <p:nvPicPr>
          <p:cNvPr id="96" name="Shape 96"/>
          <p:cNvPicPr preferRelativeResize="0"/>
          <p:nvPr/>
        </p:nvPicPr>
        <p:blipFill>
          <a:blip r:embed="rId4">
            <a:alphaModFix/>
          </a:blip>
          <a:stretch>
            <a:fillRect/>
          </a:stretch>
        </p:blipFill>
        <p:spPr>
          <a:xfrm>
            <a:off x="3534757" y="152400"/>
            <a:ext cx="2847975" cy="1600200"/>
          </a:xfrm>
          <a:prstGeom prst="rect">
            <a:avLst/>
          </a:prstGeom>
          <a:noFill/>
          <a:ln>
            <a:noFill/>
          </a:ln>
        </p:spPr>
      </p:pic>
      <p:pic>
        <p:nvPicPr>
          <p:cNvPr id="97" name="Shape 97"/>
          <p:cNvPicPr preferRelativeResize="0"/>
          <p:nvPr/>
        </p:nvPicPr>
        <p:blipFill>
          <a:blip r:embed="rId5">
            <a:alphaModFix/>
          </a:blip>
          <a:stretch>
            <a:fillRect/>
          </a:stretch>
        </p:blipFill>
        <p:spPr>
          <a:xfrm>
            <a:off x="6382725" y="755550"/>
            <a:ext cx="2619375" cy="1743075"/>
          </a:xfrm>
          <a:prstGeom prst="rect">
            <a:avLst/>
          </a:prstGeom>
          <a:noFill/>
          <a:ln>
            <a:noFill/>
          </a:ln>
        </p:spPr>
      </p:pic>
      <p:pic>
        <p:nvPicPr>
          <p:cNvPr id="98" name="Shape 98"/>
          <p:cNvPicPr preferRelativeResize="0"/>
          <p:nvPr/>
        </p:nvPicPr>
        <p:blipFill>
          <a:blip r:embed="rId6">
            <a:alphaModFix/>
          </a:blip>
          <a:stretch>
            <a:fillRect/>
          </a:stretch>
        </p:blipFill>
        <p:spPr>
          <a:xfrm>
            <a:off x="2648825" y="1183525"/>
            <a:ext cx="1646340" cy="2266950"/>
          </a:xfrm>
          <a:prstGeom prst="rect">
            <a:avLst/>
          </a:prstGeom>
          <a:noFill/>
          <a:ln>
            <a:noFill/>
          </a:ln>
        </p:spPr>
      </p:pic>
      <p:pic>
        <p:nvPicPr>
          <p:cNvPr id="99" name="Shape 99"/>
          <p:cNvPicPr preferRelativeResize="0"/>
          <p:nvPr/>
        </p:nvPicPr>
        <p:blipFill>
          <a:blip r:embed="rId7">
            <a:alphaModFix/>
          </a:blip>
          <a:stretch>
            <a:fillRect/>
          </a:stretch>
        </p:blipFill>
        <p:spPr>
          <a:xfrm>
            <a:off x="4447565" y="2651025"/>
            <a:ext cx="4544035" cy="2121624"/>
          </a:xfrm>
          <a:prstGeom prst="rect">
            <a:avLst/>
          </a:prstGeom>
          <a:noFill/>
          <a:ln>
            <a:noFill/>
          </a:ln>
        </p:spPr>
      </p:pic>
      <p:pic>
        <p:nvPicPr>
          <p:cNvPr id="100" name="Shape 100"/>
          <p:cNvPicPr preferRelativeResize="0"/>
          <p:nvPr/>
        </p:nvPicPr>
        <p:blipFill>
          <a:blip r:embed="rId8">
            <a:alphaModFix/>
          </a:blip>
          <a:stretch>
            <a:fillRect/>
          </a:stretch>
        </p:blipFill>
        <p:spPr>
          <a:xfrm>
            <a:off x="0" y="2325988"/>
            <a:ext cx="4927450" cy="2771699"/>
          </a:xfrm>
          <a:prstGeom prst="rect">
            <a:avLst/>
          </a:prstGeom>
          <a:noFill/>
          <a:ln>
            <a:noFill/>
          </a:ln>
        </p:spPr>
      </p:pic>
      <p:pic>
        <p:nvPicPr>
          <p:cNvPr id="101" name="Shape 101"/>
          <p:cNvPicPr preferRelativeResize="0"/>
          <p:nvPr/>
        </p:nvPicPr>
        <p:blipFill>
          <a:blip r:embed="rId9">
            <a:alphaModFix/>
          </a:blip>
          <a:stretch>
            <a:fillRect/>
          </a:stretch>
        </p:blipFill>
        <p:spPr>
          <a:xfrm>
            <a:off x="4447575" y="964550"/>
            <a:ext cx="4289151" cy="3141350"/>
          </a:xfrm>
          <a:prstGeom prst="rect">
            <a:avLst/>
          </a:prstGeom>
          <a:noFill/>
          <a:ln>
            <a:noFill/>
          </a:ln>
        </p:spPr>
      </p:pic>
      <p:pic>
        <p:nvPicPr>
          <p:cNvPr id="102" name="Shape 102"/>
          <p:cNvPicPr preferRelativeResize="0"/>
          <p:nvPr/>
        </p:nvPicPr>
        <p:blipFill>
          <a:blip r:embed="rId10">
            <a:alphaModFix/>
          </a:blip>
          <a:stretch>
            <a:fillRect/>
          </a:stretch>
        </p:blipFill>
        <p:spPr>
          <a:xfrm>
            <a:off x="120088" y="152400"/>
            <a:ext cx="3294574" cy="395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10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1000"/>
                                        <p:tgtEl>
                                          <p:spTgt spid="9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10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1000"/>
                                        <p:tgtEl>
                                          <p:spTgt spid="10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10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4992813" y="35650"/>
            <a:ext cx="4151175" cy="2767450"/>
          </a:xfrm>
          <a:prstGeom prst="rect">
            <a:avLst/>
          </a:prstGeom>
          <a:noFill/>
          <a:ln>
            <a:noFill/>
          </a:ln>
        </p:spPr>
      </p:pic>
      <p:sp>
        <p:nvSpPr>
          <p:cNvPr id="108" name="Shape 108"/>
          <p:cNvSpPr txBox="1"/>
          <p:nvPr/>
        </p:nvSpPr>
        <p:spPr>
          <a:xfrm>
            <a:off x="256775" y="2767425"/>
            <a:ext cx="8773200" cy="2376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F3F3F3"/>
                </a:solidFill>
              </a:rPr>
              <a:t>-determine how perceptions are shaped about other cultures and analyze how these perceptions change </a:t>
            </a:r>
            <a:endParaRPr sz="1800">
              <a:solidFill>
                <a:srgbClr val="F3F3F3"/>
              </a:solidFill>
            </a:endParaRPr>
          </a:p>
          <a:p>
            <a:pPr marL="0" lvl="0" indent="0">
              <a:spcBef>
                <a:spcPts val="0"/>
              </a:spcBef>
              <a:spcAft>
                <a:spcPts val="0"/>
              </a:spcAft>
              <a:buNone/>
            </a:pPr>
            <a:endParaRPr sz="1800">
              <a:solidFill>
                <a:srgbClr val="F3F3F3"/>
              </a:solidFill>
            </a:endParaRPr>
          </a:p>
          <a:p>
            <a:pPr marL="0" lvl="0" indent="0">
              <a:spcBef>
                <a:spcPts val="0"/>
              </a:spcBef>
              <a:spcAft>
                <a:spcPts val="0"/>
              </a:spcAft>
              <a:buNone/>
            </a:pPr>
            <a:r>
              <a:rPr lang="en" sz="1800">
                <a:solidFill>
                  <a:srgbClr val="F3F3F3"/>
                </a:solidFill>
              </a:rPr>
              <a:t>-examine how art is multivalent and is particularly able to carry many nuanced messages that allow for in-depth discussion</a:t>
            </a:r>
            <a:endParaRPr sz="1800">
              <a:solidFill>
                <a:srgbClr val="F3F3F3"/>
              </a:solidFill>
            </a:endParaRPr>
          </a:p>
          <a:p>
            <a:pPr marL="0" lvl="0" indent="0">
              <a:spcBef>
                <a:spcPts val="0"/>
              </a:spcBef>
              <a:spcAft>
                <a:spcPts val="0"/>
              </a:spcAft>
              <a:buNone/>
            </a:pPr>
            <a:r>
              <a:rPr lang="en" sz="1800">
                <a:solidFill>
                  <a:srgbClr val="F3F3F3"/>
                </a:solidFill>
              </a:rPr>
              <a:t>		</a:t>
            </a:r>
            <a:endParaRPr sz="1800">
              <a:solidFill>
                <a:srgbClr val="F3F3F3"/>
              </a:solidFill>
            </a:endParaRPr>
          </a:p>
          <a:p>
            <a:pPr marL="0" lvl="0" indent="0">
              <a:spcBef>
                <a:spcPts val="0"/>
              </a:spcBef>
              <a:spcAft>
                <a:spcPts val="0"/>
              </a:spcAft>
              <a:buNone/>
            </a:pPr>
            <a:r>
              <a:rPr lang="en" sz="1800">
                <a:solidFill>
                  <a:srgbClr val="F3F3F3"/>
                </a:solidFill>
              </a:rPr>
              <a:t>-analyze how art and its interpretation is shaped by various cultural and religious backgrounds</a:t>
            </a:r>
            <a:endParaRPr sz="1800">
              <a:solidFill>
                <a:srgbClr val="F3F3F3"/>
              </a:solidFill>
            </a:endParaRPr>
          </a:p>
          <a:p>
            <a:pPr marL="0" lvl="0" indent="0">
              <a:spcBef>
                <a:spcPts val="0"/>
              </a:spcBef>
              <a:spcAft>
                <a:spcPts val="0"/>
              </a:spcAft>
              <a:buNone/>
            </a:pPr>
            <a:endParaRPr sz="1800">
              <a:solidFill>
                <a:srgbClr val="F3F3F3"/>
              </a:solidFill>
            </a:endParaRPr>
          </a:p>
        </p:txBody>
      </p:sp>
      <p:sp>
        <p:nvSpPr>
          <p:cNvPr id="109" name="Shape 109"/>
          <p:cNvSpPr txBox="1"/>
          <p:nvPr/>
        </p:nvSpPr>
        <p:spPr>
          <a:xfrm>
            <a:off x="114100" y="71325"/>
            <a:ext cx="4621800" cy="269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solidFill>
                <a:srgbClr val="FFFFFF"/>
              </a:solidFill>
            </a:endParaRPr>
          </a:p>
          <a:p>
            <a:pPr marL="0" lvl="0" indent="0" algn="ctr">
              <a:spcBef>
                <a:spcPts val="0"/>
              </a:spcBef>
              <a:spcAft>
                <a:spcPts val="0"/>
              </a:spcAft>
              <a:buNone/>
            </a:pPr>
            <a:r>
              <a:rPr lang="en" sz="3000">
                <a:solidFill>
                  <a:srgbClr val="FFFFFF"/>
                </a:solidFill>
              </a:rPr>
              <a:t>Academic/Cognitive Learning Objectives</a:t>
            </a:r>
            <a:endParaRPr sz="3000">
              <a:solidFill>
                <a:srgbClr val="FFFFFF"/>
              </a:solidFill>
            </a:endParaRPr>
          </a:p>
          <a:p>
            <a:pPr marL="0" lvl="0" indent="0" algn="ctr">
              <a:spcBef>
                <a:spcPts val="0"/>
              </a:spcBef>
              <a:spcAft>
                <a:spcPts val="0"/>
              </a:spcAft>
              <a:buNone/>
            </a:pPr>
            <a:r>
              <a:rPr lang="en" sz="2400">
                <a:solidFill>
                  <a:srgbClr val="CCCCCC"/>
                </a:solidFill>
              </a:rPr>
              <a:t>(big picture)</a:t>
            </a:r>
            <a:endParaRPr sz="2400">
              <a:solidFill>
                <a:srgbClr val="CCCCCC"/>
              </a:solidFill>
            </a:endParaRPr>
          </a:p>
          <a:p>
            <a:pPr marL="0" lvl="0" indent="0">
              <a:spcBef>
                <a:spcPts val="0"/>
              </a:spcBef>
              <a:spcAft>
                <a:spcPts val="0"/>
              </a:spcAft>
              <a:buNone/>
            </a:pPr>
            <a:endParaRPr sz="2400">
              <a:solidFill>
                <a:srgbClr val="FFFFFF"/>
              </a:solidFill>
            </a:endParaRPr>
          </a:p>
          <a:p>
            <a:pPr marL="0" lvl="0" indent="0" algn="ctr">
              <a:spcBef>
                <a:spcPts val="0"/>
              </a:spcBef>
              <a:spcAft>
                <a:spcPts val="0"/>
              </a:spcAft>
              <a:buNone/>
            </a:pPr>
            <a:r>
              <a:rPr lang="en" sz="3000">
                <a:solidFill>
                  <a:srgbClr val="FFFFFF"/>
                </a:solidFill>
              </a:rPr>
              <a:t>Students Will:</a:t>
            </a:r>
            <a:endParaRPr sz="3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p:nvPr/>
        </p:nvSpPr>
        <p:spPr>
          <a:xfrm>
            <a:off x="0" y="-456475"/>
            <a:ext cx="9030000" cy="54492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3000">
                <a:solidFill>
                  <a:srgbClr val="F3F3F3"/>
                </a:solidFill>
              </a:rPr>
              <a:t>Academic/Cognitive Learning Goals: </a:t>
            </a:r>
            <a:endParaRPr sz="3000">
              <a:solidFill>
                <a:srgbClr val="F3F3F3"/>
              </a:solidFill>
            </a:endParaRPr>
          </a:p>
          <a:p>
            <a:pPr marL="0" lvl="0" indent="0" algn="ctr" rtl="0">
              <a:spcBef>
                <a:spcPts val="0"/>
              </a:spcBef>
              <a:spcAft>
                <a:spcPts val="0"/>
              </a:spcAft>
              <a:buNone/>
            </a:pPr>
            <a:r>
              <a:rPr lang="en" sz="2400">
                <a:solidFill>
                  <a:srgbClr val="F3F3F3"/>
                </a:solidFill>
              </a:rPr>
              <a:t>(these are the things students will have done</a:t>
            </a:r>
            <a:endParaRPr sz="2400">
              <a:solidFill>
                <a:srgbClr val="F3F3F3"/>
              </a:solidFill>
            </a:endParaRPr>
          </a:p>
          <a:p>
            <a:pPr marL="0" lvl="0" indent="0" algn="ctr" rtl="0">
              <a:spcBef>
                <a:spcPts val="0"/>
              </a:spcBef>
              <a:spcAft>
                <a:spcPts val="0"/>
              </a:spcAft>
              <a:buNone/>
            </a:pPr>
            <a:r>
              <a:rPr lang="en" sz="2400">
                <a:solidFill>
                  <a:srgbClr val="F3F3F3"/>
                </a:solidFill>
              </a:rPr>
              <a:t> upon completion of the project)</a:t>
            </a: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spcBef>
                <a:spcPts val="0"/>
              </a:spcBef>
              <a:spcAft>
                <a:spcPts val="0"/>
              </a:spcAft>
              <a:buNone/>
            </a:pPr>
            <a:r>
              <a:rPr lang="en" sz="1800" b="1">
                <a:solidFill>
                  <a:srgbClr val="F3F3F3"/>
                </a:solidFill>
              </a:rPr>
              <a:t>Students Will:</a:t>
            </a:r>
            <a:endParaRPr sz="1800" b="1">
              <a:solidFill>
                <a:srgbClr val="F3F3F3"/>
              </a:solidFill>
            </a:endParaRPr>
          </a:p>
          <a:p>
            <a:pPr marL="0" lvl="0" indent="0" rtl="0">
              <a:spcBef>
                <a:spcPts val="0"/>
              </a:spcBef>
              <a:spcAft>
                <a:spcPts val="0"/>
              </a:spcAft>
              <a:buNone/>
            </a:pPr>
            <a:r>
              <a:rPr lang="en" sz="1800">
                <a:solidFill>
                  <a:srgbClr val="F3F3F3"/>
                </a:solidFill>
              </a:rPr>
              <a:t>gain written and oral skills in communicating effectively with students of another culture</a:t>
            </a:r>
            <a:endParaRPr sz="1800">
              <a:solidFill>
                <a:srgbClr val="F3F3F3"/>
              </a:solidFill>
            </a:endParaRPr>
          </a:p>
          <a:p>
            <a:pPr marL="0" lvl="0" indent="0" rtl="0">
              <a:spcBef>
                <a:spcPts val="0"/>
              </a:spcBef>
              <a:spcAft>
                <a:spcPts val="0"/>
              </a:spcAft>
              <a:buNone/>
            </a:pPr>
            <a:endParaRPr sz="1800">
              <a:solidFill>
                <a:srgbClr val="F3F3F3"/>
              </a:solidFill>
            </a:endParaRPr>
          </a:p>
          <a:p>
            <a:pPr marL="2743200" lvl="0" indent="0" rtl="0">
              <a:spcBef>
                <a:spcPts val="0"/>
              </a:spcBef>
              <a:spcAft>
                <a:spcPts val="0"/>
              </a:spcAft>
              <a:buNone/>
            </a:pPr>
            <a:r>
              <a:rPr lang="en" sz="1800">
                <a:solidFill>
                  <a:srgbClr val="F3F3F3"/>
                </a:solidFill>
              </a:rPr>
              <a:t>gain valuable experience in demonstrated complexity of understanding, problem analysis, and critical thinking</a:t>
            </a:r>
            <a:endParaRPr sz="1800">
              <a:solidFill>
                <a:srgbClr val="F3F3F3"/>
              </a:solidFill>
            </a:endParaRPr>
          </a:p>
          <a:p>
            <a:pPr marL="2743200" lvl="0" indent="0" rtl="0">
              <a:spcBef>
                <a:spcPts val="0"/>
              </a:spcBef>
              <a:spcAft>
                <a:spcPts val="0"/>
              </a:spcAft>
              <a:buNone/>
            </a:pPr>
            <a:endParaRPr sz="1800">
              <a:solidFill>
                <a:srgbClr val="F3F3F3"/>
              </a:solidFill>
            </a:endParaRPr>
          </a:p>
          <a:p>
            <a:pPr marL="2743200" lvl="0" indent="0" rtl="0">
              <a:spcBef>
                <a:spcPts val="0"/>
              </a:spcBef>
              <a:spcAft>
                <a:spcPts val="0"/>
              </a:spcAft>
              <a:buNone/>
            </a:pPr>
            <a:r>
              <a:rPr lang="en" sz="1800">
                <a:solidFill>
                  <a:srgbClr val="F3F3F3"/>
                </a:solidFill>
              </a:rPr>
              <a:t>apply what they have learned in class to “real world” situations</a:t>
            </a:r>
            <a:endParaRPr sz="1800">
              <a:solidFill>
                <a:srgbClr val="F3F3F3"/>
              </a:solidFill>
            </a:endParaRPr>
          </a:p>
          <a:p>
            <a:pPr marL="0" lvl="0" indent="0" rtl="0">
              <a:spcBef>
                <a:spcPts val="0"/>
              </a:spcBef>
              <a:spcAft>
                <a:spcPts val="0"/>
              </a:spcAft>
              <a:buNone/>
            </a:pPr>
            <a:endParaRPr sz="1800">
              <a:solidFill>
                <a:srgbClr val="F3F3F3"/>
              </a:solidFill>
            </a:endParaRPr>
          </a:p>
          <a:p>
            <a:pPr marL="2743200" lvl="0" indent="0" rtl="0">
              <a:spcBef>
                <a:spcPts val="0"/>
              </a:spcBef>
              <a:spcAft>
                <a:spcPts val="0"/>
              </a:spcAft>
              <a:buNone/>
            </a:pPr>
            <a:r>
              <a:rPr lang="en" sz="1800">
                <a:solidFill>
                  <a:srgbClr val="F3F3F3"/>
                </a:solidFill>
              </a:rPr>
              <a:t>Be able to explain how art can be used to influence civic discourse</a:t>
            </a:r>
            <a:endParaRPr sz="1800">
              <a:solidFill>
                <a:srgbClr val="F3F3F3"/>
              </a:solidFill>
            </a:endParaRPr>
          </a:p>
        </p:txBody>
      </p:sp>
      <p:pic>
        <p:nvPicPr>
          <p:cNvPr id="115" name="Shape 115"/>
          <p:cNvPicPr preferRelativeResize="0"/>
          <p:nvPr/>
        </p:nvPicPr>
        <p:blipFill>
          <a:blip r:embed="rId3">
            <a:alphaModFix/>
          </a:blip>
          <a:stretch>
            <a:fillRect/>
          </a:stretch>
        </p:blipFill>
        <p:spPr>
          <a:xfrm>
            <a:off x="86363" y="2275625"/>
            <a:ext cx="2676525" cy="228600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1480</Words>
  <Application>Microsoft Office PowerPoint</Application>
  <PresentationFormat>On-screen Show (16:9)</PresentationFormat>
  <Paragraphs>81</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Times New Roman</vt:lpstr>
      <vt:lpstr>Verdana</vt:lpstr>
      <vt:lpstr>Simple Dark</vt:lpstr>
      <vt:lpstr>PowerPoint Presentation</vt:lpstr>
      <vt:lpstr>PowerPoint Presentation</vt:lpstr>
      <vt:lpstr>Mountains of  Opportunities</vt:lpstr>
      <vt:lpstr>PowerPoint Presentation</vt:lpstr>
      <vt:lpstr>Why Art? Why this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Students from both countries commented on the role of the mother as protector, guardian, care-giver and instructor of moral and religious teachings to her children. </vt:lpstr>
      <vt:lpstr>Cultural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Kalani Long</dc:creator>
  <cp:lastModifiedBy>Kalani Long</cp:lastModifiedBy>
  <cp:revision>1</cp:revision>
  <dcterms:modified xsi:type="dcterms:W3CDTF">2018-06-21T19:16:08Z</dcterms:modified>
</cp:coreProperties>
</file>