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3" r:id="rId1"/>
    <p:sldMasterId id="2147483694" r:id="rId2"/>
    <p:sldMasterId id="2147483695" r:id="rId3"/>
    <p:sldMasterId id="2147483696" r:id="rId4"/>
  </p:sldMasterIdLst>
  <p:notesMasterIdLst>
    <p:notesMasterId r:id="rId7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200">
                <a:solidFill>
                  <a:srgbClr val="674EA7"/>
                </a:solidFill>
                <a:highlight>
                  <a:srgbClr val="FFFFFF"/>
                </a:highlight>
              </a:rPr>
              <a:t>To reduce barriers to learning, it is important to ensure that key information is equally perceptible to all learners by: 1) providing the same information through different modalities (e.g., through vision, hearing, or touch); 2) providing information in a format that will allow for adjustability by the user (e.g., text that can be enlarged, sounds that can be amplified). Such multiple representations not only ensure that information is accessible to learners with particular sensory and perceptual disabilities, but also easier to access and comprehend for many others.</a:t>
            </a:r>
            <a:endParaRPr sz="1400">
              <a:solidFill>
                <a:srgbClr val="674EA7"/>
              </a:solidFill>
            </a:endParaRPr>
          </a:p>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6" name="Shape 4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0" name="Shape 4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Shape 4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4" name="Shape 4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Shape 5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3" name="Shape 5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3" name="Shape 5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8" name="Shape 5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4" name="Shape 5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0" name="Shape 5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5" name="Shape 5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200">
                <a:solidFill>
                  <a:srgbClr val="292929"/>
                </a:solidFill>
                <a:highlight>
                  <a:srgbClr val="FFFFFF"/>
                </a:highlight>
              </a:rPr>
              <a:t>Learners differ in the ways that they can navigate a learning environment and express what they know. For example, individuals with significant movement impairments (e.g., cerebral palsy), those who struggle with strategic and organizational abilities (executive function disorders), those who have language barriers, and so forth approach learning tasks very differently. Some may be able to express themselves well in written text but not speech, and vice versa. It should also be recognized that action and expression require a great deal of strategy, practice, and organization, and this is another area in which learners can differ. In reality, there is not one means of action and expression that will be optimal for all learners; providing Options for action and expression is essential.</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292929"/>
                </a:solidFill>
                <a:highlight>
                  <a:srgbClr val="FFFFFF"/>
                </a:highlight>
              </a:rPr>
              <a:t>A textbook or workbook in a print format provides limited means of navigation or physical interaction (e.g., turning pages, handwriting in spaces provided). Many interactive pieces of educational software similarly provide only limited means of navigation or interaction (e.g., using a joystick or keyboard). Navigation and interaction in those limited ways will raise barriers for some learners—those with physical disabilities, blindness, dysgraphia, or who need various kinds of executive functioning supports. It is important to provide materials with which all learners can interact. Properly designed curricular materials provide a seamless interface with common assistive technologies through which individuals with movement impairments can navigate and express what they know—to allow navigation or interaction with a single switch, through voice activated switches, expanded keyboards and others.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292929"/>
                </a:solidFill>
                <a:highlight>
                  <a:srgbClr val="FFFFFF"/>
                </a:highlight>
              </a:rPr>
              <a:t>Unless specific media and materials are critical to the goal (e.g., learning to paint specifically with oils, learning to handwrite with calligraphy) it is important to provide alternative media for expression. Such alternatives reduce media-specific barriers to expression among learners with a variety of special needs, but also increases the opportunities for all learners to develop a wider range of expression in a media-rich world. For example, it is important for all learners to learn composition, not just writing, and to learn the optimal medium for any particular content of expression and audience.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7" name="Shape 6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292929"/>
                </a:solidFill>
                <a:highlight>
                  <a:srgbClr val="FFFFFF"/>
                </a:highlight>
              </a:rPr>
              <a:t>There is a tendency in schooling to focus on traditional tools rather than contemporary ones. This tendency has several liabilities: 1) it does not prepare learners for their future; 2) it limits the range of content and teaching methods that can be implemented; 3) it restricts learners ability to express knowledge about content (assessment); and, most importantly, 4) it constricts the kinds of learners who can be successful. Current media tools provide a more flexible and accessible toolkit with which learners can more successfully take part in their learning and articulate what they know.Unless a lesson is focused on learning to use a specific tool (e.g., learning to draw with a compass), curricula should allow many alternatives. Like any craftsman, learners should learn to use tools that are an optimal match between their abilities and the demands of the task.</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6" name="Shape 6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292929"/>
                </a:solidFill>
                <a:highlight>
                  <a:srgbClr val="FFFFFF"/>
                </a:highlight>
              </a:rPr>
              <a:t>Learners must develop a variety of fluencies (e.g., visual, audio, mathematical, reading, etc.). This means that they often need multiple scaffolds to assist them as they practice and develop independence. Curricula should offer alternatives in the degrees of freedom available, with highly scaffolded and supported opportunities provided for some and wide degrees of freedom for others who are ready for independence. Fluency is also built through many opportunities for performance, be it in the form of an essay or a dramatic production. Performance helps learners because it allows them to synthesize their learning in personally relevant ways. Overall, it is important to provide options that build learners’ fluencies.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292929"/>
                </a:solidFill>
                <a:highlight>
                  <a:srgbClr val="FFFFFF"/>
                </a:highlight>
              </a:rPr>
              <a:t>At the highest level of the human capacity to act skillfully are the so-called “executive functions.” Associated with networks that include the prefrontal cortex, these capabilities allow humans to overcome impulsive, short-term reactions to their environment and instead to set long-term goals, plan effective strategies for reaching those goals, monitor their progress, and modify strategies as needed. In short, they allow learners to take advantage of their environment. Of critical importance to educators is the fact that executive functions have very limited capacity due to working memory.This is true because executive capacity is sharply reduced when: 1) executive functioning capacity must be devoted to managing “lower level” skills and responses which are not automatic or fluent thus the capacity for “higher level” functions is taken; and 2) executive capacity itself is reduced due to some sort of higher level disability or to lack of fluency with executive strategies. The UDL framework typically involves efforts to expand executive capacity in two ways: 1) by scaffolding lower level skills so that they require less executive processing; and 2) by scaffolding higher level executive skills and strategies so that they are more effective and developed. Previous guidelines have addressed lower level scaffolding, this guideline addresses ways to provide scaffolding for executive functions themselves.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292929"/>
                </a:solidFill>
                <a:highlight>
                  <a:srgbClr val="FFFFFF"/>
                </a:highlight>
              </a:rPr>
              <a:t>It cannot be assumed that learners will set appropriate goals to guide their work, but the answer should not be to provide goals for students. Such a short-term remedy does little to develop new skills or strategies in any learner. It is therefore important that learners develop the skill of effective goal setting. The UDL framework embeds graduated scaffolds for learning to set personal goals that are both challenging and realistic.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292929"/>
                </a:solidFill>
                <a:highlight>
                  <a:srgbClr val="FFFFFF"/>
                </a:highlight>
              </a:rPr>
              <a:t>Once a goal is set, effective learners and problem-solvers plan a strategy, including the tools they will use, for reaching that goal. For young children in any domain, older learners in a new domain, or any learner with one of the disabilities that compromise executive functions (e.g., intellectual disabilities), the strategic planning step is often omitted, and trial and error attempts take its place.To help learners become more plan-full and strategic a variety of options are needed, such as cognitive “speed bumps” that prompt them to “stop and think;” graduated scaffolds that help them actually implement strategies; or engagement in decision-making with competent mentors.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7" name="Shape 6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292929"/>
                </a:solidFill>
                <a:highlight>
                  <a:srgbClr val="FFFFFF"/>
                </a:highlight>
              </a:rPr>
              <a:t>One of the limits of executive function is that imposed by the limitations of so-called working memory. This “scratch pad” for maintaining chunks of information where they can be accessed as part of comprehension and problem-solving is very limited for any learner and even more severely limited for many learners with learning and cognitive disabilities. As a result, many such learners seem disorganized, forgetful, and unprepared. Wherever working memory capacity is not construct-relevant in a lesson, it is important to provide a variety of internal scaffolds and external organizational aids—exactly those kinds that executives use—to keep information organized and “in mind.”</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4" name="Shape 6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a:solidFill>
                  <a:srgbClr val="292929"/>
                </a:solidFill>
                <a:highlight>
                  <a:srgbClr val="FFFFFF"/>
                </a:highlight>
              </a:rPr>
              <a:t>Learning cannot happen without feedback, and that means learners need a clear picture of the progress that are (or are not) making. When assessments and feedback do not inform instruction or when they are not given to the students in a timely manner, learning cannot change because students do not know what to do differently. This lack of knowledge about what to improve can make some learners seem “perseverative,” careless, or unmotivated. For these learners all of the time, and for most learners some of the time, it is important to ensure that options can be customized to provide feedback that is more explicit, timely, informative, and accessible. Especially important is providing “formative” feedback that allows learners to monitor their own progress effectively and to use that information to guide their own effort and practice.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1" name="Shape 6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6" name="Shape 6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2" name="Shape 6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2" name="Shape 6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8" name="Shape 6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3" name="Shape 6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8" name="Shape 6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8" name="Shape 7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4" name="Shape 7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0" name="Shape 7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Shape 1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Shape 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Shape 48"/>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49"/>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Shape 50"/>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51" name="Shape 5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4"/>
        <p:cNvGrpSpPr/>
        <p:nvPr/>
      </p:nvGrpSpPr>
      <p:grpSpPr>
        <a:xfrm>
          <a:off x="0" y="0"/>
          <a:ext cx="0" cy="0"/>
          <a:chOff x="0" y="0"/>
          <a:chExt cx="0" cy="0"/>
        </a:xfrm>
      </p:grpSpPr>
      <p:sp>
        <p:nvSpPr>
          <p:cNvPr id="55" name="Shape 55"/>
          <p:cNvSpPr/>
          <p:nvPr/>
        </p:nvSpPr>
        <p:spPr>
          <a:xfrm>
            <a:off x="0" y="0"/>
            <a:ext cx="9144000" cy="5143500"/>
          </a:xfrm>
          <a:prstGeom prst="rect">
            <a:avLst/>
          </a:prstGeom>
          <a:solidFill>
            <a:srgbClr val="455A6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56"/>
          <p:cNvSpPr/>
          <p:nvPr/>
        </p:nvSpPr>
        <p:spPr>
          <a:xfrm>
            <a:off x="2448225" y="447900"/>
            <a:ext cx="4247700" cy="4247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57"/>
          <p:cNvSpPr/>
          <p:nvPr/>
        </p:nvSpPr>
        <p:spPr>
          <a:xfrm>
            <a:off x="2571750" y="571500"/>
            <a:ext cx="4000500" cy="4000500"/>
          </a:xfrm>
          <a:prstGeom prst="ellipse">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txBox="1">
            <a:spLocks noGrp="1"/>
          </p:cNvSpPr>
          <p:nvPr>
            <p:ph type="ctrTitle"/>
          </p:nvPr>
        </p:nvSpPr>
        <p:spPr>
          <a:xfrm>
            <a:off x="2771700" y="1441775"/>
            <a:ext cx="3600600" cy="1510800"/>
          </a:xfrm>
          <a:prstGeom prst="rect">
            <a:avLst/>
          </a:prstGeom>
          <a:noFill/>
        </p:spPr>
        <p:txBody>
          <a:bodyPr spcFirstLastPara="1" wrap="square" lIns="91425" tIns="91425" rIns="91425" bIns="91425" anchor="b" anchorCtr="0"/>
          <a:lstStyle>
            <a:lvl1pPr lvl="0" algn="ctr" rtl="0">
              <a:lnSpc>
                <a:spcPct val="100000"/>
              </a:lnSpc>
              <a:spcBef>
                <a:spcPts val="0"/>
              </a:spcBef>
              <a:spcAft>
                <a:spcPts val="0"/>
              </a:spcAft>
              <a:buClr>
                <a:srgbClr val="263238"/>
              </a:buClr>
              <a:buSzPts val="4800"/>
              <a:buNone/>
              <a:defRPr sz="4800" b="1">
                <a:solidFill>
                  <a:srgbClr val="263238"/>
                </a:solidFill>
                <a:latin typeface="Playfair Display"/>
                <a:ea typeface="Playfair Display"/>
                <a:cs typeface="Playfair Display"/>
                <a:sym typeface="Playfair Display"/>
              </a:defRPr>
            </a:lvl1pPr>
            <a:lvl2pPr lvl="1" algn="ctr" rtl="0">
              <a:lnSpc>
                <a:spcPct val="100000"/>
              </a:lnSpc>
              <a:spcBef>
                <a:spcPts val="0"/>
              </a:spcBef>
              <a:spcAft>
                <a:spcPts val="0"/>
              </a:spcAft>
              <a:buClr>
                <a:srgbClr val="263238"/>
              </a:buClr>
              <a:buSzPts val="4800"/>
              <a:buNone/>
              <a:defRPr sz="4800" b="1">
                <a:solidFill>
                  <a:srgbClr val="263238"/>
                </a:solidFill>
                <a:latin typeface="Playfair Display"/>
                <a:ea typeface="Playfair Display"/>
                <a:cs typeface="Playfair Display"/>
                <a:sym typeface="Playfair Display"/>
              </a:defRPr>
            </a:lvl2pPr>
            <a:lvl3pPr lvl="2" algn="ctr" rtl="0">
              <a:lnSpc>
                <a:spcPct val="100000"/>
              </a:lnSpc>
              <a:spcBef>
                <a:spcPts val="0"/>
              </a:spcBef>
              <a:spcAft>
                <a:spcPts val="0"/>
              </a:spcAft>
              <a:buClr>
                <a:srgbClr val="263238"/>
              </a:buClr>
              <a:buSzPts val="4800"/>
              <a:buNone/>
              <a:defRPr sz="4800" b="1">
                <a:solidFill>
                  <a:srgbClr val="263238"/>
                </a:solidFill>
                <a:latin typeface="Playfair Display"/>
                <a:ea typeface="Playfair Display"/>
                <a:cs typeface="Playfair Display"/>
                <a:sym typeface="Playfair Display"/>
              </a:defRPr>
            </a:lvl3pPr>
            <a:lvl4pPr lvl="3" algn="ctr" rtl="0">
              <a:lnSpc>
                <a:spcPct val="100000"/>
              </a:lnSpc>
              <a:spcBef>
                <a:spcPts val="0"/>
              </a:spcBef>
              <a:spcAft>
                <a:spcPts val="0"/>
              </a:spcAft>
              <a:buClr>
                <a:srgbClr val="263238"/>
              </a:buClr>
              <a:buSzPts val="4800"/>
              <a:buNone/>
              <a:defRPr sz="4800" b="1">
                <a:solidFill>
                  <a:srgbClr val="263238"/>
                </a:solidFill>
                <a:latin typeface="Playfair Display"/>
                <a:ea typeface="Playfair Display"/>
                <a:cs typeface="Playfair Display"/>
                <a:sym typeface="Playfair Display"/>
              </a:defRPr>
            </a:lvl4pPr>
            <a:lvl5pPr lvl="4" algn="ctr" rtl="0">
              <a:lnSpc>
                <a:spcPct val="100000"/>
              </a:lnSpc>
              <a:spcBef>
                <a:spcPts val="0"/>
              </a:spcBef>
              <a:spcAft>
                <a:spcPts val="0"/>
              </a:spcAft>
              <a:buClr>
                <a:srgbClr val="263238"/>
              </a:buClr>
              <a:buSzPts val="4800"/>
              <a:buNone/>
              <a:defRPr sz="4800" b="1">
                <a:solidFill>
                  <a:srgbClr val="263238"/>
                </a:solidFill>
                <a:latin typeface="Playfair Display"/>
                <a:ea typeface="Playfair Display"/>
                <a:cs typeface="Playfair Display"/>
                <a:sym typeface="Playfair Display"/>
              </a:defRPr>
            </a:lvl5pPr>
            <a:lvl6pPr lvl="5" algn="ctr" rtl="0">
              <a:lnSpc>
                <a:spcPct val="100000"/>
              </a:lnSpc>
              <a:spcBef>
                <a:spcPts val="0"/>
              </a:spcBef>
              <a:spcAft>
                <a:spcPts val="0"/>
              </a:spcAft>
              <a:buClr>
                <a:srgbClr val="263238"/>
              </a:buClr>
              <a:buSzPts val="4800"/>
              <a:buNone/>
              <a:defRPr sz="4800" b="1">
                <a:solidFill>
                  <a:srgbClr val="263238"/>
                </a:solidFill>
                <a:latin typeface="Playfair Display"/>
                <a:ea typeface="Playfair Display"/>
                <a:cs typeface="Playfair Display"/>
                <a:sym typeface="Playfair Display"/>
              </a:defRPr>
            </a:lvl6pPr>
            <a:lvl7pPr lvl="6" algn="ctr" rtl="0">
              <a:lnSpc>
                <a:spcPct val="100000"/>
              </a:lnSpc>
              <a:spcBef>
                <a:spcPts val="0"/>
              </a:spcBef>
              <a:spcAft>
                <a:spcPts val="0"/>
              </a:spcAft>
              <a:buClr>
                <a:srgbClr val="263238"/>
              </a:buClr>
              <a:buSzPts val="4800"/>
              <a:buNone/>
              <a:defRPr sz="4800" b="1">
                <a:solidFill>
                  <a:srgbClr val="263238"/>
                </a:solidFill>
                <a:latin typeface="Playfair Display"/>
                <a:ea typeface="Playfair Display"/>
                <a:cs typeface="Playfair Display"/>
                <a:sym typeface="Playfair Display"/>
              </a:defRPr>
            </a:lvl7pPr>
            <a:lvl8pPr lvl="7" algn="ctr" rtl="0">
              <a:lnSpc>
                <a:spcPct val="100000"/>
              </a:lnSpc>
              <a:spcBef>
                <a:spcPts val="0"/>
              </a:spcBef>
              <a:spcAft>
                <a:spcPts val="0"/>
              </a:spcAft>
              <a:buClr>
                <a:srgbClr val="263238"/>
              </a:buClr>
              <a:buSzPts val="4800"/>
              <a:buNone/>
              <a:defRPr sz="4800" b="1">
                <a:solidFill>
                  <a:srgbClr val="263238"/>
                </a:solidFill>
                <a:latin typeface="Playfair Display"/>
                <a:ea typeface="Playfair Display"/>
                <a:cs typeface="Playfair Display"/>
                <a:sym typeface="Playfair Display"/>
              </a:defRPr>
            </a:lvl8pPr>
            <a:lvl9pPr lvl="8" algn="ctr" rtl="0">
              <a:lnSpc>
                <a:spcPct val="100000"/>
              </a:lnSpc>
              <a:spcBef>
                <a:spcPts val="0"/>
              </a:spcBef>
              <a:spcAft>
                <a:spcPts val="0"/>
              </a:spcAft>
              <a:buClr>
                <a:srgbClr val="263238"/>
              </a:buClr>
              <a:buSzPts val="4800"/>
              <a:buNone/>
              <a:defRPr sz="4800" b="1">
                <a:solidFill>
                  <a:srgbClr val="263238"/>
                </a:solidFill>
                <a:latin typeface="Playfair Display"/>
                <a:ea typeface="Playfair Display"/>
                <a:cs typeface="Playfair Display"/>
                <a:sym typeface="Playfair Display"/>
              </a:defRPr>
            </a:lvl9pPr>
          </a:lstStyle>
          <a:p>
            <a:endParaRPr/>
          </a:p>
        </p:txBody>
      </p:sp>
      <p:sp>
        <p:nvSpPr>
          <p:cNvPr id="59" name="Shape 59"/>
          <p:cNvSpPr txBox="1">
            <a:spLocks noGrp="1"/>
          </p:cNvSpPr>
          <p:nvPr>
            <p:ph type="subTitle" idx="1"/>
          </p:nvPr>
        </p:nvSpPr>
        <p:spPr>
          <a:xfrm>
            <a:off x="3371625" y="3105075"/>
            <a:ext cx="2486100" cy="828600"/>
          </a:xfrm>
          <a:prstGeom prst="rect">
            <a:avLst/>
          </a:prstGeom>
          <a:noFill/>
        </p:spPr>
        <p:txBody>
          <a:bodyPr spcFirstLastPara="1" wrap="square" lIns="91425" tIns="91425" rIns="91425" bIns="91425" anchor="t" anchorCtr="0"/>
          <a:lstStyle>
            <a:lvl1pPr lvl="0" algn="ctr" rtl="0">
              <a:lnSpc>
                <a:spcPct val="100000"/>
              </a:lnSpc>
              <a:spcBef>
                <a:spcPts val="0"/>
              </a:spcBef>
              <a:spcAft>
                <a:spcPts val="0"/>
              </a:spcAft>
              <a:buClr>
                <a:srgbClr val="263238"/>
              </a:buClr>
              <a:buSzPts val="1800"/>
              <a:buNone/>
              <a:defRPr sz="1800" b="1">
                <a:solidFill>
                  <a:srgbClr val="263238"/>
                </a:solidFill>
                <a:latin typeface="Montserrat"/>
                <a:ea typeface="Montserrat"/>
                <a:cs typeface="Montserrat"/>
                <a:sym typeface="Montserrat"/>
              </a:defRPr>
            </a:lvl1pPr>
            <a:lvl2pPr lvl="1" algn="ctr" rtl="0">
              <a:lnSpc>
                <a:spcPct val="100000"/>
              </a:lnSpc>
              <a:spcBef>
                <a:spcPts val="0"/>
              </a:spcBef>
              <a:spcAft>
                <a:spcPts val="0"/>
              </a:spcAft>
              <a:buClr>
                <a:srgbClr val="263238"/>
              </a:buClr>
              <a:buSzPts val="1800"/>
              <a:buNone/>
              <a:defRPr sz="1800" b="1">
                <a:solidFill>
                  <a:srgbClr val="263238"/>
                </a:solidFill>
                <a:latin typeface="Montserrat"/>
                <a:ea typeface="Montserrat"/>
                <a:cs typeface="Montserrat"/>
                <a:sym typeface="Montserrat"/>
              </a:defRPr>
            </a:lvl2pPr>
            <a:lvl3pPr lvl="2" algn="ctr" rtl="0">
              <a:lnSpc>
                <a:spcPct val="100000"/>
              </a:lnSpc>
              <a:spcBef>
                <a:spcPts val="0"/>
              </a:spcBef>
              <a:spcAft>
                <a:spcPts val="0"/>
              </a:spcAft>
              <a:buClr>
                <a:srgbClr val="263238"/>
              </a:buClr>
              <a:buSzPts val="1800"/>
              <a:buNone/>
              <a:defRPr sz="1800" b="1">
                <a:solidFill>
                  <a:srgbClr val="263238"/>
                </a:solidFill>
                <a:latin typeface="Montserrat"/>
                <a:ea typeface="Montserrat"/>
                <a:cs typeface="Montserrat"/>
                <a:sym typeface="Montserrat"/>
              </a:defRPr>
            </a:lvl3pPr>
            <a:lvl4pPr lvl="3" algn="ctr" rtl="0">
              <a:lnSpc>
                <a:spcPct val="100000"/>
              </a:lnSpc>
              <a:spcBef>
                <a:spcPts val="0"/>
              </a:spcBef>
              <a:spcAft>
                <a:spcPts val="0"/>
              </a:spcAft>
              <a:buClr>
                <a:srgbClr val="263238"/>
              </a:buClr>
              <a:buSzPts val="1800"/>
              <a:buNone/>
              <a:defRPr sz="1800" b="1">
                <a:solidFill>
                  <a:srgbClr val="263238"/>
                </a:solidFill>
                <a:latin typeface="Montserrat"/>
                <a:ea typeface="Montserrat"/>
                <a:cs typeface="Montserrat"/>
                <a:sym typeface="Montserrat"/>
              </a:defRPr>
            </a:lvl4pPr>
            <a:lvl5pPr lvl="4" algn="ctr" rtl="0">
              <a:lnSpc>
                <a:spcPct val="100000"/>
              </a:lnSpc>
              <a:spcBef>
                <a:spcPts val="0"/>
              </a:spcBef>
              <a:spcAft>
                <a:spcPts val="0"/>
              </a:spcAft>
              <a:buClr>
                <a:srgbClr val="263238"/>
              </a:buClr>
              <a:buSzPts val="1800"/>
              <a:buNone/>
              <a:defRPr sz="1800" b="1">
                <a:solidFill>
                  <a:srgbClr val="263238"/>
                </a:solidFill>
                <a:latin typeface="Montserrat"/>
                <a:ea typeface="Montserrat"/>
                <a:cs typeface="Montserrat"/>
                <a:sym typeface="Montserrat"/>
              </a:defRPr>
            </a:lvl5pPr>
            <a:lvl6pPr lvl="5" algn="ctr" rtl="0">
              <a:lnSpc>
                <a:spcPct val="100000"/>
              </a:lnSpc>
              <a:spcBef>
                <a:spcPts val="0"/>
              </a:spcBef>
              <a:spcAft>
                <a:spcPts val="0"/>
              </a:spcAft>
              <a:buClr>
                <a:srgbClr val="263238"/>
              </a:buClr>
              <a:buSzPts val="1800"/>
              <a:buNone/>
              <a:defRPr sz="1800" b="1">
                <a:solidFill>
                  <a:srgbClr val="263238"/>
                </a:solidFill>
                <a:latin typeface="Montserrat"/>
                <a:ea typeface="Montserrat"/>
                <a:cs typeface="Montserrat"/>
                <a:sym typeface="Montserrat"/>
              </a:defRPr>
            </a:lvl6pPr>
            <a:lvl7pPr lvl="6" algn="ctr" rtl="0">
              <a:lnSpc>
                <a:spcPct val="100000"/>
              </a:lnSpc>
              <a:spcBef>
                <a:spcPts val="0"/>
              </a:spcBef>
              <a:spcAft>
                <a:spcPts val="0"/>
              </a:spcAft>
              <a:buClr>
                <a:srgbClr val="263238"/>
              </a:buClr>
              <a:buSzPts val="1800"/>
              <a:buNone/>
              <a:defRPr sz="1800" b="1">
                <a:solidFill>
                  <a:srgbClr val="263238"/>
                </a:solidFill>
                <a:latin typeface="Montserrat"/>
                <a:ea typeface="Montserrat"/>
                <a:cs typeface="Montserrat"/>
                <a:sym typeface="Montserrat"/>
              </a:defRPr>
            </a:lvl7pPr>
            <a:lvl8pPr lvl="7" algn="ctr" rtl="0">
              <a:lnSpc>
                <a:spcPct val="100000"/>
              </a:lnSpc>
              <a:spcBef>
                <a:spcPts val="0"/>
              </a:spcBef>
              <a:spcAft>
                <a:spcPts val="0"/>
              </a:spcAft>
              <a:buClr>
                <a:srgbClr val="263238"/>
              </a:buClr>
              <a:buSzPts val="1800"/>
              <a:buNone/>
              <a:defRPr sz="1800" b="1">
                <a:solidFill>
                  <a:srgbClr val="263238"/>
                </a:solidFill>
                <a:latin typeface="Montserrat"/>
                <a:ea typeface="Montserrat"/>
                <a:cs typeface="Montserrat"/>
                <a:sym typeface="Montserrat"/>
              </a:defRPr>
            </a:lvl8pPr>
            <a:lvl9pPr lvl="8" algn="ctr" rtl="0">
              <a:lnSpc>
                <a:spcPct val="100000"/>
              </a:lnSpc>
              <a:spcBef>
                <a:spcPts val="0"/>
              </a:spcBef>
              <a:spcAft>
                <a:spcPts val="0"/>
              </a:spcAft>
              <a:buClr>
                <a:srgbClr val="263238"/>
              </a:buClr>
              <a:buSzPts val="1800"/>
              <a:buNone/>
              <a:defRPr sz="1800" b="1">
                <a:solidFill>
                  <a:srgbClr val="263238"/>
                </a:solidFill>
                <a:latin typeface="Montserrat"/>
                <a:ea typeface="Montserrat"/>
                <a:cs typeface="Montserrat"/>
                <a:sym typeface="Montserrat"/>
              </a:defRPr>
            </a:lvl9pPr>
          </a:lstStyle>
          <a:p>
            <a:endParaRPr/>
          </a:p>
        </p:txBody>
      </p:sp>
      <p:sp>
        <p:nvSpPr>
          <p:cNvPr id="60" name="Shape 6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7" name="Shape 6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8" name="Shape 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1" name="Shape 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4" name="Shape 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75" name="Shape 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8" name="Shape 7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9" name="Shape 7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0" name="Shape 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3" name="Shape 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6" name="Shape 8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7" name="Shape 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0" name="Shape 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Shape 15"/>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Shape 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sp>
        <p:nvSpPr>
          <p:cNvPr id="92" name="Shape 9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3" name="Shape 9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4" name="Shape 9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5" name="Shape 9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96" name="Shape 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99" name="Shape 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
        <p:cNvGrpSpPr/>
        <p:nvPr/>
      </p:nvGrpSpPr>
      <p:grpSpPr>
        <a:xfrm>
          <a:off x="0" y="0"/>
          <a:ext cx="0" cy="0"/>
          <a:chOff x="0" y="0"/>
          <a:chExt cx="0" cy="0"/>
        </a:xfrm>
      </p:grpSpPr>
      <p:sp>
        <p:nvSpPr>
          <p:cNvPr id="101" name="Shape 10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 name="Shape 10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3" name="Shape 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Shape 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2" name="Shape 11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3" name="Shape 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6" name="Shape 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9" name="Shape 1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20" name="Shape 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3" name="Shape 12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24" name="Shape 12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25" name="Shape 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8" name="Shape 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1" name="Shape 1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32" name="Shape 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Shape 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Shape 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5" name="Shape 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6"/>
        <p:cNvGrpSpPr/>
        <p:nvPr/>
      </p:nvGrpSpPr>
      <p:grpSpPr>
        <a:xfrm>
          <a:off x="0" y="0"/>
          <a:ext cx="0" cy="0"/>
          <a:chOff x="0" y="0"/>
          <a:chExt cx="0" cy="0"/>
        </a:xfrm>
      </p:grpSpPr>
      <p:sp>
        <p:nvSpPr>
          <p:cNvPr id="137" name="Shape 137"/>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8" name="Shape 13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9" name="Shape 13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0" name="Shape 14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141" name="Shape 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144" name="Shape 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5"/>
        <p:cNvGrpSpPr/>
        <p:nvPr/>
      </p:nvGrpSpPr>
      <p:grpSpPr>
        <a:xfrm>
          <a:off x="0" y="0"/>
          <a:ext cx="0" cy="0"/>
          <a:chOff x="0" y="0"/>
          <a:chExt cx="0" cy="0"/>
        </a:xfrm>
      </p:grpSpPr>
      <p:sp>
        <p:nvSpPr>
          <p:cNvPr id="146" name="Shape 14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7" name="Shape 14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48" name="Shape 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
        <p:nvSpPr>
          <p:cNvPr id="150" name="Shape 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5"/>
        <p:cNvGrpSpPr/>
        <p:nvPr/>
      </p:nvGrpSpPr>
      <p:grpSpPr>
        <a:xfrm>
          <a:off x="0" y="0"/>
          <a:ext cx="0" cy="0"/>
          <a:chOff x="0" y="0"/>
          <a:chExt cx="0" cy="0"/>
        </a:xfrm>
      </p:grpSpPr>
      <p:sp>
        <p:nvSpPr>
          <p:cNvPr id="156" name="Shape 15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7" name="Shape 15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8" name="Shape 1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1" name="Shape 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4" name="Shape 1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5" name="Shape 1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 name="Shape 16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9" name="Shape 16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0" name="Shape 1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Shape 1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Shape 2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Shape 2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Shape 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6" name="Shape 17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7" name="Shape 1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0" name="Shape 1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1"/>
        <p:cNvGrpSpPr/>
        <p:nvPr/>
      </p:nvGrpSpPr>
      <p:grpSpPr>
        <a:xfrm>
          <a:off x="0" y="0"/>
          <a:ext cx="0" cy="0"/>
          <a:chOff x="0" y="0"/>
          <a:chExt cx="0" cy="0"/>
        </a:xfrm>
      </p:grpSpPr>
      <p:sp>
        <p:nvSpPr>
          <p:cNvPr id="182" name="Shape 182"/>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Shape 18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4" name="Shape 18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5" name="Shape 18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86" name="Shape 1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89" name="Shape 1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Shape 19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2" name="Shape 19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93" name="Shape 1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Shape 1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Shape 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Shape 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Shape 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Shape 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Shape 38"/>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39" name="Shape 3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Shape 40"/>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Shape 41"/>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Shape 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3" name="Shape 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None/>
              <a:defRPr sz="2100"/>
            </a:lvl1pPr>
          </a:lstStyle>
          <a:p>
            <a:endParaRPr/>
          </a:p>
        </p:txBody>
      </p:sp>
      <p:sp>
        <p:nvSpPr>
          <p:cNvPr id="46" name="Shape 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434343"/>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3" name="Shape 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64" name="Shape 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dark-2">
    <p:bg>
      <p:bgPr>
        <a:solidFill>
          <a:srgbClr val="3C78D8"/>
        </a:solidFill>
        <a:effectLst/>
      </p:bgPr>
    </p:bg>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08" name="Shape 10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109" name="Shape 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dark-2">
    <p:bg>
      <p:bgPr>
        <a:solidFill>
          <a:srgbClr val="93C47D"/>
        </a:solidFill>
        <a:effectLst/>
      </p:bgPr>
    </p:bg>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3" name="Shape 1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154" name="Shape 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tiki-toki.com/" TargetMode="External"/><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hyperlink" Target="http://www.pechakucha.org/" TargetMode="External"/><Relationship Id="rId5" Type="http://schemas.openxmlformats.org/officeDocument/2006/relationships/hyperlink" Target="https://play.kahoot.it/#/k/87709b55-3825-46c1-8244-fd3d39378597"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hyperlink" Target="https://www.insidehighered.com/news/2007/10/29/wikipedia" TargetMode="External"/><Relationship Id="rId3" Type="http://schemas.openxmlformats.org/officeDocument/2006/relationships/image" Target="../media/image13.png"/><Relationship Id="rId7" Type="http://schemas.openxmlformats.org/officeDocument/2006/relationships/hyperlink" Target="https://docs.google.com/spreadsheets/d/1yU_H4w0pjKdR6Tt9DE5jagiAZjn0bAI6viS5oZ-Drm4/edit#gid=0" TargetMode="External"/><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hyperlink" Target="http://simitator.com/generator/twitter/message" TargetMode="External"/><Relationship Id="rId5" Type="http://schemas.openxmlformats.org/officeDocument/2006/relationships/hyperlink" Target="https://docs.google.com/a/appstate.edu/forms/d/185R5qMsitiz4Z6fIOcqrD9Y-YZ1fXm0iskKYiWETfmk/edit" TargetMode="External"/><Relationship Id="rId4" Type="http://schemas.openxmlformats.org/officeDocument/2006/relationships/image" Target="../media/image14.png"/><Relationship Id="rId9" Type="http://schemas.openxmlformats.org/officeDocument/2006/relationships/hyperlink" Target="https://www.youtube.com/watch?v=nR9oa6gxoU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5.xml"/><Relationship Id="rId5" Type="http://schemas.openxmlformats.org/officeDocument/2006/relationships/hyperlink" Target="https://docs.google.com/document/d/1-mWrFcHPW-XWjZLexvEz9nQTIHCRW4qCm90qeKJFxcQ/edit"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8" Type="http://schemas.openxmlformats.org/officeDocument/2006/relationships/hyperlink" Target="https://asulearn.appstate.edu/course/view.php?id=56426" TargetMode="External"/><Relationship Id="rId3" Type="http://schemas.openxmlformats.org/officeDocument/2006/relationships/image" Target="../media/image16.png"/><Relationship Id="rId7" Type="http://schemas.openxmlformats.org/officeDocument/2006/relationships/hyperlink" Target="https://docs.google.com/a/appstate.edu/document/d/1x8Oe_KWNyxnVsU_EZHUmCKulGATAJ_gj-jTs-mk2Upw/edit?usp=sharing" TargetMode="External"/><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hyperlink" Target="https://create.piktochart.com/output/23914388-artpolpowsyllabus" TargetMode="External"/><Relationship Id="rId5" Type="http://schemas.openxmlformats.org/officeDocument/2006/relationships/hyperlink" Target="https://docs.google.com/document/d/1pORDQ2Oie214flp297qc3zA6J7WUlSP3TNZ4OhZRGLg/edit?usp=sharing" TargetMode="External"/><Relationship Id="rId10" Type="http://schemas.openxmlformats.org/officeDocument/2006/relationships/hyperlink" Target="http://snr.unl.edu/resources/writing/WritingAcrossCurrRes.asp" TargetMode="External"/><Relationship Id="rId4" Type="http://schemas.openxmlformats.org/officeDocument/2006/relationships/image" Target="../media/image17.png"/><Relationship Id="rId9" Type="http://schemas.openxmlformats.org/officeDocument/2006/relationships/hyperlink" Target="https://cft.vanderbilt.edu/guides-sub-pages/motivating-student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chools.nyc.gov/NR/rdonlyres/8EA47553-FEE3-4753-8BFC-D6688FC2D61F/0/GrowthMindsetFeedbackTool.pdf" TargetMode="External"/><Relationship Id="rId3" Type="http://schemas.openxmlformats.org/officeDocument/2006/relationships/image" Target="../media/image16.png"/><Relationship Id="rId7" Type="http://schemas.openxmlformats.org/officeDocument/2006/relationships/hyperlink" Target="https://goo.gl/forms/bHHsBLJFRgDePfxB2" TargetMode="External"/><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hyperlink" Target="https://www.collegestar.org/modules/cooperative-learning" TargetMode="External"/><Relationship Id="rId5" Type="http://schemas.openxmlformats.org/officeDocument/2006/relationships/hyperlink" Target="https://www.jigsaw.org/"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hyperlink" Target="https://aportfolio.appstate.edu/" TargetMode="External"/><Relationship Id="rId5" Type="http://schemas.openxmlformats.org/officeDocument/2006/relationships/hyperlink" Target="https://www.teachervision.com/lesson-planning/graphic-organizer"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ed.ted.com" TargetMode="External"/><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hyperlink" Target="https://www.jigsaw.org/#overview" TargetMode="External"/><Relationship Id="rId4" Type="http://schemas.openxmlformats.org/officeDocument/2006/relationships/image" Target="../media/image22.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hyperlink" Target="http://udlguidelines.cast.org/representation/perception" TargetMode="Externa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hyperlink" Target="http://li129-107.members.linode.com/accessibility/design/accessible-print-design/effective-color-contrast/"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hyperlink" Target="https://accessibility.umn.edu/core-skills/color-contrast" TargetMode="Externa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hyperlink" Target="https://accessibility.umn.edu/core-skills/color-contrast" TargetMode="External"/><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9.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hyperlink" Target="https://bigmarker.zendesk.com/hc/en-us/articles/202950589-How-Can-I-Improve-The-Look-of-My-PowerPoint-Presentation-?mobile_site=true" TargetMode="External"/><Relationship Id="rId4" Type="http://schemas.openxmlformats.org/officeDocument/2006/relationships/hyperlink" Target="http://www.eyechartmaker.com/index.ph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hyperlink" Target="https://www.cms.gov/Outreach-and-Education/Outreach/WrittenMaterialsToolkit/Downloads/ToolkitPart05Chapter03.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mfjGmBVAL-o" TargetMode="External"/><Relationship Id="rId7"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hyperlink" Target="https://github.com/igrigorik/videospeed" TargetMode="External"/><Relationship Id="rId5" Type="http://schemas.openxmlformats.org/officeDocument/2006/relationships/hyperlink" Target="https://chrome.google.com/webstore/detail/youtube-playback-speed-co/hdannnflhlmdablckfkjpleikpphncik?hl=en-US" TargetMode="Externa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hyperlink" Target="http://www.udlcenter.org/implementation/examples/examples1_2" TargetMode="External"/><Relationship Id="rId2" Type="http://schemas.openxmlformats.org/officeDocument/2006/relationships/notesSlide" Target="../notesSlides/notesSlide36.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hyperlink" Target="http://www.udlcenter.org/implementation/examples/examples1_3" TargetMode="Externa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hyperlink" Target="http://www.udlcenter.org/implementation/examples/examples2_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hyperlink" Target="http://www.udlcenter.org/implementation/examples/examples2_2"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3.xml"/><Relationship Id="rId4" Type="http://schemas.openxmlformats.org/officeDocument/2006/relationships/hyperlink" Target="http://www.udlcenter.org/implementation/examples/examples2_3"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udlcenter.org/implementation/examples/examples2_4" TargetMode="External"/><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hyperlink" Target="http://www.udlcenter.org/implementation/examples/examples2_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hyperlink" Target="http://www.udlcenter.org/implementation/examples/examples3_4"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play.kahoot.it/#/?quizId=87709b55-3825-46c1-8244-fd3d39378597"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6.xml"/><Relationship Id="rId5" Type="http://schemas.openxmlformats.org/officeDocument/2006/relationships/hyperlink" Target="https://voicethread.com/products/highered/" TargetMode="Externa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hyperlink" Target="http://www.youtube.com/watch?v=ddSVLdeDAEk" TargetMode="External"/><Relationship Id="rId2" Type="http://schemas.openxmlformats.org/officeDocument/2006/relationships/notesSlide" Target="../notesSlides/notesSlide55.xml"/><Relationship Id="rId1" Type="http://schemas.openxmlformats.org/officeDocument/2006/relationships/slideLayout" Target="../slideLayouts/slideLayout26.xml"/><Relationship Id="rId4" Type="http://schemas.openxmlformats.org/officeDocument/2006/relationships/image" Target="../media/image68.jpg"/></Relationships>
</file>

<file path=ppt/slides/_rels/slide56.xml.rels><?xml version="1.0" encoding="UTF-8" standalone="yes"?>
<Relationships xmlns="http://schemas.openxmlformats.org/package/2006/relationships"><Relationship Id="rId3" Type="http://schemas.openxmlformats.org/officeDocument/2006/relationships/hyperlink" Target="https://www.collegestar.org/modules/using-web-2-0-tools-to-engage-learners" TargetMode="External"/><Relationship Id="rId2" Type="http://schemas.openxmlformats.org/officeDocument/2006/relationships/notesSlide" Target="../notesSlides/notesSlide56.xml"/><Relationship Id="rId1" Type="http://schemas.openxmlformats.org/officeDocument/2006/relationships/slideLayout" Target="../slideLayouts/slideLayout26.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nI46gpRFK5E" TargetMode="External"/><Relationship Id="rId2" Type="http://schemas.openxmlformats.org/officeDocument/2006/relationships/notesSlide" Target="../notesSlides/notesSlide57.xml"/><Relationship Id="rId1" Type="http://schemas.openxmlformats.org/officeDocument/2006/relationships/slideLayout" Target="../slideLayouts/slideLayout26.xml"/><Relationship Id="rId5" Type="http://schemas.openxmlformats.org/officeDocument/2006/relationships/hyperlink" Target="https://www.collegestar.org/modules/merging-silly-and-serious-for-creative-expressions-of-learning" TargetMode="External"/><Relationship Id="rId4" Type="http://schemas.openxmlformats.org/officeDocument/2006/relationships/image" Target="../media/image70.jpg"/></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FZLXggsK6oA" TargetMode="External"/><Relationship Id="rId2" Type="http://schemas.openxmlformats.org/officeDocument/2006/relationships/notesSlide" Target="../notesSlides/notesSlide58.xml"/><Relationship Id="rId1" Type="http://schemas.openxmlformats.org/officeDocument/2006/relationships/slideLayout" Target="../slideLayouts/slideLayout26.xml"/><Relationship Id="rId4" Type="http://schemas.openxmlformats.org/officeDocument/2006/relationships/image" Target="../media/image71.jp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6.xml"/><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26.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hyperlink" Target="http://udlguidelines.cast.org/representation/comprehension/background-knowledg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hyperlink" Target="https://www.collegestar.or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hyperlink" Target="mailto:goudasln@appstate.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hyperlink" Target="http://web.stanford.edu/dept/CTL/cgi-bin/docs/newsletter/problem_based_learning.pdf"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hyperlink" Target="http://engagement.appstate.edu/resources"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99"/>
        <p:cNvGrpSpPr/>
        <p:nvPr/>
      </p:nvGrpSpPr>
      <p:grpSpPr>
        <a:xfrm>
          <a:off x="0" y="0"/>
          <a:ext cx="0" cy="0"/>
          <a:chOff x="0" y="0"/>
          <a:chExt cx="0" cy="0"/>
        </a:xfrm>
      </p:grpSpPr>
      <p:sp>
        <p:nvSpPr>
          <p:cNvPr id="200" name="Shape 200"/>
          <p:cNvSpPr txBox="1">
            <a:spLocks noGrp="1"/>
          </p:cNvSpPr>
          <p:nvPr>
            <p:ph type="subTitle" idx="1"/>
          </p:nvPr>
        </p:nvSpPr>
        <p:spPr>
          <a:xfrm>
            <a:off x="2081050" y="3398200"/>
            <a:ext cx="6747600" cy="1431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rPr>
              <a:t>Lillian Nave</a:t>
            </a:r>
            <a:endParaRPr sz="3000">
              <a:solidFill>
                <a:srgbClr val="FFFFFF"/>
              </a:solidFill>
            </a:endParaRPr>
          </a:p>
          <a:p>
            <a:pPr marL="0" lvl="0" indent="0" rtl="0">
              <a:spcBef>
                <a:spcPts val="0"/>
              </a:spcBef>
              <a:spcAft>
                <a:spcPts val="0"/>
              </a:spcAft>
              <a:buClr>
                <a:schemeClr val="dk2"/>
              </a:buClr>
              <a:buSzPts val="1100"/>
              <a:buFont typeface="Arial"/>
              <a:buNone/>
            </a:pPr>
            <a:r>
              <a:rPr lang="en">
                <a:solidFill>
                  <a:srgbClr val="CCCCCC"/>
                </a:solidFill>
              </a:rPr>
              <a:t>CollegeSTAR</a:t>
            </a:r>
            <a:endParaRPr>
              <a:solidFill>
                <a:srgbClr val="CCCCCC"/>
              </a:solidFill>
            </a:endParaRPr>
          </a:p>
          <a:p>
            <a:pPr marL="0" lvl="0" indent="0" rtl="0">
              <a:spcBef>
                <a:spcPts val="0"/>
              </a:spcBef>
              <a:spcAft>
                <a:spcPts val="0"/>
              </a:spcAft>
              <a:buNone/>
            </a:pPr>
            <a:r>
              <a:rPr lang="en">
                <a:solidFill>
                  <a:srgbClr val="CCCCCC"/>
                </a:solidFill>
              </a:rPr>
              <a:t>UDL Coordinator, Appalachian State University</a:t>
            </a:r>
            <a:endParaRPr>
              <a:solidFill>
                <a:srgbClr val="CCCCCC"/>
              </a:solidFill>
            </a:endParaRPr>
          </a:p>
          <a:p>
            <a:pPr marL="0" lvl="0" indent="0">
              <a:spcBef>
                <a:spcPts val="0"/>
              </a:spcBef>
              <a:spcAft>
                <a:spcPts val="0"/>
              </a:spcAft>
              <a:buNone/>
            </a:pPr>
            <a:endParaRPr>
              <a:solidFill>
                <a:srgbClr val="CCCCCC"/>
              </a:solidFill>
            </a:endParaRPr>
          </a:p>
        </p:txBody>
      </p:sp>
      <p:pic>
        <p:nvPicPr>
          <p:cNvPr id="201" name="Shape 201"/>
          <p:cNvPicPr preferRelativeResize="0"/>
          <p:nvPr/>
        </p:nvPicPr>
        <p:blipFill>
          <a:blip r:embed="rId3">
            <a:alphaModFix/>
          </a:blip>
          <a:stretch>
            <a:fillRect/>
          </a:stretch>
        </p:blipFill>
        <p:spPr>
          <a:xfrm>
            <a:off x="201645" y="3072350"/>
            <a:ext cx="1821180" cy="1821180"/>
          </a:xfrm>
          <a:prstGeom prst="rect">
            <a:avLst/>
          </a:prstGeom>
          <a:noFill/>
          <a:ln>
            <a:noFill/>
          </a:ln>
        </p:spPr>
      </p:pic>
      <p:sp>
        <p:nvSpPr>
          <p:cNvPr id="202" name="Shape 202"/>
          <p:cNvSpPr txBox="1"/>
          <p:nvPr/>
        </p:nvSpPr>
        <p:spPr>
          <a:xfrm>
            <a:off x="201650" y="174525"/>
            <a:ext cx="8802000" cy="2238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3600" b="1">
              <a:latin typeface="Cambria"/>
              <a:ea typeface="Cambria"/>
              <a:cs typeface="Cambria"/>
              <a:sym typeface="Cambria"/>
            </a:endParaRPr>
          </a:p>
          <a:p>
            <a:pPr marL="0" lvl="0" indent="0" algn="ctr">
              <a:spcBef>
                <a:spcPts val="0"/>
              </a:spcBef>
              <a:spcAft>
                <a:spcPts val="0"/>
              </a:spcAft>
              <a:buNone/>
            </a:pPr>
            <a:r>
              <a:rPr lang="en" sz="4800" b="1">
                <a:latin typeface="Cambria"/>
                <a:ea typeface="Cambria"/>
                <a:cs typeface="Cambria"/>
                <a:sym typeface="Cambria"/>
              </a:rPr>
              <a:t>Engaging ALL Students</a:t>
            </a:r>
            <a:endParaRPr sz="4800">
              <a:latin typeface="Cambria"/>
              <a:ea typeface="Cambria"/>
              <a:cs typeface="Cambria"/>
              <a:sym typeface="Cambria"/>
            </a:endParaRPr>
          </a:p>
          <a:p>
            <a:pPr marL="0" lvl="0" indent="0">
              <a:spcBef>
                <a:spcPts val="0"/>
              </a:spcBef>
              <a:spcAft>
                <a:spcPts val="0"/>
              </a:spcAft>
              <a:buNone/>
            </a:pPr>
            <a:endParaRPr sz="3000">
              <a:latin typeface="Cambria"/>
              <a:ea typeface="Cambria"/>
              <a:cs typeface="Cambria"/>
              <a:sym typeface="Cambria"/>
            </a:endParaRPr>
          </a:p>
          <a:p>
            <a:pPr marL="1828800" lvl="0" indent="457200">
              <a:spcBef>
                <a:spcPts val="0"/>
              </a:spcBef>
              <a:spcAft>
                <a:spcPts val="0"/>
              </a:spcAft>
              <a:buNone/>
            </a:pPr>
            <a:r>
              <a:rPr lang="en" sz="2400">
                <a:latin typeface="Cambria"/>
                <a:ea typeface="Cambria"/>
                <a:cs typeface="Cambria"/>
                <a:sym typeface="Cambria"/>
              </a:rPr>
              <a:t>...Not just the ones you </a:t>
            </a:r>
            <a:r>
              <a:rPr lang="en" sz="2400" b="1" i="1">
                <a:latin typeface="Cambria"/>
                <a:ea typeface="Cambria"/>
                <a:cs typeface="Cambria"/>
                <a:sym typeface="Cambria"/>
              </a:rPr>
              <a:t>wish</a:t>
            </a:r>
            <a:r>
              <a:rPr lang="en" sz="2400">
                <a:latin typeface="Cambria"/>
                <a:ea typeface="Cambria"/>
                <a:cs typeface="Cambria"/>
                <a:sym typeface="Cambria"/>
              </a:rPr>
              <a:t> were in your class</a:t>
            </a:r>
            <a:endParaRPr sz="2400">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311700" y="693675"/>
            <a:ext cx="8520600" cy="882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Questions for you on your students’ behalf:</a:t>
            </a:r>
            <a:endParaRPr/>
          </a:p>
        </p:txBody>
      </p:sp>
      <p:sp>
        <p:nvSpPr>
          <p:cNvPr id="259" name="Shape 259"/>
          <p:cNvSpPr txBox="1">
            <a:spLocks noGrp="1"/>
          </p:cNvSpPr>
          <p:nvPr>
            <p:ph type="body" idx="1"/>
          </p:nvPr>
        </p:nvSpPr>
        <p:spPr>
          <a:xfrm>
            <a:off x="126125" y="1576725"/>
            <a:ext cx="4616400" cy="3380100"/>
          </a:xfrm>
          <a:prstGeom prst="rect">
            <a:avLst/>
          </a:prstGeom>
          <a:solidFill>
            <a:srgbClr val="6D9EEB"/>
          </a:solidFill>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FFFFFF"/>
                </a:solidFill>
              </a:rPr>
              <a:t>Why even learn this?  </a:t>
            </a:r>
            <a:endParaRPr sz="2400">
              <a:solidFill>
                <a:srgbClr val="FFFFFF"/>
              </a:solidFill>
            </a:endParaRPr>
          </a:p>
          <a:p>
            <a:pPr marL="0" lvl="0" indent="0">
              <a:spcBef>
                <a:spcPts val="1600"/>
              </a:spcBef>
              <a:spcAft>
                <a:spcPts val="0"/>
              </a:spcAft>
              <a:buNone/>
            </a:pPr>
            <a:r>
              <a:rPr lang="en" sz="2400">
                <a:solidFill>
                  <a:srgbClr val="FFFFFF"/>
                </a:solidFill>
              </a:rPr>
              <a:t>What good will it do them?</a:t>
            </a:r>
            <a:endParaRPr sz="2400">
              <a:solidFill>
                <a:srgbClr val="FFFFFF"/>
              </a:solidFill>
            </a:endParaRPr>
          </a:p>
          <a:p>
            <a:pPr marL="0" lvl="0" indent="0">
              <a:spcBef>
                <a:spcPts val="1600"/>
              </a:spcBef>
              <a:spcAft>
                <a:spcPts val="0"/>
              </a:spcAft>
              <a:buNone/>
            </a:pPr>
            <a:r>
              <a:rPr lang="en" sz="2400">
                <a:solidFill>
                  <a:srgbClr val="FFFFFF"/>
                </a:solidFill>
              </a:rPr>
              <a:t>What good will it do for others?</a:t>
            </a:r>
            <a:endParaRPr sz="2400">
              <a:solidFill>
                <a:srgbClr val="FFFFFF"/>
              </a:solidFill>
            </a:endParaRPr>
          </a:p>
          <a:p>
            <a:pPr marL="0" lvl="0" indent="0">
              <a:spcBef>
                <a:spcPts val="1600"/>
              </a:spcBef>
              <a:spcAft>
                <a:spcPts val="1600"/>
              </a:spcAft>
              <a:buClr>
                <a:schemeClr val="dk2"/>
              </a:buClr>
              <a:buSzPts val="1100"/>
              <a:buFont typeface="Arial"/>
              <a:buNone/>
            </a:pPr>
            <a:r>
              <a:rPr lang="en" sz="2400">
                <a:solidFill>
                  <a:schemeClr val="lt1"/>
                </a:solidFill>
              </a:rPr>
              <a:t>How many choices do your students have? </a:t>
            </a:r>
            <a:endParaRPr sz="2400">
              <a:solidFill>
                <a:srgbClr val="FFFFFF"/>
              </a:solidFill>
            </a:endParaRPr>
          </a:p>
        </p:txBody>
      </p:sp>
      <p:sp>
        <p:nvSpPr>
          <p:cNvPr id="260" name="Shape 260"/>
          <p:cNvSpPr txBox="1">
            <a:spLocks noGrp="1"/>
          </p:cNvSpPr>
          <p:nvPr>
            <p:ph type="body" idx="2"/>
          </p:nvPr>
        </p:nvSpPr>
        <p:spPr>
          <a:xfrm>
            <a:off x="4832400" y="1576575"/>
            <a:ext cx="3999900" cy="3380100"/>
          </a:xfrm>
          <a:prstGeom prst="rect">
            <a:avLst/>
          </a:prstGeom>
          <a:solidFill>
            <a:srgbClr val="6D9EEB"/>
          </a:solidFill>
        </p:spPr>
        <p:txBody>
          <a:bodyPr spcFirstLastPara="1" wrap="square" lIns="91425" tIns="91425" rIns="91425" bIns="91425" anchor="t" anchorCtr="0">
            <a:noAutofit/>
          </a:bodyPr>
          <a:lstStyle/>
          <a:p>
            <a:pPr marL="0" lvl="0" indent="0">
              <a:spcBef>
                <a:spcPts val="0"/>
              </a:spcBef>
              <a:spcAft>
                <a:spcPts val="0"/>
              </a:spcAft>
              <a:buNone/>
            </a:pPr>
            <a:r>
              <a:rPr lang="en" sz="2400">
                <a:solidFill>
                  <a:schemeClr val="lt1"/>
                </a:solidFill>
              </a:rPr>
              <a:t>Is your class time exciting and/or interesting?</a:t>
            </a:r>
            <a:endParaRPr sz="2400">
              <a:solidFill>
                <a:schemeClr val="lt1"/>
              </a:solidFill>
            </a:endParaRPr>
          </a:p>
          <a:p>
            <a:pPr marL="0" lvl="0" indent="0">
              <a:spcBef>
                <a:spcPts val="1600"/>
              </a:spcBef>
              <a:spcAft>
                <a:spcPts val="0"/>
              </a:spcAft>
              <a:buNone/>
            </a:pPr>
            <a:r>
              <a:rPr lang="en" sz="2400">
                <a:solidFill>
                  <a:srgbClr val="FFFFFF"/>
                </a:solidFill>
              </a:rPr>
              <a:t>Do you vary the method of delivery? </a:t>
            </a:r>
            <a:endParaRPr sz="2400">
              <a:solidFill>
                <a:srgbClr val="FFFFFF"/>
              </a:solidFill>
            </a:endParaRPr>
          </a:p>
          <a:p>
            <a:pPr marL="0" lvl="0" indent="0">
              <a:spcBef>
                <a:spcPts val="1600"/>
              </a:spcBef>
              <a:spcAft>
                <a:spcPts val="1600"/>
              </a:spcAft>
              <a:buNone/>
            </a:pPr>
            <a:r>
              <a:rPr lang="en" sz="2400">
                <a:solidFill>
                  <a:srgbClr val="FFFFFF"/>
                </a:solidFill>
              </a:rPr>
              <a:t>How can </a:t>
            </a:r>
            <a:r>
              <a:rPr lang="en" sz="2400" b="1">
                <a:solidFill>
                  <a:srgbClr val="FFFFFF"/>
                </a:solidFill>
              </a:rPr>
              <a:t>you</a:t>
            </a:r>
            <a:r>
              <a:rPr lang="en" sz="2400">
                <a:solidFill>
                  <a:srgbClr val="FFFFFF"/>
                </a:solidFill>
              </a:rPr>
              <a:t> give students a pathway to make your class their own</a:t>
            </a:r>
            <a:r>
              <a:rPr lang="en" sz="1800">
                <a:solidFill>
                  <a:srgbClr val="FFFFFF"/>
                </a:solidFill>
              </a:rPr>
              <a:t>?</a:t>
            </a:r>
            <a:endParaRPr sz="18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Shape 265" descr="Screen Shot 2017-03-30 at 4.15.59 PM.png"/>
          <p:cNvPicPr preferRelativeResize="0"/>
          <p:nvPr/>
        </p:nvPicPr>
        <p:blipFill>
          <a:blip r:embed="rId3">
            <a:alphaModFix/>
          </a:blip>
          <a:stretch>
            <a:fillRect/>
          </a:stretch>
        </p:blipFill>
        <p:spPr>
          <a:xfrm>
            <a:off x="1134775" y="0"/>
            <a:ext cx="6874436"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descr="Screen Shot 2017-03-30 at 4.25.24 PM.png"/>
          <p:cNvPicPr preferRelativeResize="0"/>
          <p:nvPr/>
        </p:nvPicPr>
        <p:blipFill>
          <a:blip r:embed="rId3">
            <a:alphaModFix/>
          </a:blip>
          <a:stretch>
            <a:fillRect/>
          </a:stretch>
        </p:blipFill>
        <p:spPr>
          <a:xfrm>
            <a:off x="152400" y="152400"/>
            <a:ext cx="2746817" cy="4838699"/>
          </a:xfrm>
          <a:prstGeom prst="rect">
            <a:avLst/>
          </a:prstGeom>
          <a:noFill/>
          <a:ln>
            <a:noFill/>
          </a:ln>
        </p:spPr>
      </p:pic>
      <p:pic>
        <p:nvPicPr>
          <p:cNvPr id="271" name="Shape 271" descr="Screen Shot 2017-03-30 at 4.40.48 PM.png"/>
          <p:cNvPicPr preferRelativeResize="0"/>
          <p:nvPr/>
        </p:nvPicPr>
        <p:blipFill>
          <a:blip r:embed="rId4">
            <a:alphaModFix/>
          </a:blip>
          <a:stretch>
            <a:fillRect/>
          </a:stretch>
        </p:blipFill>
        <p:spPr>
          <a:xfrm>
            <a:off x="3051625" y="152400"/>
            <a:ext cx="1521575" cy="1104550"/>
          </a:xfrm>
          <a:prstGeom prst="rect">
            <a:avLst/>
          </a:prstGeom>
          <a:noFill/>
          <a:ln>
            <a:noFill/>
          </a:ln>
        </p:spPr>
      </p:pic>
      <p:sp>
        <p:nvSpPr>
          <p:cNvPr id="272" name="Shape 272"/>
          <p:cNvSpPr txBox="1"/>
          <p:nvPr/>
        </p:nvSpPr>
        <p:spPr>
          <a:xfrm>
            <a:off x="4799175" y="269000"/>
            <a:ext cx="3992100" cy="98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D966"/>
                </a:solidFill>
              </a:rPr>
              <a:t>Optimize individual choice &amp; autonomy (w/ </a:t>
            </a:r>
            <a:r>
              <a:rPr lang="en" sz="2400" u="sng">
                <a:solidFill>
                  <a:srgbClr val="CC0000"/>
                </a:solidFill>
                <a:hlinkClick r:id="rId5"/>
              </a:rPr>
              <a:t>Kahoot</a:t>
            </a:r>
            <a:r>
              <a:rPr lang="en" sz="2400">
                <a:solidFill>
                  <a:srgbClr val="CC0000"/>
                </a:solidFill>
              </a:rPr>
              <a:t>)</a:t>
            </a:r>
            <a:endParaRPr sz="2400">
              <a:solidFill>
                <a:srgbClr val="CC0000"/>
              </a:solidFill>
            </a:endParaRPr>
          </a:p>
        </p:txBody>
      </p:sp>
      <p:sp>
        <p:nvSpPr>
          <p:cNvPr id="273" name="Shape 273"/>
          <p:cNvSpPr txBox="1"/>
          <p:nvPr/>
        </p:nvSpPr>
        <p:spPr>
          <a:xfrm>
            <a:off x="3051625" y="1571025"/>
            <a:ext cx="5029500" cy="1753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FFFFFF"/>
                </a:solidFill>
              </a:rPr>
              <a:t>Allow autonomy for tools used in information gathering and/or production </a:t>
            </a:r>
            <a:r>
              <a:rPr lang="en" sz="1800">
                <a:solidFill>
                  <a:srgbClr val="CC0000"/>
                </a:solidFill>
              </a:rPr>
              <a:t>(prezi, </a:t>
            </a:r>
            <a:r>
              <a:rPr lang="en" sz="1800" u="sng">
                <a:solidFill>
                  <a:srgbClr val="CC0000"/>
                </a:solidFill>
                <a:hlinkClick r:id="rId6"/>
              </a:rPr>
              <a:t>pecha kucha</a:t>
            </a:r>
            <a:r>
              <a:rPr lang="en" sz="1800">
                <a:solidFill>
                  <a:srgbClr val="CC0000"/>
                </a:solidFill>
              </a:rPr>
              <a:t>, powerpoint, </a:t>
            </a:r>
            <a:r>
              <a:rPr lang="en" sz="1800" u="sng">
                <a:solidFill>
                  <a:srgbClr val="CC0000"/>
                </a:solidFill>
                <a:hlinkClick r:id="rId7"/>
              </a:rPr>
              <a:t>tiki toki</a:t>
            </a:r>
            <a:r>
              <a:rPr lang="en" sz="1800">
                <a:solidFill>
                  <a:srgbClr val="CC0000"/>
                </a:solidFill>
              </a:rPr>
              <a:t>)</a:t>
            </a:r>
            <a:endParaRPr sz="1800">
              <a:solidFill>
                <a:srgbClr val="CC0000"/>
              </a:solidFill>
            </a:endParaRPr>
          </a:p>
          <a:p>
            <a:pPr marL="0" lvl="0" indent="0" rtl="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Allow learners to help in design of classroom activities or tasks </a:t>
            </a:r>
            <a:r>
              <a:rPr lang="en" sz="1800">
                <a:solidFill>
                  <a:srgbClr val="CC0000"/>
                </a:solidFill>
              </a:rPr>
              <a:t>(how many review days/what kind?)</a:t>
            </a:r>
            <a:endParaRPr sz="1800">
              <a:solidFill>
                <a:srgbClr val="CC0000"/>
              </a:solidFill>
            </a:endParaRPr>
          </a:p>
          <a:p>
            <a:pPr marL="0" lvl="0" indent="0" rtl="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Allow learner input in setting personal/academic goals </a:t>
            </a:r>
            <a:r>
              <a:rPr lang="en" sz="1800">
                <a:solidFill>
                  <a:srgbClr val="CC0000"/>
                </a:solidFill>
              </a:rPr>
              <a:t>(In this class, I want to use what I learn to help me….)</a:t>
            </a:r>
            <a:endParaRPr sz="1800">
              <a:solidFill>
                <a:srgbClr val="CC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Shape 278" descr="Screen Shot 2017-03-30 at 4.25.24 PM.png"/>
          <p:cNvPicPr preferRelativeResize="0"/>
          <p:nvPr/>
        </p:nvPicPr>
        <p:blipFill>
          <a:blip r:embed="rId3">
            <a:alphaModFix/>
          </a:blip>
          <a:stretch>
            <a:fillRect/>
          </a:stretch>
        </p:blipFill>
        <p:spPr>
          <a:xfrm>
            <a:off x="152400" y="152400"/>
            <a:ext cx="2746817" cy="4838699"/>
          </a:xfrm>
          <a:prstGeom prst="rect">
            <a:avLst/>
          </a:prstGeom>
          <a:noFill/>
          <a:ln>
            <a:noFill/>
          </a:ln>
        </p:spPr>
      </p:pic>
      <p:pic>
        <p:nvPicPr>
          <p:cNvPr id="279" name="Shape 279" descr="Screen Shot 2017-03-30 at 4.40.48 PM.png"/>
          <p:cNvPicPr preferRelativeResize="0"/>
          <p:nvPr/>
        </p:nvPicPr>
        <p:blipFill>
          <a:blip r:embed="rId4">
            <a:alphaModFix/>
          </a:blip>
          <a:stretch>
            <a:fillRect/>
          </a:stretch>
        </p:blipFill>
        <p:spPr>
          <a:xfrm>
            <a:off x="3051625" y="152400"/>
            <a:ext cx="1521575" cy="1104550"/>
          </a:xfrm>
          <a:prstGeom prst="rect">
            <a:avLst/>
          </a:prstGeom>
          <a:noFill/>
          <a:ln>
            <a:noFill/>
          </a:ln>
        </p:spPr>
      </p:pic>
      <p:sp>
        <p:nvSpPr>
          <p:cNvPr id="280" name="Shape 280"/>
          <p:cNvSpPr txBox="1"/>
          <p:nvPr/>
        </p:nvSpPr>
        <p:spPr>
          <a:xfrm>
            <a:off x="4799175" y="269000"/>
            <a:ext cx="3992100" cy="98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D966"/>
                </a:solidFill>
              </a:rPr>
              <a:t>Optimize relevance, value and authenticity (w/</a:t>
            </a:r>
            <a:r>
              <a:rPr lang="en" sz="2400" u="sng">
                <a:solidFill>
                  <a:srgbClr val="CC0000"/>
                </a:solidFill>
                <a:hlinkClick r:id="rId5"/>
              </a:rPr>
              <a:t>Google forms</a:t>
            </a:r>
            <a:r>
              <a:rPr lang="en" sz="2400">
                <a:solidFill>
                  <a:srgbClr val="CC0000"/>
                </a:solidFill>
              </a:rPr>
              <a:t>)</a:t>
            </a:r>
            <a:endParaRPr sz="2400">
              <a:solidFill>
                <a:srgbClr val="CC0000"/>
              </a:solidFill>
            </a:endParaRPr>
          </a:p>
        </p:txBody>
      </p:sp>
      <p:sp>
        <p:nvSpPr>
          <p:cNvPr id="281" name="Shape 281"/>
          <p:cNvSpPr txBox="1"/>
          <p:nvPr/>
        </p:nvSpPr>
        <p:spPr>
          <a:xfrm>
            <a:off x="3051625" y="1571025"/>
            <a:ext cx="5922600" cy="3420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FFFFFF"/>
                </a:solidFill>
              </a:rPr>
              <a:t>Personalize and contextualize activities to learners’ lives </a:t>
            </a:r>
            <a:r>
              <a:rPr lang="en" sz="1800">
                <a:solidFill>
                  <a:srgbClr val="CC0000"/>
                </a:solidFill>
              </a:rPr>
              <a:t>(</a:t>
            </a:r>
            <a:r>
              <a:rPr lang="en" sz="1800" u="sng">
                <a:solidFill>
                  <a:srgbClr val="CC0000"/>
                </a:solidFill>
                <a:hlinkClick r:id="rId6"/>
              </a:rPr>
              <a:t>Twitter</a:t>
            </a:r>
            <a:r>
              <a:rPr lang="en" sz="1800">
                <a:solidFill>
                  <a:srgbClr val="CC0000"/>
                </a:solidFill>
              </a:rPr>
              <a:t> for discussion, emojis for feedback)</a:t>
            </a:r>
            <a:endParaRPr sz="1800">
              <a:solidFill>
                <a:srgbClr val="CC0000"/>
              </a:solidFill>
            </a:endParaRPr>
          </a:p>
          <a:p>
            <a:pPr marL="0" lvl="0" indent="0" rtl="0">
              <a:spcBef>
                <a:spcPts val="0"/>
              </a:spcBef>
              <a:spcAft>
                <a:spcPts val="0"/>
              </a:spcAft>
              <a:buNone/>
            </a:pPr>
            <a:endParaRPr sz="1800">
              <a:solidFill>
                <a:srgbClr val="FFFFFF"/>
              </a:solidFill>
            </a:endParaRPr>
          </a:p>
          <a:p>
            <a:pPr marL="0" lvl="0" indent="0" rtl="0">
              <a:lnSpc>
                <a:spcPct val="115000"/>
              </a:lnSpc>
              <a:spcBef>
                <a:spcPts val="0"/>
              </a:spcBef>
              <a:spcAft>
                <a:spcPts val="0"/>
              </a:spcAft>
              <a:buNone/>
            </a:pPr>
            <a:r>
              <a:rPr lang="en" sz="1800">
                <a:solidFill>
                  <a:srgbClr val="FFFFFF"/>
                </a:solidFill>
              </a:rPr>
              <a:t>Design activities so that learning outcomes are authentic, communicate to real audiences, and reflect a purpose that is clear to the participants</a:t>
            </a:r>
            <a:endParaRPr sz="1800">
              <a:solidFill>
                <a:srgbClr val="FFFFFF"/>
              </a:solidFill>
            </a:endParaRPr>
          </a:p>
          <a:p>
            <a:pPr marL="0" lvl="0" indent="0" rtl="0">
              <a:spcBef>
                <a:spcPts val="0"/>
              </a:spcBef>
              <a:spcAft>
                <a:spcPts val="0"/>
              </a:spcAft>
              <a:buNone/>
            </a:pPr>
            <a:r>
              <a:rPr lang="en" sz="1800">
                <a:solidFill>
                  <a:srgbClr val="CC0000"/>
                </a:solidFill>
              </a:rPr>
              <a:t>(final project on </a:t>
            </a:r>
            <a:r>
              <a:rPr lang="en" sz="1800" u="sng">
                <a:solidFill>
                  <a:srgbClr val="CC0000"/>
                </a:solidFill>
                <a:hlinkClick r:id="rId7"/>
              </a:rPr>
              <a:t>youtube</a:t>
            </a:r>
            <a:r>
              <a:rPr lang="en" sz="1800">
                <a:solidFill>
                  <a:srgbClr val="CC0000"/>
                </a:solidFill>
              </a:rPr>
              <a:t>/</a:t>
            </a:r>
            <a:r>
              <a:rPr lang="en" sz="1800" u="sng">
                <a:solidFill>
                  <a:srgbClr val="CC0000"/>
                </a:solidFill>
                <a:hlinkClick r:id="rId8"/>
              </a:rPr>
              <a:t>wikipedia</a:t>
            </a:r>
            <a:r>
              <a:rPr lang="en" sz="1800">
                <a:solidFill>
                  <a:srgbClr val="CC0000"/>
                </a:solidFill>
              </a:rPr>
              <a:t>)</a:t>
            </a:r>
            <a:endParaRPr sz="1800">
              <a:solidFill>
                <a:srgbClr val="CC0000"/>
              </a:solidFill>
            </a:endParaRPr>
          </a:p>
          <a:p>
            <a:pPr marL="0" lvl="0" indent="0" rtl="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Allow for exploration and experimentation </a:t>
            </a:r>
            <a:r>
              <a:rPr lang="en" sz="1800">
                <a:solidFill>
                  <a:srgbClr val="CC0000"/>
                </a:solidFill>
              </a:rPr>
              <a:t>(</a:t>
            </a:r>
            <a:r>
              <a:rPr lang="en" sz="1800" u="sng">
                <a:solidFill>
                  <a:srgbClr val="CC0000"/>
                </a:solidFill>
                <a:hlinkClick r:id="rId9"/>
              </a:rPr>
              <a:t>improv</a:t>
            </a:r>
            <a:r>
              <a:rPr lang="en" sz="1800">
                <a:solidFill>
                  <a:srgbClr val="CC0000"/>
                </a:solidFill>
              </a:rPr>
              <a:t>, Yes, And…, Fortunately, Unfortunately, Many headed monster) </a:t>
            </a:r>
            <a:endParaRPr sz="1800">
              <a:solidFill>
                <a:srgbClr val="CC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descr="Screen Shot 2017-03-30 at 4.25.24 PM.png"/>
          <p:cNvPicPr preferRelativeResize="0"/>
          <p:nvPr/>
        </p:nvPicPr>
        <p:blipFill>
          <a:blip r:embed="rId3">
            <a:alphaModFix/>
          </a:blip>
          <a:stretch>
            <a:fillRect/>
          </a:stretch>
        </p:blipFill>
        <p:spPr>
          <a:xfrm>
            <a:off x="152400" y="152400"/>
            <a:ext cx="2746817" cy="4838699"/>
          </a:xfrm>
          <a:prstGeom prst="rect">
            <a:avLst/>
          </a:prstGeom>
          <a:noFill/>
          <a:ln>
            <a:noFill/>
          </a:ln>
        </p:spPr>
      </p:pic>
      <p:pic>
        <p:nvPicPr>
          <p:cNvPr id="287" name="Shape 287" descr="Screen Shot 2017-03-30 at 4.40.48 PM.png"/>
          <p:cNvPicPr preferRelativeResize="0"/>
          <p:nvPr/>
        </p:nvPicPr>
        <p:blipFill>
          <a:blip r:embed="rId4">
            <a:alphaModFix/>
          </a:blip>
          <a:stretch>
            <a:fillRect/>
          </a:stretch>
        </p:blipFill>
        <p:spPr>
          <a:xfrm>
            <a:off x="3051625" y="152400"/>
            <a:ext cx="1521575" cy="1104550"/>
          </a:xfrm>
          <a:prstGeom prst="rect">
            <a:avLst/>
          </a:prstGeom>
          <a:noFill/>
          <a:ln>
            <a:noFill/>
          </a:ln>
        </p:spPr>
      </p:pic>
      <p:sp>
        <p:nvSpPr>
          <p:cNvPr id="288" name="Shape 288"/>
          <p:cNvSpPr txBox="1"/>
          <p:nvPr/>
        </p:nvSpPr>
        <p:spPr>
          <a:xfrm>
            <a:off x="4799175" y="269000"/>
            <a:ext cx="3992100" cy="98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D966"/>
                </a:solidFill>
              </a:rPr>
              <a:t>Minimize threats and distractions</a:t>
            </a:r>
            <a:endParaRPr sz="2400">
              <a:solidFill>
                <a:srgbClr val="FFD966"/>
              </a:solidFill>
            </a:endParaRPr>
          </a:p>
        </p:txBody>
      </p:sp>
      <p:sp>
        <p:nvSpPr>
          <p:cNvPr id="289" name="Shape 289"/>
          <p:cNvSpPr txBox="1"/>
          <p:nvPr/>
        </p:nvSpPr>
        <p:spPr>
          <a:xfrm>
            <a:off x="3669325" y="1571025"/>
            <a:ext cx="5121900" cy="1753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FFFFFF"/>
                </a:solidFill>
              </a:rPr>
              <a:t>Create accepting class environment </a:t>
            </a:r>
            <a:r>
              <a:rPr lang="en" sz="1800">
                <a:solidFill>
                  <a:srgbClr val="CC0000"/>
                </a:solidFill>
              </a:rPr>
              <a:t>(all students valued,  classroom etiquette in syllabus, involve all students, electronics policy)</a:t>
            </a:r>
            <a:endParaRPr sz="1800">
              <a:solidFill>
                <a:srgbClr val="CC0000"/>
              </a:solidFill>
            </a:endParaRPr>
          </a:p>
          <a:p>
            <a:pPr marL="0" lvl="0" indent="0" rtl="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Use charts, calendars, schedules, visual clues to what’s next </a:t>
            </a:r>
            <a:r>
              <a:rPr lang="en" sz="1800">
                <a:solidFill>
                  <a:srgbClr val="CC0000"/>
                </a:solidFill>
              </a:rPr>
              <a:t>(detailed </a:t>
            </a:r>
            <a:r>
              <a:rPr lang="en" sz="1800" u="sng">
                <a:solidFill>
                  <a:srgbClr val="CC0000"/>
                </a:solidFill>
                <a:hlinkClick r:id="rId5"/>
              </a:rPr>
              <a:t>course calendar</a:t>
            </a:r>
            <a:r>
              <a:rPr lang="en" sz="1800">
                <a:solidFill>
                  <a:srgbClr val="CC0000"/>
                </a:solidFill>
              </a:rPr>
              <a:t>)</a:t>
            </a:r>
            <a:endParaRPr sz="1800">
              <a:solidFill>
                <a:srgbClr val="CC0000"/>
              </a:solidFill>
            </a:endParaRPr>
          </a:p>
          <a:p>
            <a:pPr marL="0" lvl="0" indent="0" rtl="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Options for the unexpected, novel in highly routine activities </a:t>
            </a:r>
            <a:r>
              <a:rPr lang="en" sz="1800">
                <a:solidFill>
                  <a:srgbClr val="CC0000"/>
                </a:solidFill>
              </a:rPr>
              <a:t>(getting fake fired)</a:t>
            </a:r>
            <a:endParaRPr sz="1800">
              <a:solidFill>
                <a:srgbClr val="CC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Shape 294" descr="Screen Shot 2017-03-30 at 4.16.11 PM.png"/>
          <p:cNvPicPr preferRelativeResize="0"/>
          <p:nvPr/>
        </p:nvPicPr>
        <p:blipFill>
          <a:blip r:embed="rId3">
            <a:alphaModFix/>
          </a:blip>
          <a:stretch>
            <a:fillRect/>
          </a:stretch>
        </p:blipFill>
        <p:spPr>
          <a:xfrm>
            <a:off x="1150125" y="0"/>
            <a:ext cx="6843755" cy="51435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Shape 299" descr="Screen Shot 2017-03-30 at 7.24.30 PM.png"/>
          <p:cNvPicPr preferRelativeResize="0"/>
          <p:nvPr/>
        </p:nvPicPr>
        <p:blipFill rotWithShape="1">
          <a:blip r:embed="rId3">
            <a:alphaModFix/>
          </a:blip>
          <a:srcRect l="2606" t="1013" r="2254" b="1501"/>
          <a:stretch/>
        </p:blipFill>
        <p:spPr>
          <a:xfrm>
            <a:off x="3244650" y="213325"/>
            <a:ext cx="2654700" cy="4716851"/>
          </a:xfrm>
          <a:prstGeom prst="rect">
            <a:avLst/>
          </a:prstGeom>
          <a:noFill/>
          <a:ln>
            <a:noFill/>
          </a:ln>
        </p:spPr>
      </p:pic>
      <p:pic>
        <p:nvPicPr>
          <p:cNvPr id="300" name="Shape 300" descr="Screen Shot 2017-03-30 at 7.27.36 PM.png"/>
          <p:cNvPicPr preferRelativeResize="0"/>
          <p:nvPr/>
        </p:nvPicPr>
        <p:blipFill>
          <a:blip r:embed="rId4">
            <a:alphaModFix/>
          </a:blip>
          <a:stretch>
            <a:fillRect/>
          </a:stretch>
        </p:blipFill>
        <p:spPr>
          <a:xfrm>
            <a:off x="152400" y="152400"/>
            <a:ext cx="1028575" cy="973475"/>
          </a:xfrm>
          <a:prstGeom prst="rect">
            <a:avLst/>
          </a:prstGeom>
          <a:noFill/>
          <a:ln>
            <a:noFill/>
          </a:ln>
        </p:spPr>
      </p:pic>
      <p:sp>
        <p:nvSpPr>
          <p:cNvPr id="301" name="Shape 301"/>
          <p:cNvSpPr txBox="1"/>
          <p:nvPr/>
        </p:nvSpPr>
        <p:spPr>
          <a:xfrm>
            <a:off x="1180975" y="0"/>
            <a:ext cx="1939500" cy="1306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D966"/>
                </a:solidFill>
              </a:rPr>
              <a:t>Heighten salience of goals and objectives</a:t>
            </a:r>
            <a:endParaRPr sz="2400">
              <a:solidFill>
                <a:srgbClr val="FFD966"/>
              </a:solidFill>
            </a:endParaRPr>
          </a:p>
        </p:txBody>
      </p:sp>
      <p:sp>
        <p:nvSpPr>
          <p:cNvPr id="302" name="Shape 302"/>
          <p:cNvSpPr txBox="1"/>
          <p:nvPr/>
        </p:nvSpPr>
        <p:spPr>
          <a:xfrm>
            <a:off x="51325" y="1417075"/>
            <a:ext cx="3316200" cy="3437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FFFFFF"/>
                </a:solidFill>
              </a:rPr>
              <a:t>Display goals in multiple ways (</a:t>
            </a:r>
            <a:r>
              <a:rPr lang="en" sz="1800" u="sng">
                <a:solidFill>
                  <a:srgbClr val="E06666"/>
                </a:solidFill>
                <a:hlinkClick r:id="rId5"/>
              </a:rPr>
              <a:t>Syllabus</a:t>
            </a:r>
            <a:r>
              <a:rPr lang="en" sz="1800">
                <a:solidFill>
                  <a:srgbClr val="FFFFFF"/>
                </a:solidFill>
              </a:rPr>
              <a:t>, </a:t>
            </a:r>
            <a:r>
              <a:rPr lang="en" sz="1800" u="sng">
                <a:solidFill>
                  <a:srgbClr val="CC0000"/>
                </a:solidFill>
                <a:hlinkClick r:id="rId6"/>
              </a:rPr>
              <a:t>infographic</a:t>
            </a:r>
            <a:r>
              <a:rPr lang="en" sz="1800">
                <a:solidFill>
                  <a:srgbClr val="FFFFFF"/>
                </a:solidFill>
              </a:rPr>
              <a:t>, course calendar, assignments)</a:t>
            </a:r>
            <a:endParaRPr sz="1800">
              <a:solidFill>
                <a:srgbClr val="FFFFFF"/>
              </a:solidFill>
            </a:endParaRPr>
          </a:p>
          <a:p>
            <a:pPr marL="0" lvl="0" indent="0" rtl="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Divide long-term goals into succession of short-term objectives (</a:t>
            </a:r>
            <a:r>
              <a:rPr lang="en" sz="1800" u="sng">
                <a:solidFill>
                  <a:srgbClr val="E06666"/>
                </a:solidFill>
                <a:hlinkClick r:id="rId7"/>
              </a:rPr>
              <a:t>Opportunities for learning</a:t>
            </a:r>
            <a:r>
              <a:rPr lang="en" sz="1800">
                <a:solidFill>
                  <a:srgbClr val="FFFFFF"/>
                </a:solidFill>
              </a:rPr>
              <a:t>)</a:t>
            </a:r>
            <a:endParaRPr sz="1800">
              <a:solidFill>
                <a:srgbClr val="FFFFFF"/>
              </a:solidFill>
            </a:endParaRPr>
          </a:p>
          <a:p>
            <a:pPr marL="0" lvl="0" indent="0" rtl="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Discuss what constitutes excellence &amp; provide examples (</a:t>
            </a:r>
            <a:r>
              <a:rPr lang="en" sz="1800" u="sng">
                <a:solidFill>
                  <a:srgbClr val="E06666"/>
                </a:solidFill>
                <a:hlinkClick r:id="rId8"/>
              </a:rPr>
              <a:t>rubrics</a:t>
            </a:r>
            <a:r>
              <a:rPr lang="en" sz="1800">
                <a:solidFill>
                  <a:srgbClr val="FFFFFF"/>
                </a:solidFill>
              </a:rPr>
              <a:t>/ exemplary work)</a:t>
            </a:r>
            <a:endParaRPr sz="1800">
              <a:solidFill>
                <a:srgbClr val="FFFFFF"/>
              </a:solidFill>
            </a:endParaRPr>
          </a:p>
        </p:txBody>
      </p:sp>
      <p:pic>
        <p:nvPicPr>
          <p:cNvPr id="303" name="Shape 303" descr="Screen Shot 2017-03-30 at 7.27.36 PM.png"/>
          <p:cNvPicPr preferRelativeResize="0"/>
          <p:nvPr/>
        </p:nvPicPr>
        <p:blipFill>
          <a:blip r:embed="rId4">
            <a:alphaModFix/>
          </a:blip>
          <a:stretch>
            <a:fillRect/>
          </a:stretch>
        </p:blipFill>
        <p:spPr>
          <a:xfrm>
            <a:off x="6023513" y="224475"/>
            <a:ext cx="1066800" cy="1009650"/>
          </a:xfrm>
          <a:prstGeom prst="rect">
            <a:avLst/>
          </a:prstGeom>
          <a:noFill/>
          <a:ln>
            <a:noFill/>
          </a:ln>
        </p:spPr>
      </p:pic>
      <p:sp>
        <p:nvSpPr>
          <p:cNvPr id="304" name="Shape 304"/>
          <p:cNvSpPr txBox="1"/>
          <p:nvPr/>
        </p:nvSpPr>
        <p:spPr>
          <a:xfrm>
            <a:off x="7090325" y="213325"/>
            <a:ext cx="2053500" cy="2057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D966"/>
                </a:solidFill>
              </a:rPr>
              <a:t>Vary demands &amp; resources to optimize challenge</a:t>
            </a:r>
            <a:endParaRPr sz="2400">
              <a:solidFill>
                <a:srgbClr val="FFD966"/>
              </a:solidFill>
            </a:endParaRPr>
          </a:p>
        </p:txBody>
      </p:sp>
      <p:sp>
        <p:nvSpPr>
          <p:cNvPr id="305" name="Shape 305"/>
          <p:cNvSpPr txBox="1"/>
          <p:nvPr/>
        </p:nvSpPr>
        <p:spPr>
          <a:xfrm>
            <a:off x="6023525" y="2216650"/>
            <a:ext cx="3036900" cy="2777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FFFFFF"/>
                </a:solidFill>
              </a:rPr>
              <a:t>Learners are motivated in different ways (</a:t>
            </a:r>
            <a:r>
              <a:rPr lang="en" sz="1800" u="sng">
                <a:solidFill>
                  <a:srgbClr val="E06666"/>
                </a:solidFill>
                <a:hlinkClick r:id="rId9"/>
              </a:rPr>
              <a:t>intrinsic/extrinsic motivation</a:t>
            </a:r>
            <a:r>
              <a:rPr lang="en" sz="1800">
                <a:solidFill>
                  <a:srgbClr val="FFFFFF"/>
                </a:solidFill>
              </a:rPr>
              <a:t>)</a:t>
            </a:r>
            <a:endParaRPr sz="1800">
              <a:solidFill>
                <a:srgbClr val="FFFFFF"/>
              </a:solidFill>
            </a:endParaRPr>
          </a:p>
          <a:p>
            <a:pPr marL="0" lvl="0" indent="0" rtl="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Vary degree of difficulty &amp; complexity </a:t>
            </a:r>
            <a:r>
              <a:rPr lang="en" sz="1800">
                <a:solidFill>
                  <a:srgbClr val="999999"/>
                </a:solidFill>
              </a:rPr>
              <a:t>(</a:t>
            </a:r>
            <a:r>
              <a:rPr lang="en" sz="1800" u="sng">
                <a:solidFill>
                  <a:srgbClr val="E06666"/>
                </a:solidFill>
                <a:hlinkClick r:id="rId10"/>
              </a:rPr>
              <a:t>high/low stakes</a:t>
            </a:r>
            <a:r>
              <a:rPr lang="en" sz="1800">
                <a:solidFill>
                  <a:srgbClr val="999999"/>
                </a:solidFill>
              </a:rPr>
              <a:t>)</a:t>
            </a:r>
            <a:endParaRPr sz="1800">
              <a:solidFill>
                <a:srgbClr val="99999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descr="Screen Shot 2017-03-30 at 7.24.30 PM.png"/>
          <p:cNvPicPr preferRelativeResize="0"/>
          <p:nvPr/>
        </p:nvPicPr>
        <p:blipFill rotWithShape="1">
          <a:blip r:embed="rId3">
            <a:alphaModFix/>
          </a:blip>
          <a:srcRect l="2606" t="1013" r="2254" b="1501"/>
          <a:stretch/>
        </p:blipFill>
        <p:spPr>
          <a:xfrm>
            <a:off x="2969725" y="213325"/>
            <a:ext cx="2654700" cy="4716851"/>
          </a:xfrm>
          <a:prstGeom prst="rect">
            <a:avLst/>
          </a:prstGeom>
          <a:noFill/>
          <a:ln>
            <a:noFill/>
          </a:ln>
        </p:spPr>
      </p:pic>
      <p:pic>
        <p:nvPicPr>
          <p:cNvPr id="311" name="Shape 311" descr="Screen Shot 2017-03-30 at 7.27.36 PM.png"/>
          <p:cNvPicPr preferRelativeResize="0"/>
          <p:nvPr/>
        </p:nvPicPr>
        <p:blipFill>
          <a:blip r:embed="rId4">
            <a:alphaModFix/>
          </a:blip>
          <a:stretch>
            <a:fillRect/>
          </a:stretch>
        </p:blipFill>
        <p:spPr>
          <a:xfrm>
            <a:off x="87850" y="213325"/>
            <a:ext cx="1028575" cy="973475"/>
          </a:xfrm>
          <a:prstGeom prst="rect">
            <a:avLst/>
          </a:prstGeom>
          <a:noFill/>
          <a:ln>
            <a:noFill/>
          </a:ln>
        </p:spPr>
      </p:pic>
      <p:sp>
        <p:nvSpPr>
          <p:cNvPr id="312" name="Shape 312"/>
          <p:cNvSpPr txBox="1"/>
          <p:nvPr/>
        </p:nvSpPr>
        <p:spPr>
          <a:xfrm>
            <a:off x="1054525" y="152400"/>
            <a:ext cx="1915200" cy="172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D966"/>
                </a:solidFill>
              </a:rPr>
              <a:t>Foster collaboration and community</a:t>
            </a:r>
            <a:endParaRPr sz="2400">
              <a:solidFill>
                <a:srgbClr val="FFD966"/>
              </a:solidFill>
            </a:endParaRPr>
          </a:p>
        </p:txBody>
      </p:sp>
      <p:sp>
        <p:nvSpPr>
          <p:cNvPr id="313" name="Shape 313"/>
          <p:cNvSpPr txBox="1"/>
          <p:nvPr/>
        </p:nvSpPr>
        <p:spPr>
          <a:xfrm>
            <a:off x="152400" y="1947675"/>
            <a:ext cx="2516100" cy="297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FFFFFF"/>
                </a:solidFill>
              </a:rPr>
              <a:t>Create cooperative learning groups </a:t>
            </a:r>
            <a:r>
              <a:rPr lang="en" sz="1800">
                <a:solidFill>
                  <a:srgbClr val="666666"/>
                </a:solidFill>
              </a:rPr>
              <a:t>(</a:t>
            </a:r>
            <a:r>
              <a:rPr lang="en" sz="1800" u="sng">
                <a:solidFill>
                  <a:srgbClr val="CC0000"/>
                </a:solidFill>
                <a:hlinkClick r:id="rId5"/>
              </a:rPr>
              <a:t>jigsaw</a:t>
            </a:r>
            <a:r>
              <a:rPr lang="en" sz="1800">
                <a:solidFill>
                  <a:srgbClr val="666666"/>
                </a:solidFill>
              </a:rPr>
              <a:t>)</a:t>
            </a:r>
            <a:endParaRPr sz="1800">
              <a:solidFill>
                <a:srgbClr val="666666"/>
              </a:solidFill>
            </a:endParaRPr>
          </a:p>
          <a:p>
            <a:pPr marL="0" lvl="0" indent="0" rtl="0">
              <a:spcBef>
                <a:spcPts val="0"/>
              </a:spcBef>
              <a:spcAft>
                <a:spcPts val="0"/>
              </a:spcAft>
              <a:buNone/>
            </a:pPr>
            <a:endParaRPr sz="1800">
              <a:solidFill>
                <a:srgbClr val="666666"/>
              </a:solidFill>
            </a:endParaRPr>
          </a:p>
          <a:p>
            <a:pPr marL="0" lvl="0" indent="0" rtl="0">
              <a:spcBef>
                <a:spcPts val="0"/>
              </a:spcBef>
              <a:spcAft>
                <a:spcPts val="0"/>
              </a:spcAft>
              <a:buNone/>
            </a:pPr>
            <a:r>
              <a:rPr lang="en" sz="1800">
                <a:solidFill>
                  <a:srgbClr val="FFFFFF"/>
                </a:solidFill>
              </a:rPr>
              <a:t>Encourage opportunities for peer-peer interactions and support </a:t>
            </a:r>
            <a:r>
              <a:rPr lang="en" sz="1800">
                <a:solidFill>
                  <a:srgbClr val="666666"/>
                </a:solidFill>
              </a:rPr>
              <a:t>(</a:t>
            </a:r>
            <a:r>
              <a:rPr lang="en" sz="1800" u="sng">
                <a:solidFill>
                  <a:srgbClr val="CC0000"/>
                </a:solidFill>
                <a:hlinkClick r:id="rId6"/>
              </a:rPr>
              <a:t>think-pair-share</a:t>
            </a:r>
            <a:r>
              <a:rPr lang="en" sz="1800">
                <a:solidFill>
                  <a:srgbClr val="666666"/>
                </a:solidFill>
              </a:rPr>
              <a:t>)</a:t>
            </a:r>
            <a:endParaRPr sz="1800">
              <a:solidFill>
                <a:srgbClr val="666666"/>
              </a:solidFill>
            </a:endParaRPr>
          </a:p>
          <a:p>
            <a:pPr marL="0" lvl="0" indent="0" rtl="0">
              <a:spcBef>
                <a:spcPts val="0"/>
              </a:spcBef>
              <a:spcAft>
                <a:spcPts val="0"/>
              </a:spcAft>
              <a:buNone/>
            </a:pPr>
            <a:endParaRPr sz="1800">
              <a:solidFill>
                <a:srgbClr val="666666"/>
              </a:solidFill>
            </a:endParaRPr>
          </a:p>
        </p:txBody>
      </p:sp>
      <p:pic>
        <p:nvPicPr>
          <p:cNvPr id="314" name="Shape 314" descr="Screen Shot 2017-03-30 at 7.27.36 PM.png"/>
          <p:cNvPicPr preferRelativeResize="0"/>
          <p:nvPr/>
        </p:nvPicPr>
        <p:blipFill>
          <a:blip r:embed="rId4">
            <a:alphaModFix/>
          </a:blip>
          <a:stretch>
            <a:fillRect/>
          </a:stretch>
        </p:blipFill>
        <p:spPr>
          <a:xfrm>
            <a:off x="5745688" y="224475"/>
            <a:ext cx="1066800" cy="1009650"/>
          </a:xfrm>
          <a:prstGeom prst="rect">
            <a:avLst/>
          </a:prstGeom>
          <a:noFill/>
          <a:ln>
            <a:noFill/>
          </a:ln>
        </p:spPr>
      </p:pic>
      <p:sp>
        <p:nvSpPr>
          <p:cNvPr id="315" name="Shape 315"/>
          <p:cNvSpPr txBox="1"/>
          <p:nvPr/>
        </p:nvSpPr>
        <p:spPr>
          <a:xfrm>
            <a:off x="7026575" y="224475"/>
            <a:ext cx="2133600" cy="172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D966"/>
                </a:solidFill>
              </a:rPr>
              <a:t>Increase mastery- oriented feedback</a:t>
            </a:r>
            <a:endParaRPr sz="2400">
              <a:solidFill>
                <a:srgbClr val="FFD966"/>
              </a:solidFill>
            </a:endParaRPr>
          </a:p>
        </p:txBody>
      </p:sp>
      <p:sp>
        <p:nvSpPr>
          <p:cNvPr id="316" name="Shape 316"/>
          <p:cNvSpPr txBox="1"/>
          <p:nvPr/>
        </p:nvSpPr>
        <p:spPr>
          <a:xfrm>
            <a:off x="5745700" y="1872325"/>
            <a:ext cx="3249900" cy="3045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FFFFFF"/>
                </a:solidFill>
              </a:rPr>
              <a:t>Provide frequent, timely and specific feedback</a:t>
            </a:r>
            <a:r>
              <a:rPr lang="en" sz="1800">
                <a:solidFill>
                  <a:srgbClr val="666666"/>
                </a:solidFill>
              </a:rPr>
              <a:t> </a:t>
            </a:r>
            <a:r>
              <a:rPr lang="en" sz="1800">
                <a:solidFill>
                  <a:srgbClr val="FFFFFF"/>
                </a:solidFill>
              </a:rPr>
              <a:t>(in-class and</a:t>
            </a:r>
            <a:r>
              <a:rPr lang="en" sz="1800">
                <a:solidFill>
                  <a:srgbClr val="666666"/>
                </a:solidFill>
              </a:rPr>
              <a:t> </a:t>
            </a:r>
            <a:r>
              <a:rPr lang="en" sz="1800" u="sng">
                <a:solidFill>
                  <a:srgbClr val="CC0000"/>
                </a:solidFill>
                <a:hlinkClick r:id="rId7"/>
              </a:rPr>
              <a:t>out-of-class</a:t>
            </a:r>
            <a:r>
              <a:rPr lang="en" sz="1800">
                <a:solidFill>
                  <a:srgbClr val="CC0000"/>
                </a:solidFill>
              </a:rPr>
              <a:t>)</a:t>
            </a:r>
            <a:endParaRPr sz="1800">
              <a:solidFill>
                <a:srgbClr val="CC0000"/>
              </a:solidFill>
            </a:endParaRPr>
          </a:p>
          <a:p>
            <a:pPr marL="0" lvl="0" indent="0" rtl="0">
              <a:spcBef>
                <a:spcPts val="0"/>
              </a:spcBef>
              <a:spcAft>
                <a:spcPts val="0"/>
              </a:spcAft>
              <a:buNone/>
            </a:pPr>
            <a:endParaRPr sz="1800">
              <a:solidFill>
                <a:srgbClr val="666666"/>
              </a:solidFill>
            </a:endParaRPr>
          </a:p>
          <a:p>
            <a:pPr marL="0" lvl="0" indent="0" rtl="0">
              <a:spcBef>
                <a:spcPts val="0"/>
              </a:spcBef>
              <a:spcAft>
                <a:spcPts val="0"/>
              </a:spcAft>
              <a:buNone/>
            </a:pPr>
            <a:r>
              <a:rPr lang="en" sz="1800">
                <a:solidFill>
                  <a:srgbClr val="FFFFFF"/>
                </a:solidFill>
              </a:rPr>
              <a:t>Provide feedback that encourages effort and perseverance</a:t>
            </a:r>
            <a:r>
              <a:rPr lang="en" sz="1800">
                <a:solidFill>
                  <a:srgbClr val="666666"/>
                </a:solidFill>
              </a:rPr>
              <a:t> (</a:t>
            </a:r>
            <a:r>
              <a:rPr lang="en" sz="1800" u="sng">
                <a:solidFill>
                  <a:srgbClr val="CC0000"/>
                </a:solidFill>
                <a:hlinkClick r:id="rId8"/>
              </a:rPr>
              <a:t>not performance- or competition-based</a:t>
            </a:r>
            <a:r>
              <a:rPr lang="en" sz="1800">
                <a:solidFill>
                  <a:srgbClr val="666666"/>
                </a:solidFill>
              </a:rPr>
              <a:t>)</a:t>
            </a:r>
            <a:endParaRPr sz="1800">
              <a:solidFill>
                <a:srgbClr val="66666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Shape 321" descr="Screen Shot 2017-03-30 at 4.16.28 PM.png"/>
          <p:cNvPicPr preferRelativeResize="0"/>
          <p:nvPr/>
        </p:nvPicPr>
        <p:blipFill>
          <a:blip r:embed="rId3">
            <a:alphaModFix/>
          </a:blip>
          <a:stretch>
            <a:fillRect/>
          </a:stretch>
        </p:blipFill>
        <p:spPr>
          <a:xfrm>
            <a:off x="1338388" y="152400"/>
            <a:ext cx="6467237"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Shape 326" descr="Screen Shot 2017-03-30 at 4.25.52 PM.png"/>
          <p:cNvPicPr preferRelativeResize="0"/>
          <p:nvPr/>
        </p:nvPicPr>
        <p:blipFill rotWithShape="1">
          <a:blip r:embed="rId3">
            <a:alphaModFix/>
          </a:blip>
          <a:srcRect r="1758" b="1739"/>
          <a:stretch/>
        </p:blipFill>
        <p:spPr>
          <a:xfrm>
            <a:off x="6199800" y="194563"/>
            <a:ext cx="2731400" cy="4754376"/>
          </a:xfrm>
          <a:prstGeom prst="rect">
            <a:avLst/>
          </a:prstGeom>
          <a:noFill/>
          <a:ln>
            <a:noFill/>
          </a:ln>
        </p:spPr>
      </p:pic>
      <p:pic>
        <p:nvPicPr>
          <p:cNvPr id="327" name="Shape 327" descr="Screen Shot 2017-03-30 at 8.48.09 PM.png"/>
          <p:cNvPicPr preferRelativeResize="0"/>
          <p:nvPr/>
        </p:nvPicPr>
        <p:blipFill>
          <a:blip r:embed="rId4">
            <a:alphaModFix/>
          </a:blip>
          <a:stretch>
            <a:fillRect/>
          </a:stretch>
        </p:blipFill>
        <p:spPr>
          <a:xfrm>
            <a:off x="239225" y="130000"/>
            <a:ext cx="887475" cy="848325"/>
          </a:xfrm>
          <a:prstGeom prst="rect">
            <a:avLst/>
          </a:prstGeom>
          <a:noFill/>
          <a:ln>
            <a:noFill/>
          </a:ln>
        </p:spPr>
      </p:pic>
      <p:sp>
        <p:nvSpPr>
          <p:cNvPr id="328" name="Shape 328"/>
          <p:cNvSpPr txBox="1"/>
          <p:nvPr/>
        </p:nvSpPr>
        <p:spPr>
          <a:xfrm>
            <a:off x="270775" y="1154973"/>
            <a:ext cx="5775300" cy="1610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FF"/>
                </a:solidFill>
              </a:rPr>
              <a:t>Provide prompts, reminders, rubrics, checklists, guides that increase self-reflection </a:t>
            </a:r>
            <a:r>
              <a:rPr lang="en">
                <a:solidFill>
                  <a:srgbClr val="FFE599"/>
                </a:solidFill>
              </a:rPr>
              <a:t>(so what, now what?)</a:t>
            </a:r>
            <a:endParaRPr>
              <a:solidFill>
                <a:srgbClr val="FFE599"/>
              </a:solidFill>
            </a:endParaRPr>
          </a:p>
          <a:p>
            <a:pPr marL="0" lvl="0" indent="0" rtl="0">
              <a:spcBef>
                <a:spcPts val="0"/>
              </a:spcBef>
              <a:spcAft>
                <a:spcPts val="0"/>
              </a:spcAft>
              <a:buNone/>
            </a:pPr>
            <a:endParaRPr>
              <a:solidFill>
                <a:srgbClr val="999999"/>
              </a:solidFill>
            </a:endParaRPr>
          </a:p>
          <a:p>
            <a:pPr marL="0" lvl="0" indent="0" rtl="0">
              <a:spcBef>
                <a:spcPts val="0"/>
              </a:spcBef>
              <a:spcAft>
                <a:spcPts val="0"/>
              </a:spcAft>
              <a:buNone/>
            </a:pPr>
            <a:r>
              <a:rPr lang="en">
                <a:solidFill>
                  <a:srgbClr val="FFFFFF"/>
                </a:solidFill>
              </a:rPr>
              <a:t>Support activities that promote self-reflection</a:t>
            </a:r>
            <a:r>
              <a:rPr lang="en">
                <a:solidFill>
                  <a:srgbClr val="999999"/>
                </a:solidFill>
              </a:rPr>
              <a:t> </a:t>
            </a:r>
            <a:r>
              <a:rPr lang="en">
                <a:solidFill>
                  <a:srgbClr val="FFE599"/>
                </a:solidFill>
              </a:rPr>
              <a:t>(journal entries, reviews, pre-test and post-test exercises) </a:t>
            </a:r>
            <a:endParaRPr>
              <a:solidFill>
                <a:srgbClr val="FFE599"/>
              </a:solidFill>
            </a:endParaRPr>
          </a:p>
          <a:p>
            <a:pPr marL="0" lvl="0" indent="0" rtl="0">
              <a:spcBef>
                <a:spcPts val="0"/>
              </a:spcBef>
              <a:spcAft>
                <a:spcPts val="0"/>
              </a:spcAft>
              <a:buNone/>
            </a:pPr>
            <a:endParaRPr>
              <a:solidFill>
                <a:srgbClr val="999999"/>
              </a:solidFill>
            </a:endParaRPr>
          </a:p>
          <a:p>
            <a:pPr marL="0" lvl="0" indent="0" rtl="0">
              <a:spcBef>
                <a:spcPts val="0"/>
              </a:spcBef>
              <a:spcAft>
                <a:spcPts val="0"/>
              </a:spcAft>
              <a:buNone/>
            </a:pPr>
            <a:r>
              <a:rPr lang="en">
                <a:solidFill>
                  <a:srgbClr val="FFFFFF"/>
                </a:solidFill>
              </a:rPr>
              <a:t>Provide coaches/mentors to model self-reflection </a:t>
            </a:r>
            <a:r>
              <a:rPr lang="en">
                <a:solidFill>
                  <a:srgbClr val="FFE599"/>
                </a:solidFill>
              </a:rPr>
              <a:t>(you!)</a:t>
            </a:r>
            <a:endParaRPr>
              <a:solidFill>
                <a:srgbClr val="FFE599"/>
              </a:solidFill>
            </a:endParaRPr>
          </a:p>
          <a:p>
            <a:pPr marL="0" lvl="0" indent="0" rtl="0">
              <a:spcBef>
                <a:spcPts val="0"/>
              </a:spcBef>
              <a:spcAft>
                <a:spcPts val="0"/>
              </a:spcAft>
              <a:buNone/>
            </a:pPr>
            <a:endParaRPr>
              <a:solidFill>
                <a:srgbClr val="999999"/>
              </a:solidFill>
            </a:endParaRPr>
          </a:p>
        </p:txBody>
      </p:sp>
      <p:sp>
        <p:nvSpPr>
          <p:cNvPr id="329" name="Shape 329"/>
          <p:cNvSpPr txBox="1"/>
          <p:nvPr/>
        </p:nvSpPr>
        <p:spPr>
          <a:xfrm>
            <a:off x="1280500" y="130000"/>
            <a:ext cx="4765500" cy="956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E599"/>
                </a:solidFill>
              </a:rPr>
              <a:t>Promote expectations that optimize motivation</a:t>
            </a:r>
            <a:endParaRPr sz="2400">
              <a:solidFill>
                <a:srgbClr val="FFE599"/>
              </a:solidFill>
            </a:endParaRPr>
          </a:p>
        </p:txBody>
      </p:sp>
      <p:pic>
        <p:nvPicPr>
          <p:cNvPr id="330" name="Shape 330" descr="Screen Shot 2017-03-30 at 8.48.09 PM.png"/>
          <p:cNvPicPr preferRelativeResize="0"/>
          <p:nvPr/>
        </p:nvPicPr>
        <p:blipFill>
          <a:blip r:embed="rId4">
            <a:alphaModFix/>
          </a:blip>
          <a:stretch>
            <a:fillRect/>
          </a:stretch>
        </p:blipFill>
        <p:spPr>
          <a:xfrm>
            <a:off x="5158475" y="2833653"/>
            <a:ext cx="887475" cy="848322"/>
          </a:xfrm>
          <a:prstGeom prst="rect">
            <a:avLst/>
          </a:prstGeom>
          <a:noFill/>
          <a:ln>
            <a:noFill/>
          </a:ln>
        </p:spPr>
      </p:pic>
      <p:sp>
        <p:nvSpPr>
          <p:cNvPr id="331" name="Shape 331"/>
          <p:cNvSpPr txBox="1"/>
          <p:nvPr/>
        </p:nvSpPr>
        <p:spPr>
          <a:xfrm>
            <a:off x="333575" y="2833650"/>
            <a:ext cx="4824900" cy="848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E599"/>
                </a:solidFill>
              </a:rPr>
              <a:t>Facilitate personal coping skills and strategies</a:t>
            </a:r>
            <a:endParaRPr sz="2400">
              <a:solidFill>
                <a:srgbClr val="FFE599"/>
              </a:solidFill>
            </a:endParaRPr>
          </a:p>
        </p:txBody>
      </p:sp>
      <p:sp>
        <p:nvSpPr>
          <p:cNvPr id="332" name="Shape 332"/>
          <p:cNvSpPr txBox="1"/>
          <p:nvPr/>
        </p:nvSpPr>
        <p:spPr>
          <a:xfrm>
            <a:off x="270900" y="3682050"/>
            <a:ext cx="5775300" cy="1463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FF"/>
                </a:solidFill>
              </a:rPr>
              <a:t>Provide models and feedback to demonstrate coping skills </a:t>
            </a:r>
            <a:r>
              <a:rPr lang="en">
                <a:solidFill>
                  <a:srgbClr val="FFE599"/>
                </a:solidFill>
              </a:rPr>
              <a:t>(“OK, we are missing the point, let’s see where we went wrong and how to correct it”)</a:t>
            </a:r>
            <a:endParaRPr>
              <a:solidFill>
                <a:srgbClr val="FFE599"/>
              </a:solidFill>
            </a:endParaRPr>
          </a:p>
          <a:p>
            <a:pPr marL="0" lvl="0" indent="0" rtl="0">
              <a:spcBef>
                <a:spcPts val="0"/>
              </a:spcBef>
              <a:spcAft>
                <a:spcPts val="0"/>
              </a:spcAft>
              <a:buNone/>
            </a:pPr>
            <a:endParaRPr>
              <a:solidFill>
                <a:srgbClr val="FFFFFF"/>
              </a:solidFill>
            </a:endParaRPr>
          </a:p>
          <a:p>
            <a:pPr marL="0" lvl="0" indent="0" rtl="0">
              <a:spcBef>
                <a:spcPts val="0"/>
              </a:spcBef>
              <a:spcAft>
                <a:spcPts val="0"/>
              </a:spcAft>
              <a:buNone/>
            </a:pPr>
            <a:r>
              <a:rPr lang="en">
                <a:solidFill>
                  <a:srgbClr val="FFFFFF"/>
                </a:solidFill>
              </a:rPr>
              <a:t>Model learning approaches </a:t>
            </a:r>
            <a:r>
              <a:rPr lang="en">
                <a:solidFill>
                  <a:srgbClr val="FFE599"/>
                </a:solidFill>
              </a:rPr>
              <a:t>(eg., “how can I improve in this difficult area?” rather than, “I’m not good at math”)</a:t>
            </a:r>
            <a:endParaRPr>
              <a:solidFill>
                <a:srgbClr val="FFE59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206"/>
        <p:cNvGrpSpPr/>
        <p:nvPr/>
      </p:nvGrpSpPr>
      <p:grpSpPr>
        <a:xfrm>
          <a:off x="0" y="0"/>
          <a:ext cx="0" cy="0"/>
          <a:chOff x="0" y="0"/>
          <a:chExt cx="0" cy="0"/>
        </a:xfrm>
      </p:grpSpPr>
      <p:pic>
        <p:nvPicPr>
          <p:cNvPr id="207" name="Shape 207"/>
          <p:cNvPicPr preferRelativeResize="0"/>
          <p:nvPr/>
        </p:nvPicPr>
        <p:blipFill rotWithShape="1">
          <a:blip r:embed="rId3">
            <a:alphaModFix/>
          </a:blip>
          <a:srcRect/>
          <a:stretch/>
        </p:blipFill>
        <p:spPr>
          <a:xfrm>
            <a:off x="2038050" y="469200"/>
            <a:ext cx="5067900" cy="4205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Shape 337" descr="Screen Shot 2017-03-30 at 4.25.52 PM.png"/>
          <p:cNvPicPr preferRelativeResize="0"/>
          <p:nvPr/>
        </p:nvPicPr>
        <p:blipFill rotWithShape="1">
          <a:blip r:embed="rId3">
            <a:alphaModFix/>
          </a:blip>
          <a:srcRect r="1758" b="1739"/>
          <a:stretch/>
        </p:blipFill>
        <p:spPr>
          <a:xfrm>
            <a:off x="6199800" y="194563"/>
            <a:ext cx="2731400" cy="4754376"/>
          </a:xfrm>
          <a:prstGeom prst="rect">
            <a:avLst/>
          </a:prstGeom>
          <a:noFill/>
          <a:ln>
            <a:noFill/>
          </a:ln>
        </p:spPr>
      </p:pic>
      <p:pic>
        <p:nvPicPr>
          <p:cNvPr id="338" name="Shape 338" descr="Screen Shot 2017-03-30 at 8.48.09 PM.png"/>
          <p:cNvPicPr preferRelativeResize="0"/>
          <p:nvPr/>
        </p:nvPicPr>
        <p:blipFill>
          <a:blip r:embed="rId4">
            <a:alphaModFix/>
          </a:blip>
          <a:stretch>
            <a:fillRect/>
          </a:stretch>
        </p:blipFill>
        <p:spPr>
          <a:xfrm>
            <a:off x="239225" y="130000"/>
            <a:ext cx="887475" cy="848325"/>
          </a:xfrm>
          <a:prstGeom prst="rect">
            <a:avLst/>
          </a:prstGeom>
          <a:noFill/>
          <a:ln>
            <a:noFill/>
          </a:ln>
        </p:spPr>
      </p:pic>
      <p:sp>
        <p:nvSpPr>
          <p:cNvPr id="339" name="Shape 339"/>
          <p:cNvSpPr txBox="1"/>
          <p:nvPr/>
        </p:nvSpPr>
        <p:spPr>
          <a:xfrm>
            <a:off x="270775" y="1154976"/>
            <a:ext cx="5775300" cy="2202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FF"/>
                </a:solidFill>
              </a:rPr>
              <a:t>Offer ways in which students can map their progress towards a goal </a:t>
            </a:r>
            <a:r>
              <a:rPr lang="en">
                <a:solidFill>
                  <a:srgbClr val="FFE599"/>
                </a:solidFill>
              </a:rPr>
              <a:t>(rubrics, charts, </a:t>
            </a:r>
            <a:r>
              <a:rPr lang="en" u="sng">
                <a:solidFill>
                  <a:srgbClr val="CC0000"/>
                </a:solidFill>
                <a:hlinkClick r:id="rId5"/>
              </a:rPr>
              <a:t>graphic organizers</a:t>
            </a:r>
            <a:r>
              <a:rPr lang="en">
                <a:solidFill>
                  <a:srgbClr val="FFE599"/>
                </a:solidFill>
              </a:rPr>
              <a:t>)</a:t>
            </a:r>
            <a:endParaRPr>
              <a:solidFill>
                <a:srgbClr val="FFE599"/>
              </a:solidFill>
            </a:endParaRPr>
          </a:p>
          <a:p>
            <a:pPr marL="0" lvl="0" indent="0" rtl="0">
              <a:spcBef>
                <a:spcPts val="0"/>
              </a:spcBef>
              <a:spcAft>
                <a:spcPts val="0"/>
              </a:spcAft>
              <a:buNone/>
            </a:pPr>
            <a:endParaRPr>
              <a:solidFill>
                <a:srgbClr val="FFE599"/>
              </a:solidFill>
            </a:endParaRPr>
          </a:p>
          <a:p>
            <a:pPr marL="0" lvl="0" indent="0" rtl="0">
              <a:spcBef>
                <a:spcPts val="0"/>
              </a:spcBef>
              <a:spcAft>
                <a:spcPts val="0"/>
              </a:spcAft>
              <a:buNone/>
            </a:pPr>
            <a:r>
              <a:rPr lang="en">
                <a:solidFill>
                  <a:srgbClr val="FFFFFF"/>
                </a:solidFill>
              </a:rPr>
              <a:t>Provide class time and throughout the course for student reflection</a:t>
            </a:r>
            <a:r>
              <a:rPr lang="en">
                <a:solidFill>
                  <a:srgbClr val="999999"/>
                </a:solidFill>
              </a:rPr>
              <a:t> (</a:t>
            </a:r>
            <a:r>
              <a:rPr lang="en" u="sng">
                <a:solidFill>
                  <a:srgbClr val="CC0000"/>
                </a:solidFill>
                <a:hlinkClick r:id="rId6"/>
              </a:rPr>
              <a:t>e-portfolio</a:t>
            </a:r>
            <a:r>
              <a:rPr lang="en">
                <a:solidFill>
                  <a:srgbClr val="999999"/>
                </a:solidFill>
              </a:rPr>
              <a:t>) </a:t>
            </a:r>
            <a:endParaRPr>
              <a:solidFill>
                <a:srgbClr val="999999"/>
              </a:solidFill>
            </a:endParaRPr>
          </a:p>
          <a:p>
            <a:pPr marL="0" lvl="0" indent="0" rtl="0">
              <a:spcBef>
                <a:spcPts val="0"/>
              </a:spcBef>
              <a:spcAft>
                <a:spcPts val="0"/>
              </a:spcAft>
              <a:buNone/>
            </a:pPr>
            <a:endParaRPr>
              <a:solidFill>
                <a:srgbClr val="999999"/>
              </a:solidFill>
            </a:endParaRPr>
          </a:p>
          <a:p>
            <a:pPr marL="0" lvl="0" indent="0" rtl="0">
              <a:spcBef>
                <a:spcPts val="0"/>
              </a:spcBef>
              <a:spcAft>
                <a:spcPts val="0"/>
              </a:spcAft>
              <a:buNone/>
            </a:pPr>
            <a:r>
              <a:rPr lang="en">
                <a:solidFill>
                  <a:srgbClr val="FFFFFF"/>
                </a:solidFill>
              </a:rPr>
              <a:t>Introduce the idea of metacognition and provide checkpoints throughout the semester to monitor changes in thinking </a:t>
            </a:r>
            <a:endParaRPr>
              <a:solidFill>
                <a:srgbClr val="FFFFFF"/>
              </a:solidFill>
            </a:endParaRPr>
          </a:p>
          <a:p>
            <a:pPr marL="0" lvl="0" indent="0" rtl="0">
              <a:spcBef>
                <a:spcPts val="0"/>
              </a:spcBef>
              <a:spcAft>
                <a:spcPts val="0"/>
              </a:spcAft>
              <a:buNone/>
            </a:pPr>
            <a:r>
              <a:rPr lang="en">
                <a:solidFill>
                  <a:srgbClr val="FFE599"/>
                </a:solidFill>
              </a:rPr>
              <a:t>(what is my thinking on this question now and how is it different from the beginning of the semester?)</a:t>
            </a:r>
            <a:endParaRPr>
              <a:solidFill>
                <a:srgbClr val="FFE599"/>
              </a:solidFill>
            </a:endParaRPr>
          </a:p>
        </p:txBody>
      </p:sp>
      <p:sp>
        <p:nvSpPr>
          <p:cNvPr id="340" name="Shape 340"/>
          <p:cNvSpPr txBox="1"/>
          <p:nvPr/>
        </p:nvSpPr>
        <p:spPr>
          <a:xfrm>
            <a:off x="1280500" y="130000"/>
            <a:ext cx="4765500" cy="956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E599"/>
                </a:solidFill>
              </a:rPr>
              <a:t>Develop self-assessment and reflection</a:t>
            </a:r>
            <a:endParaRPr sz="2400">
              <a:solidFill>
                <a:srgbClr val="FFE59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Shape 345" descr="Screen Shot 2017-03-30 at 4.16.37 PM.png"/>
          <p:cNvPicPr preferRelativeResize="0"/>
          <p:nvPr/>
        </p:nvPicPr>
        <p:blipFill>
          <a:blip r:embed="rId3">
            <a:alphaModFix/>
          </a:blip>
          <a:stretch>
            <a:fillRect/>
          </a:stretch>
        </p:blipFill>
        <p:spPr>
          <a:xfrm>
            <a:off x="1150082" y="0"/>
            <a:ext cx="6843830" cy="5143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349"/>
        <p:cNvGrpSpPr/>
        <p:nvPr/>
      </p:nvGrpSpPr>
      <p:grpSpPr>
        <a:xfrm>
          <a:off x="0" y="0"/>
          <a:ext cx="0" cy="0"/>
          <a:chOff x="0" y="0"/>
          <a:chExt cx="0" cy="0"/>
        </a:xfrm>
      </p:grpSpPr>
      <p:sp>
        <p:nvSpPr>
          <p:cNvPr id="350" name="Shape 350"/>
          <p:cNvSpPr txBox="1">
            <a:spLocks noGrp="1"/>
          </p:cNvSpPr>
          <p:nvPr>
            <p:ph type="ctrTitle"/>
          </p:nvPr>
        </p:nvSpPr>
        <p:spPr>
          <a:xfrm>
            <a:off x="2771700" y="1441775"/>
            <a:ext cx="3600600" cy="1510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Represent</a:t>
            </a:r>
            <a:endParaRPr/>
          </a:p>
        </p:txBody>
      </p:sp>
      <p:sp>
        <p:nvSpPr>
          <p:cNvPr id="351" name="Shape 351"/>
          <p:cNvSpPr txBox="1">
            <a:spLocks noGrp="1"/>
          </p:cNvSpPr>
          <p:nvPr>
            <p:ph type="subTitle" idx="1"/>
          </p:nvPr>
        </p:nvSpPr>
        <p:spPr>
          <a:xfrm>
            <a:off x="3371625" y="3105075"/>
            <a:ext cx="2486100" cy="828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(Acquisition)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355"/>
        <p:cNvGrpSpPr/>
        <p:nvPr/>
      </p:nvGrpSpPr>
      <p:grpSpPr>
        <a:xfrm>
          <a:off x="0" y="0"/>
          <a:ext cx="0" cy="0"/>
          <a:chOff x="0" y="0"/>
          <a:chExt cx="0" cy="0"/>
        </a:xfrm>
      </p:grpSpPr>
      <p:sp>
        <p:nvSpPr>
          <p:cNvPr id="356" name="Shape 356"/>
          <p:cNvSpPr txBox="1"/>
          <p:nvPr/>
        </p:nvSpPr>
        <p:spPr>
          <a:xfrm>
            <a:off x="129800" y="94375"/>
            <a:ext cx="3575100" cy="79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a:solidFill>
                  <a:srgbClr val="FFFFFF"/>
                </a:solidFill>
              </a:rPr>
              <a:t>Chances are...</a:t>
            </a:r>
            <a:endParaRPr sz="3600">
              <a:solidFill>
                <a:srgbClr val="FFFFFF"/>
              </a:solidFill>
            </a:endParaRPr>
          </a:p>
        </p:txBody>
      </p:sp>
      <p:sp>
        <p:nvSpPr>
          <p:cNvPr id="357" name="Shape 357"/>
          <p:cNvSpPr txBox="1"/>
          <p:nvPr/>
        </p:nvSpPr>
        <p:spPr>
          <a:xfrm>
            <a:off x="1935000" y="2277150"/>
            <a:ext cx="6595500" cy="873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2"/>
              </a:buClr>
              <a:buSzPts val="1100"/>
              <a:buFont typeface="Arial"/>
              <a:buNone/>
            </a:pPr>
            <a:r>
              <a:rPr lang="en" sz="2400">
                <a:solidFill>
                  <a:srgbClr val="FFFFFF"/>
                </a:solidFill>
              </a:rPr>
              <a:t>you are probably already doing this...</a:t>
            </a:r>
            <a:endParaRPr sz="2400">
              <a:solidFill>
                <a:srgbClr val="FFFFFF"/>
              </a:solidFill>
            </a:endParaRPr>
          </a:p>
          <a:p>
            <a:pPr marL="0" lvl="0" indent="0">
              <a:spcBef>
                <a:spcPts val="0"/>
              </a:spcBef>
              <a:spcAft>
                <a:spcPts val="0"/>
              </a:spcAft>
              <a:buNone/>
            </a:pPr>
            <a:endParaRPr/>
          </a:p>
        </p:txBody>
      </p:sp>
      <p:sp>
        <p:nvSpPr>
          <p:cNvPr id="358" name="Shape 358"/>
          <p:cNvSpPr txBox="1"/>
          <p:nvPr/>
        </p:nvSpPr>
        <p:spPr>
          <a:xfrm>
            <a:off x="5804975" y="4400925"/>
            <a:ext cx="3279900" cy="436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FFFFFF"/>
                </a:solidFill>
              </a:rPr>
              <a:t>...can you do more?</a:t>
            </a:r>
            <a:endParaRPr sz="2400">
              <a:solidFill>
                <a:srgbClr val="FFFFFF"/>
              </a:solidFill>
            </a:endParaRPr>
          </a:p>
        </p:txBody>
      </p:sp>
      <p:pic>
        <p:nvPicPr>
          <p:cNvPr id="359" name="Shape 359">
            <a:hlinkClick r:id="rId3"/>
          </p:cNvPr>
          <p:cNvPicPr preferRelativeResize="0"/>
          <p:nvPr/>
        </p:nvPicPr>
        <p:blipFill rotWithShape="1">
          <a:blip r:embed="rId4">
            <a:alphaModFix/>
          </a:blip>
          <a:srcRect t="18993" b="20304"/>
          <a:stretch/>
        </p:blipFill>
        <p:spPr>
          <a:xfrm>
            <a:off x="2386113" y="2851776"/>
            <a:ext cx="2454000" cy="991200"/>
          </a:xfrm>
          <a:prstGeom prst="rect">
            <a:avLst/>
          </a:prstGeom>
          <a:noFill/>
          <a:ln>
            <a:noFill/>
          </a:ln>
        </p:spPr>
      </p:pic>
      <p:pic>
        <p:nvPicPr>
          <p:cNvPr id="360" name="Shape 360">
            <a:hlinkClick r:id="rId5"/>
          </p:cNvPr>
          <p:cNvPicPr preferRelativeResize="0"/>
          <p:nvPr/>
        </p:nvPicPr>
        <p:blipFill rotWithShape="1">
          <a:blip r:embed="rId6">
            <a:alphaModFix/>
          </a:blip>
          <a:srcRect/>
          <a:stretch/>
        </p:blipFill>
        <p:spPr>
          <a:xfrm>
            <a:off x="5215071" y="2885386"/>
            <a:ext cx="3697500" cy="924000"/>
          </a:xfrm>
          <a:prstGeom prst="rect">
            <a:avLst/>
          </a:prstGeom>
          <a:solidFill>
            <a:schemeClr val="dk1"/>
          </a:solidFill>
          <a:ln>
            <a:noFill/>
          </a:ln>
        </p:spPr>
      </p:pic>
      <p:pic>
        <p:nvPicPr>
          <p:cNvPr id="361" name="Shape 361"/>
          <p:cNvPicPr preferRelativeResize="0"/>
          <p:nvPr/>
        </p:nvPicPr>
        <p:blipFill>
          <a:blip r:embed="rId7">
            <a:alphaModFix/>
          </a:blip>
          <a:stretch>
            <a:fillRect/>
          </a:stretch>
        </p:blipFill>
        <p:spPr>
          <a:xfrm>
            <a:off x="152425" y="2851771"/>
            <a:ext cx="1858753" cy="1156979"/>
          </a:xfrm>
          <a:prstGeom prst="rect">
            <a:avLst/>
          </a:prstGeom>
          <a:noFill/>
          <a:ln>
            <a:noFill/>
          </a:ln>
        </p:spPr>
      </p:pic>
      <p:pic>
        <p:nvPicPr>
          <p:cNvPr id="362" name="Shape 362"/>
          <p:cNvPicPr preferRelativeResize="0"/>
          <p:nvPr/>
        </p:nvPicPr>
        <p:blipFill>
          <a:blip r:embed="rId8">
            <a:alphaModFix/>
          </a:blip>
          <a:stretch>
            <a:fillRect/>
          </a:stretch>
        </p:blipFill>
        <p:spPr>
          <a:xfrm>
            <a:off x="3857300" y="152400"/>
            <a:ext cx="1909113" cy="1909113"/>
          </a:xfrm>
          <a:prstGeom prst="rect">
            <a:avLst/>
          </a:prstGeom>
          <a:noFill/>
          <a:ln>
            <a:noFill/>
          </a:ln>
        </p:spPr>
      </p:pic>
      <p:pic>
        <p:nvPicPr>
          <p:cNvPr id="363" name="Shape 363"/>
          <p:cNvPicPr preferRelativeResize="0"/>
          <p:nvPr/>
        </p:nvPicPr>
        <p:blipFill>
          <a:blip r:embed="rId9">
            <a:alphaModFix/>
          </a:blip>
          <a:stretch>
            <a:fillRect/>
          </a:stretch>
        </p:blipFill>
        <p:spPr>
          <a:xfrm>
            <a:off x="248510" y="966811"/>
            <a:ext cx="3456390" cy="1042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367"/>
        <p:cNvGrpSpPr/>
        <p:nvPr/>
      </p:nvGrpSpPr>
      <p:grpSpPr>
        <a:xfrm>
          <a:off x="0" y="0"/>
          <a:ext cx="0" cy="0"/>
          <a:chOff x="0" y="0"/>
          <a:chExt cx="0" cy="0"/>
        </a:xfrm>
      </p:grpSpPr>
      <p:pic>
        <p:nvPicPr>
          <p:cNvPr id="368" name="Shape 368"/>
          <p:cNvPicPr preferRelativeResize="0"/>
          <p:nvPr/>
        </p:nvPicPr>
        <p:blipFill>
          <a:blip r:embed="rId3">
            <a:alphaModFix/>
          </a:blip>
          <a:stretch>
            <a:fillRect/>
          </a:stretch>
        </p:blipFill>
        <p:spPr>
          <a:xfrm>
            <a:off x="1639025" y="152400"/>
            <a:ext cx="6347950"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Shape 373"/>
          <p:cNvPicPr preferRelativeResize="0"/>
          <p:nvPr/>
        </p:nvPicPr>
        <p:blipFill>
          <a:blip r:embed="rId3">
            <a:alphaModFix/>
          </a:blip>
          <a:stretch>
            <a:fillRect/>
          </a:stretch>
        </p:blipFill>
        <p:spPr>
          <a:xfrm>
            <a:off x="468212" y="76200"/>
            <a:ext cx="8207588" cy="49911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Shape 378"/>
          <p:cNvPicPr preferRelativeResize="0"/>
          <p:nvPr/>
        </p:nvPicPr>
        <p:blipFill>
          <a:blip r:embed="rId3">
            <a:alphaModFix/>
          </a:blip>
          <a:stretch>
            <a:fillRect/>
          </a:stretch>
        </p:blipFill>
        <p:spPr>
          <a:xfrm>
            <a:off x="152400" y="152400"/>
            <a:ext cx="5430431" cy="4838702"/>
          </a:xfrm>
          <a:prstGeom prst="rect">
            <a:avLst/>
          </a:prstGeom>
          <a:noFill/>
          <a:ln>
            <a:noFill/>
          </a:ln>
        </p:spPr>
      </p:pic>
      <p:pic>
        <p:nvPicPr>
          <p:cNvPr id="379" name="Shape 379"/>
          <p:cNvPicPr preferRelativeResize="0"/>
          <p:nvPr/>
        </p:nvPicPr>
        <p:blipFill>
          <a:blip r:embed="rId4">
            <a:alphaModFix/>
          </a:blip>
          <a:stretch>
            <a:fillRect/>
          </a:stretch>
        </p:blipFill>
        <p:spPr>
          <a:xfrm>
            <a:off x="5551287" y="75676"/>
            <a:ext cx="3453075" cy="1291149"/>
          </a:xfrm>
          <a:prstGeom prst="rect">
            <a:avLst/>
          </a:prstGeom>
          <a:noFill/>
          <a:ln>
            <a:noFill/>
          </a:ln>
        </p:spPr>
      </p:pic>
      <p:sp>
        <p:nvSpPr>
          <p:cNvPr id="380" name="Shape 380"/>
          <p:cNvSpPr txBox="1"/>
          <p:nvPr/>
        </p:nvSpPr>
        <p:spPr>
          <a:xfrm>
            <a:off x="5582825" y="1366825"/>
            <a:ext cx="3390000" cy="362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rgbClr val="B4A7D6"/>
                </a:solidFill>
              </a:rPr>
              <a:t>Provide options for:</a:t>
            </a:r>
            <a:endParaRPr>
              <a:solidFill>
                <a:srgbClr val="B4A7D6"/>
              </a:solidFill>
            </a:endParaRPr>
          </a:p>
          <a:p>
            <a:pPr marL="0" lvl="0" indent="0">
              <a:spcBef>
                <a:spcPts val="0"/>
              </a:spcBef>
              <a:spcAft>
                <a:spcPts val="0"/>
              </a:spcAft>
              <a:buNone/>
            </a:pPr>
            <a:endParaRPr b="1">
              <a:solidFill>
                <a:srgbClr val="B4A7D6"/>
              </a:solidFill>
            </a:endParaRPr>
          </a:p>
          <a:p>
            <a:pPr marL="0" lvl="0" indent="0">
              <a:spcBef>
                <a:spcPts val="0"/>
              </a:spcBef>
              <a:spcAft>
                <a:spcPts val="0"/>
              </a:spcAft>
              <a:buNone/>
            </a:pPr>
            <a:r>
              <a:rPr lang="en" b="1">
                <a:solidFill>
                  <a:srgbClr val="B4A7D6"/>
                </a:solidFill>
              </a:rPr>
              <a:t>Perception </a:t>
            </a:r>
            <a:endParaRPr b="1">
              <a:solidFill>
                <a:srgbClr val="B4A7D6"/>
              </a:solidFill>
            </a:endParaRPr>
          </a:p>
          <a:p>
            <a:pPr marL="0" lvl="0" indent="0">
              <a:spcBef>
                <a:spcPts val="0"/>
              </a:spcBef>
              <a:spcAft>
                <a:spcPts val="0"/>
              </a:spcAft>
              <a:buNone/>
            </a:pPr>
            <a:endParaRPr>
              <a:solidFill>
                <a:srgbClr val="B4A7D6"/>
              </a:solidFill>
            </a:endParaRPr>
          </a:p>
          <a:p>
            <a:pPr marL="0" lvl="0" indent="457200">
              <a:spcBef>
                <a:spcPts val="0"/>
              </a:spcBef>
              <a:spcAft>
                <a:spcPts val="0"/>
              </a:spcAft>
              <a:buNone/>
            </a:pPr>
            <a:r>
              <a:rPr lang="en">
                <a:solidFill>
                  <a:srgbClr val="B4A7D6"/>
                </a:solidFill>
              </a:rPr>
              <a:t>1.1 Customize information display</a:t>
            </a:r>
            <a:endParaRPr>
              <a:solidFill>
                <a:srgbClr val="B4A7D6"/>
              </a:solidFill>
            </a:endParaRPr>
          </a:p>
          <a:p>
            <a:pPr marL="0" lvl="0" indent="0">
              <a:spcBef>
                <a:spcPts val="0"/>
              </a:spcBef>
              <a:spcAft>
                <a:spcPts val="0"/>
              </a:spcAft>
              <a:buNone/>
            </a:pPr>
            <a:r>
              <a:rPr lang="en">
                <a:solidFill>
                  <a:srgbClr val="B4A7D6"/>
                </a:solidFill>
              </a:rPr>
              <a:t>	</a:t>
            </a:r>
            <a:endParaRPr>
              <a:solidFill>
                <a:srgbClr val="B4A7D6"/>
              </a:solidFill>
            </a:endParaRPr>
          </a:p>
          <a:p>
            <a:pPr marL="0" lvl="0" indent="0">
              <a:spcBef>
                <a:spcPts val="0"/>
              </a:spcBef>
              <a:spcAft>
                <a:spcPts val="0"/>
              </a:spcAft>
              <a:buNone/>
            </a:pPr>
            <a:endParaRPr>
              <a:solidFill>
                <a:srgbClr val="B4A7D6"/>
              </a:solidFill>
            </a:endParaRPr>
          </a:p>
          <a:p>
            <a:pPr marL="0" lvl="0" indent="457200">
              <a:spcBef>
                <a:spcPts val="0"/>
              </a:spcBef>
              <a:spcAft>
                <a:spcPts val="0"/>
              </a:spcAft>
              <a:buNone/>
            </a:pPr>
            <a:r>
              <a:rPr lang="en">
                <a:solidFill>
                  <a:srgbClr val="B4A7D6"/>
                </a:solidFill>
              </a:rPr>
              <a:t>1.2 Alternative to auditory info</a:t>
            </a:r>
            <a:endParaRPr>
              <a:solidFill>
                <a:srgbClr val="B4A7D6"/>
              </a:solidFill>
            </a:endParaRPr>
          </a:p>
          <a:p>
            <a:pPr marL="0" lvl="0" indent="457200" rtl="0">
              <a:spcBef>
                <a:spcPts val="0"/>
              </a:spcBef>
              <a:spcAft>
                <a:spcPts val="0"/>
              </a:spcAft>
              <a:buNone/>
            </a:pPr>
            <a:endParaRPr>
              <a:solidFill>
                <a:srgbClr val="B4A7D6"/>
              </a:solidFill>
            </a:endParaRPr>
          </a:p>
          <a:p>
            <a:pPr marL="0" lvl="0" indent="457200" rtl="0">
              <a:spcBef>
                <a:spcPts val="0"/>
              </a:spcBef>
              <a:spcAft>
                <a:spcPts val="0"/>
              </a:spcAft>
              <a:buNone/>
            </a:pPr>
            <a:endParaRPr>
              <a:solidFill>
                <a:srgbClr val="B4A7D6"/>
              </a:solidFill>
            </a:endParaRPr>
          </a:p>
          <a:p>
            <a:pPr marL="0" lvl="0" indent="457200" rtl="0">
              <a:spcBef>
                <a:spcPts val="0"/>
              </a:spcBef>
              <a:spcAft>
                <a:spcPts val="0"/>
              </a:spcAft>
              <a:buNone/>
            </a:pPr>
            <a:r>
              <a:rPr lang="en">
                <a:solidFill>
                  <a:srgbClr val="B4A7D6"/>
                </a:solidFill>
              </a:rPr>
              <a:t>1.3 Alternative to visual info</a:t>
            </a:r>
            <a:endParaRPr>
              <a:solidFill>
                <a:srgbClr val="B4A7D6"/>
              </a:solidFill>
            </a:endParaRPr>
          </a:p>
          <a:p>
            <a:pPr marL="0" lvl="0" indent="0">
              <a:spcBef>
                <a:spcPts val="0"/>
              </a:spcBef>
              <a:spcAft>
                <a:spcPts val="0"/>
              </a:spcAft>
              <a:buNone/>
            </a:pPr>
            <a:endParaRPr b="1">
              <a:solidFill>
                <a:srgbClr val="8E7CC3"/>
              </a:solidFill>
            </a:endParaRPr>
          </a:p>
          <a:p>
            <a:pPr marL="0" lvl="0" indent="0">
              <a:spcBef>
                <a:spcPts val="0"/>
              </a:spcBef>
              <a:spcAft>
                <a:spcPts val="0"/>
              </a:spcAft>
              <a:buNone/>
            </a:pPr>
            <a:endParaRPr b="1">
              <a:solidFill>
                <a:srgbClr val="8E7CC3"/>
              </a:solidFill>
            </a:endParaRPr>
          </a:p>
          <a:p>
            <a:pPr marL="0" lvl="0" indent="0">
              <a:spcBef>
                <a:spcPts val="0"/>
              </a:spcBef>
              <a:spcAft>
                <a:spcPts val="0"/>
              </a:spcAft>
              <a:buNone/>
            </a:pPr>
            <a:endParaRPr b="1">
              <a:solidFill>
                <a:srgbClr val="8E7CC3"/>
              </a:solidFill>
            </a:endParaRPr>
          </a:p>
          <a:p>
            <a:pPr marL="0" lvl="0" indent="0">
              <a:spcBef>
                <a:spcPts val="0"/>
              </a:spcBef>
              <a:spcAft>
                <a:spcPts val="0"/>
              </a:spcAft>
              <a:buNone/>
            </a:pPr>
            <a:endParaRPr b="1">
              <a:solidFill>
                <a:srgbClr val="8E7CC3"/>
              </a:solidFill>
            </a:endParaRPr>
          </a:p>
          <a:p>
            <a:pPr marL="0" lvl="0" indent="0">
              <a:spcBef>
                <a:spcPts val="0"/>
              </a:spcBef>
              <a:spcAft>
                <a:spcPts val="0"/>
              </a:spcAft>
              <a:buNone/>
            </a:pPr>
            <a:r>
              <a:rPr lang="en" b="1" u="sng">
                <a:solidFill>
                  <a:schemeClr val="hlink"/>
                </a:solidFill>
                <a:hlinkClick r:id="rId5"/>
              </a:rPr>
              <a:t>LINK to PERCEPTION</a:t>
            </a:r>
            <a:endParaRPr b="1">
              <a:solidFill>
                <a:srgbClr val="8E7CC3"/>
              </a:solidFill>
            </a:endParaRPr>
          </a:p>
        </p:txBody>
      </p:sp>
      <p:cxnSp>
        <p:nvCxnSpPr>
          <p:cNvPr id="381" name="Shape 381"/>
          <p:cNvCxnSpPr/>
          <p:nvPr/>
        </p:nvCxnSpPr>
        <p:spPr>
          <a:xfrm>
            <a:off x="3685650" y="1365450"/>
            <a:ext cx="2227800" cy="1498800"/>
          </a:xfrm>
          <a:prstGeom prst="curvedConnector3">
            <a:avLst>
              <a:gd name="adj1" fmla="val 50000"/>
            </a:avLst>
          </a:prstGeom>
          <a:noFill/>
          <a:ln w="76200" cap="flat" cmpd="sng">
            <a:solidFill>
              <a:srgbClr val="FF0000"/>
            </a:solidFill>
            <a:prstDash val="solid"/>
            <a:round/>
            <a:headEnd type="triangle" w="med" len="med"/>
            <a:tailEnd type="oval"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Shape 386"/>
          <p:cNvPicPr preferRelativeResize="0"/>
          <p:nvPr/>
        </p:nvPicPr>
        <p:blipFill>
          <a:blip r:embed="rId3">
            <a:alphaModFix/>
          </a:blip>
          <a:stretch>
            <a:fillRect/>
          </a:stretch>
        </p:blipFill>
        <p:spPr>
          <a:xfrm>
            <a:off x="5224000" y="102650"/>
            <a:ext cx="3314275" cy="3135671"/>
          </a:xfrm>
          <a:prstGeom prst="rect">
            <a:avLst/>
          </a:prstGeom>
          <a:noFill/>
          <a:ln>
            <a:noFill/>
          </a:ln>
        </p:spPr>
      </p:pic>
      <p:pic>
        <p:nvPicPr>
          <p:cNvPr id="387" name="Shape 387"/>
          <p:cNvPicPr preferRelativeResize="0"/>
          <p:nvPr/>
        </p:nvPicPr>
        <p:blipFill>
          <a:blip r:embed="rId4">
            <a:alphaModFix/>
          </a:blip>
          <a:stretch>
            <a:fillRect/>
          </a:stretch>
        </p:blipFill>
        <p:spPr>
          <a:xfrm>
            <a:off x="5224000" y="3386400"/>
            <a:ext cx="3314274" cy="1849500"/>
          </a:xfrm>
          <a:prstGeom prst="rect">
            <a:avLst/>
          </a:prstGeom>
          <a:noFill/>
          <a:ln>
            <a:noFill/>
          </a:ln>
        </p:spPr>
      </p:pic>
      <p:sp>
        <p:nvSpPr>
          <p:cNvPr id="388" name="Shape 388"/>
          <p:cNvSpPr txBox="1"/>
          <p:nvPr/>
        </p:nvSpPr>
        <p:spPr>
          <a:xfrm>
            <a:off x="266925" y="51325"/>
            <a:ext cx="4835400" cy="4773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u="sng">
                <a:solidFill>
                  <a:srgbClr val="FFFFFF"/>
                </a:solidFill>
              </a:rPr>
              <a:t>Perception</a:t>
            </a:r>
            <a:endParaRPr sz="3000" u="sng">
              <a:solidFill>
                <a:srgbClr val="FFFFFF"/>
              </a:solidFill>
            </a:endParaRPr>
          </a:p>
          <a:p>
            <a:pPr marL="0" lvl="0" indent="0">
              <a:spcBef>
                <a:spcPts val="0"/>
              </a:spcBef>
              <a:spcAft>
                <a:spcPts val="0"/>
              </a:spcAft>
              <a:buNone/>
            </a:pPr>
            <a:endParaRPr>
              <a:solidFill>
                <a:srgbClr val="674EA7"/>
              </a:solidFill>
            </a:endParaRPr>
          </a:p>
          <a:p>
            <a:pPr marL="0" lvl="0" indent="0">
              <a:spcBef>
                <a:spcPts val="0"/>
              </a:spcBef>
              <a:spcAft>
                <a:spcPts val="0"/>
              </a:spcAft>
              <a:buNone/>
            </a:pPr>
            <a:r>
              <a:rPr lang="en" sz="1800">
                <a:solidFill>
                  <a:srgbClr val="B4A7D6"/>
                </a:solidFill>
              </a:rPr>
              <a:t>Learning is </a:t>
            </a:r>
            <a:r>
              <a:rPr lang="en" sz="1800" b="1" i="1">
                <a:solidFill>
                  <a:srgbClr val="B4A7D6"/>
                </a:solidFill>
              </a:rPr>
              <a:t>impossible</a:t>
            </a:r>
            <a:r>
              <a:rPr lang="en" sz="1800">
                <a:solidFill>
                  <a:srgbClr val="B4A7D6"/>
                </a:solidFill>
              </a:rPr>
              <a:t> if information is imperceptible to the learner</a:t>
            </a:r>
            <a:endParaRPr sz="1800">
              <a:solidFill>
                <a:srgbClr val="B4A7D6"/>
              </a:solidFill>
            </a:endParaRPr>
          </a:p>
          <a:p>
            <a:pPr marL="0" lvl="0" indent="0">
              <a:spcBef>
                <a:spcPts val="0"/>
              </a:spcBef>
              <a:spcAft>
                <a:spcPts val="0"/>
              </a:spcAft>
              <a:buNone/>
            </a:pPr>
            <a:endParaRPr sz="1800">
              <a:solidFill>
                <a:srgbClr val="B4A7D6"/>
              </a:solidFill>
            </a:endParaRPr>
          </a:p>
          <a:p>
            <a:pPr marL="914400" lvl="0" indent="0" rtl="0">
              <a:spcBef>
                <a:spcPts val="0"/>
              </a:spcBef>
              <a:spcAft>
                <a:spcPts val="0"/>
              </a:spcAft>
              <a:buNone/>
            </a:pPr>
            <a:r>
              <a:rPr lang="en" sz="1800">
                <a:solidFill>
                  <a:srgbClr val="B4A7D6"/>
                </a:solidFill>
              </a:rPr>
              <a:t>and </a:t>
            </a:r>
            <a:r>
              <a:rPr lang="en" sz="1800" b="1" i="1">
                <a:solidFill>
                  <a:srgbClr val="B4A7D6"/>
                </a:solidFill>
              </a:rPr>
              <a:t>difficult</a:t>
            </a:r>
            <a:r>
              <a:rPr lang="en" sz="1800">
                <a:solidFill>
                  <a:srgbClr val="B4A7D6"/>
                </a:solidFill>
              </a:rPr>
              <a:t> when information is presented in formats that require extraordinary effort or assistance</a:t>
            </a:r>
            <a:endParaRPr sz="1800">
              <a:solidFill>
                <a:srgbClr val="B4A7D6"/>
              </a:solidFill>
            </a:endParaRPr>
          </a:p>
          <a:p>
            <a:pPr marL="0" lvl="0" indent="0" rtl="0">
              <a:spcBef>
                <a:spcPts val="0"/>
              </a:spcBef>
              <a:spcAft>
                <a:spcPts val="0"/>
              </a:spcAft>
              <a:buNone/>
            </a:pPr>
            <a:endParaRPr sz="1800">
              <a:solidFill>
                <a:srgbClr val="674EA7"/>
              </a:solidFill>
              <a:highlight>
                <a:srgbClr val="FFFFFF"/>
              </a:highlight>
            </a:endParaRPr>
          </a:p>
          <a:p>
            <a:pPr marL="0" lvl="0" indent="0">
              <a:spcBef>
                <a:spcPts val="0"/>
              </a:spcBef>
              <a:spcAft>
                <a:spcPts val="0"/>
              </a:spcAft>
              <a:buNone/>
            </a:pPr>
            <a:endParaRPr sz="1200">
              <a:solidFill>
                <a:srgbClr val="674EA7"/>
              </a:solidFill>
              <a:highlight>
                <a:srgbClr val="FFFFFF"/>
              </a:highlight>
            </a:endParaRPr>
          </a:p>
          <a:p>
            <a:pPr marL="0" lvl="0" indent="0">
              <a:spcBef>
                <a:spcPts val="0"/>
              </a:spcBef>
              <a:spcAft>
                <a:spcPts val="0"/>
              </a:spcAft>
              <a:buNone/>
            </a:pPr>
            <a:r>
              <a:rPr lang="en" sz="2400">
                <a:solidFill>
                  <a:srgbClr val="FFFFFF"/>
                </a:solidFill>
              </a:rPr>
              <a:t>Therefore:</a:t>
            </a:r>
            <a:endParaRPr sz="2400">
              <a:solidFill>
                <a:srgbClr val="FFFFFF"/>
              </a:solidFill>
            </a:endParaRPr>
          </a:p>
          <a:p>
            <a:pPr marL="0" lvl="0" indent="0">
              <a:spcBef>
                <a:spcPts val="0"/>
              </a:spcBef>
              <a:spcAft>
                <a:spcPts val="0"/>
              </a:spcAft>
              <a:buNone/>
            </a:pPr>
            <a:endParaRPr>
              <a:solidFill>
                <a:srgbClr val="674EA7"/>
              </a:solidFill>
            </a:endParaRPr>
          </a:p>
          <a:p>
            <a:pPr marL="457200" lvl="0" indent="457200" algn="ctr" rtl="0">
              <a:spcBef>
                <a:spcPts val="0"/>
              </a:spcBef>
              <a:spcAft>
                <a:spcPts val="0"/>
              </a:spcAft>
              <a:buNone/>
            </a:pPr>
            <a:endParaRPr sz="1800" b="1" i="1">
              <a:solidFill>
                <a:srgbClr val="B4A7D6"/>
              </a:solidFill>
            </a:endParaRPr>
          </a:p>
          <a:p>
            <a:pPr marL="457200" lvl="0" indent="457200" algn="ctr" rtl="0">
              <a:spcBef>
                <a:spcPts val="0"/>
              </a:spcBef>
              <a:spcAft>
                <a:spcPts val="0"/>
              </a:spcAft>
              <a:buClr>
                <a:schemeClr val="dk1"/>
              </a:buClr>
              <a:buSzPts val="1100"/>
              <a:buFont typeface="Arial"/>
              <a:buNone/>
            </a:pPr>
            <a:r>
              <a:rPr lang="en" sz="1800" b="1" i="1">
                <a:solidFill>
                  <a:srgbClr val="B4A7D6"/>
                </a:solidFill>
              </a:rPr>
              <a:t>Offer ways of customizing the display of information</a:t>
            </a:r>
            <a:endParaRPr sz="1800" b="1" i="1">
              <a:solidFill>
                <a:srgbClr val="B4A7D6"/>
              </a:solidFill>
            </a:endParaRPr>
          </a:p>
          <a:p>
            <a:pPr marL="0" lvl="0" indent="0">
              <a:spcBef>
                <a:spcPts val="0"/>
              </a:spcBef>
              <a:spcAft>
                <a:spcPts val="0"/>
              </a:spcAft>
              <a:buNone/>
            </a:pPr>
            <a:endParaRPr>
              <a:solidFill>
                <a:srgbClr val="674EA7"/>
              </a:solidFill>
            </a:endParaRPr>
          </a:p>
        </p:txBody>
      </p:sp>
      <p:pic>
        <p:nvPicPr>
          <p:cNvPr id="389" name="Shape 389"/>
          <p:cNvPicPr preferRelativeResize="0"/>
          <p:nvPr/>
        </p:nvPicPr>
        <p:blipFill>
          <a:blip r:embed="rId5">
            <a:alphaModFix/>
          </a:blip>
          <a:stretch>
            <a:fillRect/>
          </a:stretch>
        </p:blipFill>
        <p:spPr>
          <a:xfrm>
            <a:off x="266928" y="3522125"/>
            <a:ext cx="1192121" cy="1160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Shape 394"/>
          <p:cNvPicPr preferRelativeResize="0"/>
          <p:nvPr/>
        </p:nvPicPr>
        <p:blipFill>
          <a:blip r:embed="rId3">
            <a:alphaModFix/>
          </a:blip>
          <a:stretch>
            <a:fillRect/>
          </a:stretch>
        </p:blipFill>
        <p:spPr>
          <a:xfrm>
            <a:off x="152400" y="1447800"/>
            <a:ext cx="2857500" cy="2247900"/>
          </a:xfrm>
          <a:prstGeom prst="rect">
            <a:avLst/>
          </a:prstGeom>
          <a:noFill/>
          <a:ln>
            <a:noFill/>
          </a:ln>
        </p:spPr>
      </p:pic>
      <p:pic>
        <p:nvPicPr>
          <p:cNvPr id="395" name="Shape 395"/>
          <p:cNvPicPr preferRelativeResize="0"/>
          <p:nvPr/>
        </p:nvPicPr>
        <p:blipFill>
          <a:blip r:embed="rId4">
            <a:alphaModFix/>
          </a:blip>
          <a:stretch>
            <a:fillRect/>
          </a:stretch>
        </p:blipFill>
        <p:spPr>
          <a:xfrm>
            <a:off x="3162300" y="1443025"/>
            <a:ext cx="2857500" cy="2257425"/>
          </a:xfrm>
          <a:prstGeom prst="rect">
            <a:avLst/>
          </a:prstGeom>
          <a:noFill/>
          <a:ln>
            <a:noFill/>
          </a:ln>
        </p:spPr>
      </p:pic>
      <p:pic>
        <p:nvPicPr>
          <p:cNvPr id="396" name="Shape 396"/>
          <p:cNvPicPr preferRelativeResize="0"/>
          <p:nvPr/>
        </p:nvPicPr>
        <p:blipFill>
          <a:blip r:embed="rId5">
            <a:alphaModFix/>
          </a:blip>
          <a:stretch>
            <a:fillRect/>
          </a:stretch>
        </p:blipFill>
        <p:spPr>
          <a:xfrm>
            <a:off x="6131125" y="1452563"/>
            <a:ext cx="2857500" cy="2238375"/>
          </a:xfrm>
          <a:prstGeom prst="rect">
            <a:avLst/>
          </a:prstGeom>
          <a:noFill/>
          <a:ln>
            <a:noFill/>
          </a:ln>
        </p:spPr>
      </p:pic>
      <p:sp>
        <p:nvSpPr>
          <p:cNvPr id="397" name="Shape 397"/>
          <p:cNvSpPr txBox="1"/>
          <p:nvPr/>
        </p:nvSpPr>
        <p:spPr>
          <a:xfrm>
            <a:off x="492800" y="369600"/>
            <a:ext cx="8326200" cy="872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b="1">
                <a:solidFill>
                  <a:srgbClr val="B4A7D6"/>
                </a:solidFill>
              </a:rPr>
              <a:t>Contrast between background and text/image:</a:t>
            </a:r>
            <a:endParaRPr sz="2400" b="1">
              <a:solidFill>
                <a:srgbClr val="B4A7D6"/>
              </a:solidFill>
            </a:endParaRPr>
          </a:p>
        </p:txBody>
      </p:sp>
      <p:sp>
        <p:nvSpPr>
          <p:cNvPr id="398" name="Shape 398"/>
          <p:cNvSpPr txBox="1"/>
          <p:nvPr/>
        </p:nvSpPr>
        <p:spPr>
          <a:xfrm>
            <a:off x="410650" y="4106575"/>
            <a:ext cx="5913600" cy="690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6"/>
              </a:rPr>
              <a:t>Lighthouse International Effective Color Contrast link</a:t>
            </a:r>
            <a:endParaRPr>
              <a:solidFill>
                <a:srgbClr val="FFFFFF"/>
              </a:solidFill>
            </a:endParaRPr>
          </a:p>
        </p:txBody>
      </p:sp>
      <p:pic>
        <p:nvPicPr>
          <p:cNvPr id="399" name="Shape 399"/>
          <p:cNvPicPr preferRelativeResize="0"/>
          <p:nvPr/>
        </p:nvPicPr>
        <p:blipFill>
          <a:blip r:embed="rId7">
            <a:alphaModFix/>
          </a:blip>
          <a:stretch>
            <a:fillRect/>
          </a:stretch>
        </p:blipFill>
        <p:spPr>
          <a:xfrm>
            <a:off x="7796503" y="3871200"/>
            <a:ext cx="1192121" cy="1160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p:nvPr/>
        </p:nvSpPr>
        <p:spPr>
          <a:xfrm>
            <a:off x="759725" y="266925"/>
            <a:ext cx="7720500" cy="749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B4A7D6"/>
                </a:solidFill>
              </a:rPr>
              <a:t>What color you see may NOT be others see:</a:t>
            </a:r>
            <a:endParaRPr sz="2400">
              <a:solidFill>
                <a:srgbClr val="B4A7D6"/>
              </a:solidFill>
            </a:endParaRPr>
          </a:p>
          <a:p>
            <a:pPr marL="0" lvl="0" indent="0">
              <a:spcBef>
                <a:spcPts val="0"/>
              </a:spcBef>
              <a:spcAft>
                <a:spcPts val="0"/>
              </a:spcAft>
              <a:buNone/>
            </a:pPr>
            <a:endParaRPr sz="2400">
              <a:solidFill>
                <a:srgbClr val="B4A7D6"/>
              </a:solidFill>
            </a:endParaRPr>
          </a:p>
        </p:txBody>
      </p:sp>
      <p:sp>
        <p:nvSpPr>
          <p:cNvPr id="405" name="Shape 405"/>
          <p:cNvSpPr txBox="1"/>
          <p:nvPr/>
        </p:nvSpPr>
        <p:spPr>
          <a:xfrm>
            <a:off x="1273050" y="4523175"/>
            <a:ext cx="5913600" cy="690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https://accessibility.umn.edu/core-skills/color-contrast</a:t>
            </a:r>
            <a:endParaRPr>
              <a:solidFill>
                <a:srgbClr val="FFFFFF"/>
              </a:solidFill>
            </a:endParaRPr>
          </a:p>
        </p:txBody>
      </p:sp>
      <p:pic>
        <p:nvPicPr>
          <p:cNvPr id="406" name="Shape 406"/>
          <p:cNvPicPr preferRelativeResize="0"/>
          <p:nvPr/>
        </p:nvPicPr>
        <p:blipFill>
          <a:blip r:embed="rId4">
            <a:alphaModFix/>
          </a:blip>
          <a:stretch>
            <a:fillRect/>
          </a:stretch>
        </p:blipFill>
        <p:spPr>
          <a:xfrm>
            <a:off x="152400" y="1417325"/>
            <a:ext cx="4031765" cy="3029650"/>
          </a:xfrm>
          <a:prstGeom prst="rect">
            <a:avLst/>
          </a:prstGeom>
          <a:noFill/>
          <a:ln>
            <a:noFill/>
          </a:ln>
        </p:spPr>
      </p:pic>
      <p:pic>
        <p:nvPicPr>
          <p:cNvPr id="407" name="Shape 407"/>
          <p:cNvPicPr preferRelativeResize="0"/>
          <p:nvPr/>
        </p:nvPicPr>
        <p:blipFill>
          <a:blip r:embed="rId5">
            <a:alphaModFix/>
          </a:blip>
          <a:stretch>
            <a:fillRect/>
          </a:stretch>
        </p:blipFill>
        <p:spPr>
          <a:xfrm>
            <a:off x="4336565" y="1417325"/>
            <a:ext cx="3998906" cy="3029650"/>
          </a:xfrm>
          <a:prstGeom prst="rect">
            <a:avLst/>
          </a:prstGeom>
          <a:noFill/>
          <a:ln>
            <a:noFill/>
          </a:ln>
        </p:spPr>
      </p:pic>
      <p:pic>
        <p:nvPicPr>
          <p:cNvPr id="408" name="Shape 408"/>
          <p:cNvPicPr preferRelativeResize="0"/>
          <p:nvPr/>
        </p:nvPicPr>
        <p:blipFill>
          <a:blip r:embed="rId6">
            <a:alphaModFix/>
          </a:blip>
          <a:stretch>
            <a:fillRect/>
          </a:stretch>
        </p:blipFill>
        <p:spPr>
          <a:xfrm>
            <a:off x="7724653" y="103400"/>
            <a:ext cx="1192121" cy="1160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11"/>
        <p:cNvGrpSpPr/>
        <p:nvPr/>
      </p:nvGrpSpPr>
      <p:grpSpPr>
        <a:xfrm>
          <a:off x="0" y="0"/>
          <a:ext cx="0" cy="0"/>
          <a:chOff x="0" y="0"/>
          <a:chExt cx="0" cy="0"/>
        </a:xfrm>
      </p:grpSpPr>
      <p:sp>
        <p:nvSpPr>
          <p:cNvPr id="212" name="Shape 212"/>
          <p:cNvSpPr txBox="1"/>
          <p:nvPr/>
        </p:nvSpPr>
        <p:spPr>
          <a:xfrm>
            <a:off x="457200" y="389275"/>
            <a:ext cx="8229600" cy="899700"/>
          </a:xfrm>
          <a:prstGeom prst="rect">
            <a:avLst/>
          </a:prstGeom>
          <a:solidFill>
            <a:srgbClr val="4343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solidFill>
                  <a:srgbClr val="FFFFFF"/>
                </a:solidFill>
                <a:latin typeface="Calibri"/>
                <a:ea typeface="Calibri"/>
                <a:cs typeface="Calibri"/>
                <a:sym typeface="Calibri"/>
              </a:rPr>
              <a:t>Basic Principles of UDL </a:t>
            </a:r>
            <a:endParaRPr sz="4400">
              <a:solidFill>
                <a:srgbClr val="FFFFFF"/>
              </a:solidFill>
              <a:latin typeface="Calibri"/>
              <a:ea typeface="Calibri"/>
              <a:cs typeface="Calibri"/>
              <a:sym typeface="Calibri"/>
            </a:endParaRPr>
          </a:p>
        </p:txBody>
      </p:sp>
      <p:pic>
        <p:nvPicPr>
          <p:cNvPr id="213" name="Shape 213" descr="Screen Shot 2016-07-20 at 6.37.08 AM.png"/>
          <p:cNvPicPr preferRelativeResize="0"/>
          <p:nvPr/>
        </p:nvPicPr>
        <p:blipFill>
          <a:blip r:embed="rId3">
            <a:alphaModFix/>
          </a:blip>
          <a:stretch>
            <a:fillRect/>
          </a:stretch>
        </p:blipFill>
        <p:spPr>
          <a:xfrm>
            <a:off x="457200" y="1288975"/>
            <a:ext cx="8229600" cy="2954750"/>
          </a:xfrm>
          <a:prstGeom prst="rect">
            <a:avLst/>
          </a:prstGeom>
          <a:noFill/>
          <a:ln>
            <a:noFill/>
          </a:ln>
        </p:spPr>
      </p:pic>
      <p:sp>
        <p:nvSpPr>
          <p:cNvPr id="214" name="Shape 214"/>
          <p:cNvSpPr txBox="1"/>
          <p:nvPr/>
        </p:nvSpPr>
        <p:spPr>
          <a:xfrm>
            <a:off x="457200" y="4243725"/>
            <a:ext cx="2735700" cy="86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AA84F"/>
                </a:solidFill>
              </a:rPr>
              <a:t>How do we motivate our students to learn?</a:t>
            </a:r>
            <a:endParaRPr sz="1800" b="1">
              <a:solidFill>
                <a:srgbClr val="6AA84F"/>
              </a:solidFill>
            </a:endParaRPr>
          </a:p>
        </p:txBody>
      </p:sp>
      <p:sp>
        <p:nvSpPr>
          <p:cNvPr id="215" name="Shape 215"/>
          <p:cNvSpPr txBox="1"/>
          <p:nvPr/>
        </p:nvSpPr>
        <p:spPr>
          <a:xfrm>
            <a:off x="3192875" y="4243725"/>
            <a:ext cx="2735700" cy="89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8E7CC3"/>
                </a:solidFill>
              </a:rPr>
              <a:t>How does information get in our students’ heads?</a:t>
            </a:r>
            <a:endParaRPr sz="1800" b="1">
              <a:solidFill>
                <a:srgbClr val="8E7CC3"/>
              </a:solidFill>
            </a:endParaRPr>
          </a:p>
        </p:txBody>
      </p:sp>
      <p:sp>
        <p:nvSpPr>
          <p:cNvPr id="216" name="Shape 216"/>
          <p:cNvSpPr txBox="1"/>
          <p:nvPr/>
        </p:nvSpPr>
        <p:spPr>
          <a:xfrm>
            <a:off x="5928575" y="4281050"/>
            <a:ext cx="2735700" cy="86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D9EEB"/>
                </a:solidFill>
              </a:rPr>
              <a:t>How do students show their understanding of their learning?</a:t>
            </a:r>
            <a:endParaRPr sz="1800" b="1">
              <a:solidFill>
                <a:srgbClr val="6D9EEB"/>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p:nvPr/>
        </p:nvSpPr>
        <p:spPr>
          <a:xfrm>
            <a:off x="759725" y="287450"/>
            <a:ext cx="7720500" cy="977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B4A7D6"/>
                </a:solidFill>
              </a:rPr>
              <a:t>Use color + patterning for information or emphasis:</a:t>
            </a:r>
            <a:endParaRPr sz="2400">
              <a:solidFill>
                <a:srgbClr val="B4A7D6"/>
              </a:solidFill>
            </a:endParaRPr>
          </a:p>
          <a:p>
            <a:pPr marL="0" lvl="0" indent="0" rtl="0">
              <a:spcBef>
                <a:spcPts val="0"/>
              </a:spcBef>
              <a:spcAft>
                <a:spcPts val="0"/>
              </a:spcAft>
              <a:buNone/>
            </a:pPr>
            <a:endParaRPr sz="2400">
              <a:solidFill>
                <a:srgbClr val="B4A7D6"/>
              </a:solidFill>
            </a:endParaRPr>
          </a:p>
        </p:txBody>
      </p:sp>
      <p:sp>
        <p:nvSpPr>
          <p:cNvPr id="414" name="Shape 414"/>
          <p:cNvSpPr txBox="1"/>
          <p:nvPr/>
        </p:nvSpPr>
        <p:spPr>
          <a:xfrm>
            <a:off x="1273050" y="4599375"/>
            <a:ext cx="5913600" cy="690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u="sng">
                <a:solidFill>
                  <a:schemeClr val="hlink"/>
                </a:solidFill>
                <a:hlinkClick r:id="rId3"/>
              </a:rPr>
              <a:t>https://accessibility.umn.edu/core-skills/color-contrast</a:t>
            </a:r>
            <a:endParaRPr>
              <a:solidFill>
                <a:srgbClr val="FFFFFF"/>
              </a:solidFill>
            </a:endParaRPr>
          </a:p>
        </p:txBody>
      </p:sp>
      <p:pic>
        <p:nvPicPr>
          <p:cNvPr id="415" name="Shape 415"/>
          <p:cNvPicPr preferRelativeResize="0"/>
          <p:nvPr/>
        </p:nvPicPr>
        <p:blipFill>
          <a:blip r:embed="rId4">
            <a:alphaModFix/>
          </a:blip>
          <a:stretch>
            <a:fillRect/>
          </a:stretch>
        </p:blipFill>
        <p:spPr>
          <a:xfrm>
            <a:off x="152400" y="1417325"/>
            <a:ext cx="4031765" cy="3029650"/>
          </a:xfrm>
          <a:prstGeom prst="rect">
            <a:avLst/>
          </a:prstGeom>
          <a:noFill/>
          <a:ln>
            <a:noFill/>
          </a:ln>
        </p:spPr>
      </p:pic>
      <p:pic>
        <p:nvPicPr>
          <p:cNvPr id="416" name="Shape 416"/>
          <p:cNvPicPr preferRelativeResize="0"/>
          <p:nvPr/>
        </p:nvPicPr>
        <p:blipFill>
          <a:blip r:embed="rId5">
            <a:alphaModFix/>
          </a:blip>
          <a:stretch>
            <a:fillRect/>
          </a:stretch>
        </p:blipFill>
        <p:spPr>
          <a:xfrm>
            <a:off x="4336565" y="1417325"/>
            <a:ext cx="4018212" cy="3029650"/>
          </a:xfrm>
          <a:prstGeom prst="rect">
            <a:avLst/>
          </a:prstGeom>
          <a:noFill/>
          <a:ln>
            <a:noFill/>
          </a:ln>
        </p:spPr>
      </p:pic>
      <p:pic>
        <p:nvPicPr>
          <p:cNvPr id="417" name="Shape 417"/>
          <p:cNvPicPr preferRelativeResize="0"/>
          <p:nvPr/>
        </p:nvPicPr>
        <p:blipFill>
          <a:blip r:embed="rId6">
            <a:alphaModFix/>
          </a:blip>
          <a:stretch>
            <a:fillRect/>
          </a:stretch>
        </p:blipFill>
        <p:spPr>
          <a:xfrm>
            <a:off x="7951878" y="0"/>
            <a:ext cx="1192121" cy="1160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Shape 422"/>
          <p:cNvPicPr preferRelativeResize="0"/>
          <p:nvPr/>
        </p:nvPicPr>
        <p:blipFill>
          <a:blip r:embed="rId3">
            <a:alphaModFix/>
          </a:blip>
          <a:stretch>
            <a:fillRect/>
          </a:stretch>
        </p:blipFill>
        <p:spPr>
          <a:xfrm>
            <a:off x="2307497" y="101075"/>
            <a:ext cx="4724099" cy="4838700"/>
          </a:xfrm>
          <a:prstGeom prst="rect">
            <a:avLst/>
          </a:prstGeom>
          <a:noFill/>
          <a:ln>
            <a:noFill/>
          </a:ln>
        </p:spPr>
      </p:pic>
      <p:sp>
        <p:nvSpPr>
          <p:cNvPr id="423" name="Shape 423"/>
          <p:cNvSpPr txBox="1"/>
          <p:nvPr/>
        </p:nvSpPr>
        <p:spPr>
          <a:xfrm>
            <a:off x="7176250" y="3808850"/>
            <a:ext cx="1889100" cy="1531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4"/>
              </a:rPr>
              <a:t>Eye chart maker link</a:t>
            </a:r>
            <a:endParaRPr>
              <a:solidFill>
                <a:srgbClr val="FFFFFF"/>
              </a:solidFill>
            </a:endParaRPr>
          </a:p>
          <a:p>
            <a:pPr marL="0" lvl="0" indent="0">
              <a:spcBef>
                <a:spcPts val="0"/>
              </a:spcBef>
              <a:spcAft>
                <a:spcPts val="0"/>
              </a:spcAft>
              <a:buNone/>
            </a:pPr>
            <a:endParaRPr>
              <a:solidFill>
                <a:srgbClr val="FFFFFF"/>
              </a:solidFill>
            </a:endParaRPr>
          </a:p>
          <a:p>
            <a:pPr marL="0" lvl="0" indent="0">
              <a:spcBef>
                <a:spcPts val="0"/>
              </a:spcBef>
              <a:spcAft>
                <a:spcPts val="0"/>
              </a:spcAft>
              <a:buNone/>
            </a:pPr>
            <a:r>
              <a:rPr lang="en" u="sng">
                <a:solidFill>
                  <a:schemeClr val="hlink"/>
                </a:solidFill>
                <a:hlinkClick r:id="rId5"/>
              </a:rPr>
              <a:t>How Can I Improve the Look of My Powerpoint Presentation</a:t>
            </a:r>
            <a:endParaRPr>
              <a:solidFill>
                <a:srgbClr val="FFFFFF"/>
              </a:solidFill>
            </a:endParaRPr>
          </a:p>
        </p:txBody>
      </p:sp>
      <p:sp>
        <p:nvSpPr>
          <p:cNvPr id="424" name="Shape 424"/>
          <p:cNvSpPr txBox="1"/>
          <p:nvPr/>
        </p:nvSpPr>
        <p:spPr>
          <a:xfrm>
            <a:off x="7094375" y="101075"/>
            <a:ext cx="1971000" cy="3759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B4A7D6"/>
                </a:solidFill>
              </a:rPr>
              <a:t>Text,</a:t>
            </a:r>
            <a:endParaRPr sz="2400" b="1">
              <a:solidFill>
                <a:srgbClr val="B4A7D6"/>
              </a:solidFill>
            </a:endParaRPr>
          </a:p>
          <a:p>
            <a:pPr marL="0" lvl="0" indent="0">
              <a:spcBef>
                <a:spcPts val="0"/>
              </a:spcBef>
              <a:spcAft>
                <a:spcPts val="0"/>
              </a:spcAft>
              <a:buNone/>
            </a:pPr>
            <a:r>
              <a:rPr lang="en" sz="2400" b="1">
                <a:solidFill>
                  <a:srgbClr val="B4A7D6"/>
                </a:solidFill>
              </a:rPr>
              <a:t>Graphs,</a:t>
            </a:r>
            <a:endParaRPr sz="2400" b="1">
              <a:solidFill>
                <a:srgbClr val="B4A7D6"/>
              </a:solidFill>
            </a:endParaRPr>
          </a:p>
          <a:p>
            <a:pPr marL="0" lvl="0" indent="0">
              <a:spcBef>
                <a:spcPts val="0"/>
              </a:spcBef>
              <a:spcAft>
                <a:spcPts val="0"/>
              </a:spcAft>
              <a:buNone/>
            </a:pPr>
            <a:r>
              <a:rPr lang="en" sz="2400" b="1">
                <a:solidFill>
                  <a:srgbClr val="B4A7D6"/>
                </a:solidFill>
              </a:rPr>
              <a:t>Charts,</a:t>
            </a:r>
            <a:endParaRPr sz="2400" b="1">
              <a:solidFill>
                <a:srgbClr val="B4A7D6"/>
              </a:solidFill>
            </a:endParaRPr>
          </a:p>
          <a:p>
            <a:pPr marL="0" lvl="0" indent="0">
              <a:spcBef>
                <a:spcPts val="0"/>
              </a:spcBef>
              <a:spcAft>
                <a:spcPts val="0"/>
              </a:spcAft>
              <a:buNone/>
            </a:pPr>
            <a:r>
              <a:rPr lang="en" sz="2400" b="1">
                <a:solidFill>
                  <a:srgbClr val="B4A7D6"/>
                </a:solidFill>
              </a:rPr>
              <a:t>Tables,</a:t>
            </a:r>
            <a:endParaRPr sz="2400" b="1">
              <a:solidFill>
                <a:srgbClr val="B4A7D6"/>
              </a:solidFill>
            </a:endParaRPr>
          </a:p>
          <a:p>
            <a:pPr marL="0" lvl="0" indent="0">
              <a:spcBef>
                <a:spcPts val="0"/>
              </a:spcBef>
              <a:spcAft>
                <a:spcPts val="0"/>
              </a:spcAft>
              <a:buNone/>
            </a:pPr>
            <a:r>
              <a:rPr lang="en" sz="2400" b="1">
                <a:solidFill>
                  <a:srgbClr val="B4A7D6"/>
                </a:solidFill>
              </a:rPr>
              <a:t>Images,</a:t>
            </a:r>
            <a:endParaRPr sz="2400" b="1">
              <a:solidFill>
                <a:srgbClr val="B4A7D6"/>
              </a:solidFill>
            </a:endParaRPr>
          </a:p>
          <a:p>
            <a:pPr marL="0" lvl="0" indent="0">
              <a:spcBef>
                <a:spcPts val="0"/>
              </a:spcBef>
              <a:spcAft>
                <a:spcPts val="0"/>
              </a:spcAft>
              <a:buNone/>
            </a:pPr>
            <a:r>
              <a:rPr lang="en" sz="2400" b="1">
                <a:solidFill>
                  <a:srgbClr val="B4A7D6"/>
                </a:solidFill>
              </a:rPr>
              <a:t>And other visual criteria in perceptible formats</a:t>
            </a:r>
            <a:endParaRPr sz="2400" b="1">
              <a:solidFill>
                <a:srgbClr val="B4A7D6"/>
              </a:solidFill>
            </a:endParaRPr>
          </a:p>
        </p:txBody>
      </p:sp>
      <p:pic>
        <p:nvPicPr>
          <p:cNvPr id="425" name="Shape 425"/>
          <p:cNvPicPr preferRelativeResize="0"/>
          <p:nvPr/>
        </p:nvPicPr>
        <p:blipFill>
          <a:blip r:embed="rId6">
            <a:alphaModFix/>
          </a:blip>
          <a:stretch>
            <a:fillRect/>
          </a:stretch>
        </p:blipFill>
        <p:spPr>
          <a:xfrm>
            <a:off x="117203" y="101075"/>
            <a:ext cx="1192121" cy="1160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Shape 430"/>
          <p:cNvPicPr preferRelativeResize="0"/>
          <p:nvPr/>
        </p:nvPicPr>
        <p:blipFill>
          <a:blip r:embed="rId3">
            <a:alphaModFix/>
          </a:blip>
          <a:stretch>
            <a:fillRect/>
          </a:stretch>
        </p:blipFill>
        <p:spPr>
          <a:xfrm>
            <a:off x="5679950" y="262150"/>
            <a:ext cx="3282689" cy="2652575"/>
          </a:xfrm>
          <a:prstGeom prst="rect">
            <a:avLst/>
          </a:prstGeom>
          <a:noFill/>
          <a:ln>
            <a:noFill/>
          </a:ln>
        </p:spPr>
      </p:pic>
      <p:sp>
        <p:nvSpPr>
          <p:cNvPr id="431" name="Shape 431"/>
          <p:cNvSpPr txBox="1"/>
          <p:nvPr/>
        </p:nvSpPr>
        <p:spPr>
          <a:xfrm>
            <a:off x="353150" y="262150"/>
            <a:ext cx="5005800" cy="259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B4A7D6"/>
                </a:solidFill>
              </a:rPr>
              <a:t>Simplify layout of visual elements &amp;</a:t>
            </a:r>
            <a:endParaRPr sz="3000">
              <a:solidFill>
                <a:srgbClr val="B4A7D6"/>
              </a:solidFill>
            </a:endParaRPr>
          </a:p>
          <a:p>
            <a:pPr marL="0" lvl="0" indent="0">
              <a:spcBef>
                <a:spcPts val="0"/>
              </a:spcBef>
              <a:spcAft>
                <a:spcPts val="0"/>
              </a:spcAft>
              <a:buNone/>
            </a:pPr>
            <a:r>
              <a:rPr lang="en" sz="3000">
                <a:solidFill>
                  <a:srgbClr val="B4A7D6"/>
                </a:solidFill>
              </a:rPr>
              <a:t>fonts used</a:t>
            </a:r>
            <a:endParaRPr sz="3000">
              <a:solidFill>
                <a:srgbClr val="B4A7D6"/>
              </a:solidFill>
            </a:endParaRPr>
          </a:p>
        </p:txBody>
      </p:sp>
      <p:pic>
        <p:nvPicPr>
          <p:cNvPr id="432" name="Shape 432"/>
          <p:cNvPicPr preferRelativeResize="0"/>
          <p:nvPr/>
        </p:nvPicPr>
        <p:blipFill>
          <a:blip r:embed="rId4">
            <a:alphaModFix/>
          </a:blip>
          <a:stretch>
            <a:fillRect/>
          </a:stretch>
        </p:blipFill>
        <p:spPr>
          <a:xfrm>
            <a:off x="1665000" y="3244200"/>
            <a:ext cx="5814001" cy="1617350"/>
          </a:xfrm>
          <a:prstGeom prst="rect">
            <a:avLst/>
          </a:prstGeom>
          <a:noFill/>
          <a:ln>
            <a:noFill/>
          </a:ln>
        </p:spPr>
      </p:pic>
      <p:pic>
        <p:nvPicPr>
          <p:cNvPr id="433" name="Shape 433"/>
          <p:cNvPicPr preferRelativeResize="0"/>
          <p:nvPr/>
        </p:nvPicPr>
        <p:blipFill>
          <a:blip r:embed="rId5">
            <a:alphaModFix/>
          </a:blip>
          <a:stretch>
            <a:fillRect/>
          </a:stretch>
        </p:blipFill>
        <p:spPr>
          <a:xfrm>
            <a:off x="7796503" y="3871200"/>
            <a:ext cx="1192121" cy="1160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437"/>
        <p:cNvGrpSpPr/>
        <p:nvPr/>
      </p:nvGrpSpPr>
      <p:grpSpPr>
        <a:xfrm>
          <a:off x="0" y="0"/>
          <a:ext cx="0" cy="0"/>
          <a:chOff x="0" y="0"/>
          <a:chExt cx="0" cy="0"/>
        </a:xfrm>
      </p:grpSpPr>
      <p:pic>
        <p:nvPicPr>
          <p:cNvPr id="438" name="Shape 438"/>
          <p:cNvPicPr preferRelativeResize="0"/>
          <p:nvPr/>
        </p:nvPicPr>
        <p:blipFill>
          <a:blip r:embed="rId3">
            <a:alphaModFix/>
          </a:blip>
          <a:stretch>
            <a:fillRect/>
          </a:stretch>
        </p:blipFill>
        <p:spPr>
          <a:xfrm>
            <a:off x="1866900" y="1245463"/>
            <a:ext cx="5610225" cy="2652569"/>
          </a:xfrm>
          <a:prstGeom prst="rect">
            <a:avLst/>
          </a:prstGeom>
          <a:noFill/>
          <a:ln>
            <a:noFill/>
          </a:ln>
        </p:spPr>
      </p:pic>
      <p:sp>
        <p:nvSpPr>
          <p:cNvPr id="439" name="Shape 439"/>
          <p:cNvSpPr txBox="1"/>
          <p:nvPr/>
        </p:nvSpPr>
        <p:spPr>
          <a:xfrm>
            <a:off x="1866825" y="4640450"/>
            <a:ext cx="5610300" cy="690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u="sng">
                <a:solidFill>
                  <a:schemeClr val="hlink"/>
                </a:solidFill>
                <a:hlinkClick r:id="rId4"/>
              </a:rPr>
              <a:t>Toolkit for making written material clear and effective</a:t>
            </a:r>
            <a:endParaRPr/>
          </a:p>
        </p:txBody>
      </p:sp>
      <p:pic>
        <p:nvPicPr>
          <p:cNvPr id="440" name="Shape 440"/>
          <p:cNvPicPr preferRelativeResize="0"/>
          <p:nvPr/>
        </p:nvPicPr>
        <p:blipFill>
          <a:blip r:embed="rId5">
            <a:alphaModFix/>
          </a:blip>
          <a:stretch>
            <a:fillRect/>
          </a:stretch>
        </p:blipFill>
        <p:spPr>
          <a:xfrm>
            <a:off x="7796503" y="3871200"/>
            <a:ext cx="1192121" cy="11607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descr="Visit USC on YouTube: http://www.youtube.com/usc&#10;Learn more about the University of Southern California: http://www.usc.edu&#10;&#10;Comedic actor and USC alumnus, Will Ferrell, delivered the 134th commencement address at the University of Southern California on May 12, 2017. #USCgrad" title="Will Ferrell | USC Commencement Speech 2017">
            <a:hlinkClick r:id="rId3"/>
          </p:cNvPr>
          <p:cNvPicPr preferRelativeResize="0"/>
          <p:nvPr/>
        </p:nvPicPr>
        <p:blipFill>
          <a:blip r:embed="rId4">
            <a:alphaModFix/>
          </a:blip>
          <a:stretch>
            <a:fillRect/>
          </a:stretch>
        </p:blipFill>
        <p:spPr>
          <a:xfrm>
            <a:off x="2286000" y="172925"/>
            <a:ext cx="4572000" cy="3429000"/>
          </a:xfrm>
          <a:prstGeom prst="rect">
            <a:avLst/>
          </a:prstGeom>
          <a:noFill/>
          <a:ln>
            <a:noFill/>
          </a:ln>
        </p:spPr>
      </p:pic>
      <p:sp>
        <p:nvSpPr>
          <p:cNvPr id="446" name="Shape 446"/>
          <p:cNvSpPr txBox="1"/>
          <p:nvPr/>
        </p:nvSpPr>
        <p:spPr>
          <a:xfrm>
            <a:off x="2155950" y="3911525"/>
            <a:ext cx="4948200" cy="6900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b="1">
                <a:solidFill>
                  <a:srgbClr val="B4A7D6"/>
                </a:solidFill>
              </a:rPr>
              <a:t>The volume or rate of speech or sound</a:t>
            </a:r>
            <a:endParaRPr sz="1800" b="1">
              <a:solidFill>
                <a:srgbClr val="B4A7D6"/>
              </a:solidFill>
            </a:endParaRPr>
          </a:p>
          <a:p>
            <a:pPr marL="0" lvl="0" indent="0" algn="ctr">
              <a:spcBef>
                <a:spcPts val="0"/>
              </a:spcBef>
              <a:spcAft>
                <a:spcPts val="0"/>
              </a:spcAft>
              <a:buNone/>
            </a:pPr>
            <a:r>
              <a:rPr lang="en" sz="1800" b="1">
                <a:solidFill>
                  <a:srgbClr val="B4A7D6"/>
                </a:solidFill>
              </a:rPr>
              <a:t>The speed or timing of video or animation</a:t>
            </a:r>
            <a:endParaRPr sz="1800" b="1">
              <a:solidFill>
                <a:srgbClr val="B4A7D6"/>
              </a:solidFill>
            </a:endParaRPr>
          </a:p>
        </p:txBody>
      </p:sp>
      <p:sp>
        <p:nvSpPr>
          <p:cNvPr id="447" name="Shape 447"/>
          <p:cNvSpPr txBox="1"/>
          <p:nvPr/>
        </p:nvSpPr>
        <p:spPr>
          <a:xfrm>
            <a:off x="7104150" y="172925"/>
            <a:ext cx="1889100" cy="4837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D9D2E9"/>
                </a:solidFill>
              </a:rPr>
              <a:t>This can be accomplished within the settings of youtube videos, or with a </a:t>
            </a:r>
            <a:r>
              <a:rPr lang="en" u="sng">
                <a:solidFill>
                  <a:schemeClr val="hlink"/>
                </a:solidFill>
                <a:hlinkClick r:id="rId5"/>
              </a:rPr>
              <a:t>Chrome add-on</a:t>
            </a:r>
            <a:r>
              <a:rPr lang="en">
                <a:solidFill>
                  <a:srgbClr val="D9D2E9"/>
                </a:solidFill>
              </a:rPr>
              <a:t>, or other free </a:t>
            </a:r>
            <a:r>
              <a:rPr lang="en" u="sng">
                <a:solidFill>
                  <a:schemeClr val="hlink"/>
                </a:solidFill>
                <a:hlinkClick r:id="rId6"/>
              </a:rPr>
              <a:t>web-based sources</a:t>
            </a:r>
            <a:endParaRPr>
              <a:solidFill>
                <a:srgbClr val="D9D2E9"/>
              </a:solidFill>
            </a:endParaRPr>
          </a:p>
        </p:txBody>
      </p:sp>
      <p:pic>
        <p:nvPicPr>
          <p:cNvPr id="448" name="Shape 448"/>
          <p:cNvPicPr preferRelativeResize="0"/>
          <p:nvPr/>
        </p:nvPicPr>
        <p:blipFill>
          <a:blip r:embed="rId7">
            <a:alphaModFix/>
          </a:blip>
          <a:stretch>
            <a:fillRect/>
          </a:stretch>
        </p:blipFill>
        <p:spPr>
          <a:xfrm>
            <a:off x="7796503" y="3871200"/>
            <a:ext cx="1192121" cy="1160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p:nvPr/>
        </p:nvSpPr>
        <p:spPr>
          <a:xfrm>
            <a:off x="1355175" y="256675"/>
            <a:ext cx="5913600" cy="87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B4A7D6"/>
                </a:solidFill>
              </a:rPr>
              <a:t>Offer alternatives for auditory information</a:t>
            </a:r>
            <a:endParaRPr sz="2400" b="1">
              <a:solidFill>
                <a:srgbClr val="B4A7D6"/>
              </a:solidFill>
            </a:endParaRPr>
          </a:p>
        </p:txBody>
      </p:sp>
      <p:pic>
        <p:nvPicPr>
          <p:cNvPr id="454" name="Shape 454"/>
          <p:cNvPicPr preferRelativeResize="0"/>
          <p:nvPr/>
        </p:nvPicPr>
        <p:blipFill>
          <a:blip r:embed="rId3">
            <a:alphaModFix/>
          </a:blip>
          <a:stretch>
            <a:fillRect/>
          </a:stretch>
        </p:blipFill>
        <p:spPr>
          <a:xfrm>
            <a:off x="111350" y="1428263"/>
            <a:ext cx="4303226" cy="2689526"/>
          </a:xfrm>
          <a:prstGeom prst="rect">
            <a:avLst/>
          </a:prstGeom>
          <a:noFill/>
          <a:ln>
            <a:noFill/>
          </a:ln>
        </p:spPr>
      </p:pic>
      <p:sp>
        <p:nvSpPr>
          <p:cNvPr id="455" name="Shape 455"/>
          <p:cNvSpPr/>
          <p:nvPr/>
        </p:nvSpPr>
        <p:spPr>
          <a:xfrm>
            <a:off x="318275" y="256675"/>
            <a:ext cx="985500" cy="9855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6" name="Shape 456"/>
          <p:cNvSpPr txBox="1"/>
          <p:nvPr/>
        </p:nvSpPr>
        <p:spPr>
          <a:xfrm>
            <a:off x="318400" y="256675"/>
            <a:ext cx="985500" cy="9855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3000" b="1">
                <a:solidFill>
                  <a:srgbClr val="FFFFFF"/>
                </a:solidFill>
              </a:rPr>
              <a:t>1.2</a:t>
            </a:r>
            <a:endParaRPr sz="3000" b="1">
              <a:solidFill>
                <a:srgbClr val="FFFFFF"/>
              </a:solidFill>
            </a:endParaRPr>
          </a:p>
        </p:txBody>
      </p:sp>
      <p:sp>
        <p:nvSpPr>
          <p:cNvPr id="457" name="Shape 457"/>
          <p:cNvSpPr txBox="1"/>
          <p:nvPr/>
        </p:nvSpPr>
        <p:spPr>
          <a:xfrm>
            <a:off x="4599375" y="4219525"/>
            <a:ext cx="4411500" cy="862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B4A7D6"/>
                </a:solidFill>
              </a:rPr>
              <a:t>Provide visual and/or emotional description for musical interpretation</a:t>
            </a:r>
            <a:endParaRPr sz="1800">
              <a:solidFill>
                <a:srgbClr val="B4A7D6"/>
              </a:solidFill>
            </a:endParaRPr>
          </a:p>
        </p:txBody>
      </p:sp>
      <p:pic>
        <p:nvPicPr>
          <p:cNvPr id="458" name="Shape 458"/>
          <p:cNvPicPr preferRelativeResize="0"/>
          <p:nvPr/>
        </p:nvPicPr>
        <p:blipFill>
          <a:blip r:embed="rId4">
            <a:alphaModFix/>
          </a:blip>
          <a:stretch>
            <a:fillRect/>
          </a:stretch>
        </p:blipFill>
        <p:spPr>
          <a:xfrm>
            <a:off x="4573707" y="1283413"/>
            <a:ext cx="4462844" cy="2884674"/>
          </a:xfrm>
          <a:prstGeom prst="rect">
            <a:avLst/>
          </a:prstGeom>
          <a:noFill/>
          <a:ln>
            <a:noFill/>
          </a:ln>
        </p:spPr>
      </p:pic>
      <p:sp>
        <p:nvSpPr>
          <p:cNvPr id="459" name="Shape 459"/>
          <p:cNvSpPr txBox="1"/>
          <p:nvPr/>
        </p:nvSpPr>
        <p:spPr>
          <a:xfrm>
            <a:off x="61600" y="4219525"/>
            <a:ext cx="4260600" cy="749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800">
                <a:solidFill>
                  <a:srgbClr val="B4A7D6"/>
                </a:solidFill>
              </a:rPr>
              <a:t>Provide visual diagrams, charts, notations of music or sound</a:t>
            </a:r>
            <a:endParaRPr sz="1800">
              <a:solidFill>
                <a:srgbClr val="B4A7D6"/>
              </a:solidFill>
            </a:endParaRPr>
          </a:p>
          <a:p>
            <a:pPr marL="0" lvl="0" indent="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p:nvPr/>
        </p:nvSpPr>
        <p:spPr>
          <a:xfrm>
            <a:off x="6662925" y="4352975"/>
            <a:ext cx="2166000" cy="1039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u="sng">
                <a:solidFill>
                  <a:schemeClr val="hlink"/>
                </a:solidFill>
                <a:hlinkClick r:id="rId3"/>
              </a:rPr>
              <a:t>UDL center link</a:t>
            </a:r>
            <a:endParaRPr/>
          </a:p>
        </p:txBody>
      </p:sp>
      <p:pic>
        <p:nvPicPr>
          <p:cNvPr id="465" name="Shape 465"/>
          <p:cNvPicPr preferRelativeResize="0"/>
          <p:nvPr/>
        </p:nvPicPr>
        <p:blipFill>
          <a:blip r:embed="rId4">
            <a:alphaModFix/>
          </a:blip>
          <a:stretch>
            <a:fillRect/>
          </a:stretch>
        </p:blipFill>
        <p:spPr>
          <a:xfrm>
            <a:off x="152400" y="152400"/>
            <a:ext cx="6510524" cy="4680370"/>
          </a:xfrm>
          <a:prstGeom prst="rect">
            <a:avLst/>
          </a:prstGeom>
          <a:noFill/>
          <a:ln>
            <a:noFill/>
          </a:ln>
        </p:spPr>
      </p:pic>
      <p:sp>
        <p:nvSpPr>
          <p:cNvPr id="466" name="Shape 466"/>
          <p:cNvSpPr txBox="1"/>
          <p:nvPr/>
        </p:nvSpPr>
        <p:spPr>
          <a:xfrm>
            <a:off x="6806675" y="1633313"/>
            <a:ext cx="2217600" cy="2658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B4A7D6"/>
                </a:solidFill>
              </a:rPr>
              <a:t>Use text equivalents like captions, speech-to-text (voice recognition) for spoken language</a:t>
            </a:r>
            <a:endParaRPr>
              <a:solidFill>
                <a:srgbClr val="B4A7D6"/>
              </a:solidFill>
            </a:endParaRPr>
          </a:p>
          <a:p>
            <a:pPr marL="0" lvl="0" indent="0">
              <a:spcBef>
                <a:spcPts val="0"/>
              </a:spcBef>
              <a:spcAft>
                <a:spcPts val="0"/>
              </a:spcAft>
              <a:buNone/>
            </a:pPr>
            <a:endParaRPr>
              <a:solidFill>
                <a:srgbClr val="B4A7D6"/>
              </a:solidFill>
            </a:endParaRPr>
          </a:p>
          <a:p>
            <a:pPr marL="0" lvl="0" indent="0">
              <a:spcBef>
                <a:spcPts val="0"/>
              </a:spcBef>
              <a:spcAft>
                <a:spcPts val="0"/>
              </a:spcAft>
              <a:buNone/>
            </a:pPr>
            <a:r>
              <a:rPr lang="en">
                <a:solidFill>
                  <a:srgbClr val="B4A7D6"/>
                </a:solidFill>
              </a:rPr>
              <a:t>Provide written transcripts for videos &amp; auditory clips</a:t>
            </a:r>
            <a:endParaRPr>
              <a:solidFill>
                <a:srgbClr val="B4A7D6"/>
              </a:solidFill>
            </a:endParaRPr>
          </a:p>
          <a:p>
            <a:pPr marL="0" lvl="0" indent="0">
              <a:spcBef>
                <a:spcPts val="0"/>
              </a:spcBef>
              <a:spcAft>
                <a:spcPts val="0"/>
              </a:spcAft>
              <a:buNone/>
            </a:pPr>
            <a:endParaRPr>
              <a:solidFill>
                <a:srgbClr val="B4A7D6"/>
              </a:solidFill>
            </a:endParaRPr>
          </a:p>
          <a:p>
            <a:pPr marL="0" lvl="0" indent="0">
              <a:spcBef>
                <a:spcPts val="0"/>
              </a:spcBef>
              <a:spcAft>
                <a:spcPts val="0"/>
              </a:spcAft>
              <a:buNone/>
            </a:pPr>
            <a:r>
              <a:rPr lang="en">
                <a:solidFill>
                  <a:srgbClr val="B4A7D6"/>
                </a:solidFill>
              </a:rPr>
              <a:t>Provide American Sign Language (ASL) for spoken English</a:t>
            </a:r>
            <a:endParaRPr>
              <a:solidFill>
                <a:srgbClr val="B4A7D6"/>
              </a:solidFill>
            </a:endParaRPr>
          </a:p>
        </p:txBody>
      </p:sp>
      <p:pic>
        <p:nvPicPr>
          <p:cNvPr id="467" name="Shape 467"/>
          <p:cNvPicPr preferRelativeResize="0"/>
          <p:nvPr/>
        </p:nvPicPr>
        <p:blipFill>
          <a:blip r:embed="rId5">
            <a:alphaModFix/>
          </a:blip>
          <a:stretch>
            <a:fillRect/>
          </a:stretch>
        </p:blipFill>
        <p:spPr>
          <a:xfrm>
            <a:off x="7054025" y="193475"/>
            <a:ext cx="1620925" cy="1348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Shape 472"/>
          <p:cNvPicPr preferRelativeResize="0"/>
          <p:nvPr/>
        </p:nvPicPr>
        <p:blipFill>
          <a:blip r:embed="rId3">
            <a:alphaModFix/>
          </a:blip>
          <a:stretch>
            <a:fillRect/>
          </a:stretch>
        </p:blipFill>
        <p:spPr>
          <a:xfrm>
            <a:off x="152400" y="152400"/>
            <a:ext cx="6910926" cy="4425975"/>
          </a:xfrm>
          <a:prstGeom prst="rect">
            <a:avLst/>
          </a:prstGeom>
          <a:noFill/>
          <a:ln>
            <a:noFill/>
          </a:ln>
        </p:spPr>
      </p:pic>
      <p:pic>
        <p:nvPicPr>
          <p:cNvPr id="473" name="Shape 473"/>
          <p:cNvPicPr preferRelativeResize="0"/>
          <p:nvPr/>
        </p:nvPicPr>
        <p:blipFill>
          <a:blip r:embed="rId4">
            <a:alphaModFix/>
          </a:blip>
          <a:stretch>
            <a:fillRect/>
          </a:stretch>
        </p:blipFill>
        <p:spPr>
          <a:xfrm>
            <a:off x="7215725" y="152400"/>
            <a:ext cx="1479975" cy="1430225"/>
          </a:xfrm>
          <a:prstGeom prst="rect">
            <a:avLst/>
          </a:prstGeom>
          <a:noFill/>
          <a:ln>
            <a:noFill/>
          </a:ln>
        </p:spPr>
      </p:pic>
      <p:sp>
        <p:nvSpPr>
          <p:cNvPr id="474" name="Shape 474"/>
          <p:cNvSpPr txBox="1"/>
          <p:nvPr/>
        </p:nvSpPr>
        <p:spPr>
          <a:xfrm>
            <a:off x="7215725" y="1582625"/>
            <a:ext cx="1788000" cy="329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B4A7D6"/>
                </a:solidFill>
              </a:rPr>
              <a:t>Offer alternatives for visual information</a:t>
            </a:r>
            <a:endParaRPr sz="1800">
              <a:solidFill>
                <a:srgbClr val="B4A7D6"/>
              </a:solidFill>
            </a:endParaRPr>
          </a:p>
          <a:p>
            <a:pPr marL="0" lvl="0" indent="0">
              <a:spcBef>
                <a:spcPts val="0"/>
              </a:spcBef>
              <a:spcAft>
                <a:spcPts val="0"/>
              </a:spcAft>
              <a:buNone/>
            </a:pPr>
            <a:endParaRPr sz="1800">
              <a:solidFill>
                <a:srgbClr val="B4A7D6"/>
              </a:solidFill>
            </a:endParaRPr>
          </a:p>
          <a:p>
            <a:pPr marL="0" lvl="0" indent="0">
              <a:spcBef>
                <a:spcPts val="0"/>
              </a:spcBef>
              <a:spcAft>
                <a:spcPts val="0"/>
              </a:spcAft>
              <a:buNone/>
            </a:pPr>
            <a:endParaRPr sz="1800">
              <a:solidFill>
                <a:srgbClr val="B4A7D6"/>
              </a:solidFill>
            </a:endParaRPr>
          </a:p>
          <a:p>
            <a:pPr marL="0" lvl="0" indent="0">
              <a:spcBef>
                <a:spcPts val="0"/>
              </a:spcBef>
              <a:spcAft>
                <a:spcPts val="0"/>
              </a:spcAft>
              <a:buNone/>
            </a:pPr>
            <a:endParaRPr sz="1800">
              <a:solidFill>
                <a:srgbClr val="B4A7D6"/>
              </a:solidFill>
            </a:endParaRPr>
          </a:p>
          <a:p>
            <a:pPr marL="0" lvl="0" indent="0">
              <a:spcBef>
                <a:spcPts val="0"/>
              </a:spcBef>
              <a:spcAft>
                <a:spcPts val="0"/>
              </a:spcAft>
              <a:buNone/>
            </a:pPr>
            <a:endParaRPr sz="1800">
              <a:solidFill>
                <a:srgbClr val="B4A7D6"/>
              </a:solidFill>
            </a:endParaRPr>
          </a:p>
          <a:p>
            <a:pPr marL="0" lvl="0" indent="0">
              <a:spcBef>
                <a:spcPts val="0"/>
              </a:spcBef>
              <a:spcAft>
                <a:spcPts val="0"/>
              </a:spcAft>
              <a:buNone/>
            </a:pPr>
            <a:endParaRPr sz="1800">
              <a:solidFill>
                <a:srgbClr val="B4A7D6"/>
              </a:solidFill>
            </a:endParaRPr>
          </a:p>
          <a:p>
            <a:pPr marL="0" lvl="0" indent="0">
              <a:spcBef>
                <a:spcPts val="0"/>
              </a:spcBef>
              <a:spcAft>
                <a:spcPts val="0"/>
              </a:spcAft>
              <a:buNone/>
            </a:pPr>
            <a:r>
              <a:rPr lang="en" sz="1800" u="sng">
                <a:solidFill>
                  <a:schemeClr val="hlink"/>
                </a:solidFill>
                <a:hlinkClick r:id="rId5"/>
              </a:rPr>
              <a:t>UDL center examples</a:t>
            </a:r>
            <a:endParaRPr sz="1800">
              <a:solidFill>
                <a:srgbClr val="B4A7D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Shape 479"/>
          <p:cNvPicPr preferRelativeResize="0"/>
          <p:nvPr/>
        </p:nvPicPr>
        <p:blipFill>
          <a:blip r:embed="rId3">
            <a:alphaModFix/>
          </a:blip>
          <a:stretch>
            <a:fillRect/>
          </a:stretch>
        </p:blipFill>
        <p:spPr>
          <a:xfrm>
            <a:off x="152400" y="152400"/>
            <a:ext cx="5430431" cy="4838702"/>
          </a:xfrm>
          <a:prstGeom prst="rect">
            <a:avLst/>
          </a:prstGeom>
          <a:noFill/>
          <a:ln>
            <a:noFill/>
          </a:ln>
        </p:spPr>
      </p:pic>
      <p:pic>
        <p:nvPicPr>
          <p:cNvPr id="480" name="Shape 480"/>
          <p:cNvPicPr preferRelativeResize="0"/>
          <p:nvPr/>
        </p:nvPicPr>
        <p:blipFill>
          <a:blip r:embed="rId4">
            <a:alphaModFix/>
          </a:blip>
          <a:stretch>
            <a:fillRect/>
          </a:stretch>
        </p:blipFill>
        <p:spPr>
          <a:xfrm>
            <a:off x="5551287" y="75676"/>
            <a:ext cx="3453075" cy="1291149"/>
          </a:xfrm>
          <a:prstGeom prst="rect">
            <a:avLst/>
          </a:prstGeom>
          <a:noFill/>
          <a:ln>
            <a:noFill/>
          </a:ln>
        </p:spPr>
      </p:pic>
      <p:sp>
        <p:nvSpPr>
          <p:cNvPr id="481" name="Shape 481"/>
          <p:cNvSpPr txBox="1"/>
          <p:nvPr/>
        </p:nvSpPr>
        <p:spPr>
          <a:xfrm>
            <a:off x="5582825" y="1366825"/>
            <a:ext cx="3390000" cy="362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rgbClr val="8E7CC3"/>
                </a:solidFill>
              </a:rPr>
              <a:t>Provide options for:</a:t>
            </a:r>
            <a:endParaRPr>
              <a:solidFill>
                <a:srgbClr val="8E7CC3"/>
              </a:solidFill>
            </a:endParaRPr>
          </a:p>
          <a:p>
            <a:pPr marL="0" lvl="0" indent="0">
              <a:spcBef>
                <a:spcPts val="0"/>
              </a:spcBef>
              <a:spcAft>
                <a:spcPts val="0"/>
              </a:spcAft>
              <a:buNone/>
            </a:pPr>
            <a:endParaRPr b="1">
              <a:solidFill>
                <a:srgbClr val="8E7CC3"/>
              </a:solidFill>
            </a:endParaRPr>
          </a:p>
          <a:p>
            <a:pPr marL="0" lvl="0" indent="0" rtl="0">
              <a:spcBef>
                <a:spcPts val="0"/>
              </a:spcBef>
              <a:spcAft>
                <a:spcPts val="0"/>
              </a:spcAft>
              <a:buNone/>
            </a:pPr>
            <a:r>
              <a:rPr lang="en" b="1">
                <a:solidFill>
                  <a:srgbClr val="8E7CC3"/>
                </a:solidFill>
              </a:rPr>
              <a:t>Language and Symbols</a:t>
            </a:r>
            <a:endParaRPr b="1">
              <a:solidFill>
                <a:srgbClr val="8E7CC3"/>
              </a:solidFill>
            </a:endParaRPr>
          </a:p>
          <a:p>
            <a:pPr marL="0" lvl="0" indent="0">
              <a:spcBef>
                <a:spcPts val="0"/>
              </a:spcBef>
              <a:spcAft>
                <a:spcPts val="0"/>
              </a:spcAft>
              <a:buNone/>
            </a:pPr>
            <a:endParaRPr>
              <a:solidFill>
                <a:srgbClr val="8E7CC3"/>
              </a:solidFill>
            </a:endParaRPr>
          </a:p>
          <a:p>
            <a:pPr marL="0" lvl="0" indent="0" rtl="0">
              <a:spcBef>
                <a:spcPts val="0"/>
              </a:spcBef>
              <a:spcAft>
                <a:spcPts val="0"/>
              </a:spcAft>
              <a:buNone/>
            </a:pPr>
            <a:r>
              <a:rPr lang="en">
                <a:solidFill>
                  <a:srgbClr val="8E7CC3"/>
                </a:solidFill>
              </a:rPr>
              <a:t>2.1 Clarify vocabulary &amp; symbols</a:t>
            </a:r>
            <a:endParaRPr>
              <a:solidFill>
                <a:srgbClr val="8E7CC3"/>
              </a:solidFill>
            </a:endParaRPr>
          </a:p>
          <a:p>
            <a:pPr marL="0" lvl="0" indent="0">
              <a:spcBef>
                <a:spcPts val="0"/>
              </a:spcBef>
              <a:spcAft>
                <a:spcPts val="0"/>
              </a:spcAft>
              <a:buNone/>
            </a:pPr>
            <a:endParaRPr>
              <a:solidFill>
                <a:srgbClr val="8E7CC3"/>
              </a:solidFill>
            </a:endParaRPr>
          </a:p>
          <a:p>
            <a:pPr marL="0" lvl="0" indent="0" rtl="0">
              <a:spcBef>
                <a:spcPts val="0"/>
              </a:spcBef>
              <a:spcAft>
                <a:spcPts val="0"/>
              </a:spcAft>
              <a:buNone/>
            </a:pPr>
            <a:r>
              <a:rPr lang="en">
                <a:solidFill>
                  <a:srgbClr val="8E7CC3"/>
                </a:solidFill>
              </a:rPr>
              <a:t>2.2 Clarify syntax and structure</a:t>
            </a:r>
            <a:endParaRPr>
              <a:solidFill>
                <a:srgbClr val="8E7CC3"/>
              </a:solidFill>
            </a:endParaRPr>
          </a:p>
          <a:p>
            <a:pPr marL="0" lvl="0" indent="0">
              <a:spcBef>
                <a:spcPts val="0"/>
              </a:spcBef>
              <a:spcAft>
                <a:spcPts val="0"/>
              </a:spcAft>
              <a:buNone/>
            </a:pPr>
            <a:endParaRPr>
              <a:solidFill>
                <a:srgbClr val="8E7CC3"/>
              </a:solidFill>
            </a:endParaRPr>
          </a:p>
          <a:p>
            <a:pPr marL="0" lvl="0" indent="0" rtl="0">
              <a:spcBef>
                <a:spcPts val="0"/>
              </a:spcBef>
              <a:spcAft>
                <a:spcPts val="0"/>
              </a:spcAft>
              <a:buNone/>
            </a:pPr>
            <a:r>
              <a:rPr lang="en">
                <a:solidFill>
                  <a:srgbClr val="8E7CC3"/>
                </a:solidFill>
              </a:rPr>
              <a:t>2.3 Support decoding (text, mathematical notation, symbols)</a:t>
            </a:r>
            <a:endParaRPr>
              <a:solidFill>
                <a:srgbClr val="8E7CC3"/>
              </a:solidFill>
            </a:endParaRPr>
          </a:p>
          <a:p>
            <a:pPr marL="0" lvl="0" indent="0">
              <a:spcBef>
                <a:spcPts val="0"/>
              </a:spcBef>
              <a:spcAft>
                <a:spcPts val="0"/>
              </a:spcAft>
              <a:buNone/>
            </a:pPr>
            <a:endParaRPr>
              <a:solidFill>
                <a:srgbClr val="8E7CC3"/>
              </a:solidFill>
            </a:endParaRPr>
          </a:p>
          <a:p>
            <a:pPr marL="0" lvl="0" indent="0" rtl="0">
              <a:spcBef>
                <a:spcPts val="0"/>
              </a:spcBef>
              <a:spcAft>
                <a:spcPts val="0"/>
              </a:spcAft>
              <a:buNone/>
            </a:pPr>
            <a:r>
              <a:rPr lang="en">
                <a:solidFill>
                  <a:srgbClr val="8E7CC3"/>
                </a:solidFill>
              </a:rPr>
              <a:t>2.4 Promote understanding across languages</a:t>
            </a:r>
            <a:endParaRPr>
              <a:solidFill>
                <a:srgbClr val="8E7CC3"/>
              </a:solidFill>
            </a:endParaRPr>
          </a:p>
          <a:p>
            <a:pPr marL="0" lvl="0" indent="0">
              <a:spcBef>
                <a:spcPts val="0"/>
              </a:spcBef>
              <a:spcAft>
                <a:spcPts val="0"/>
              </a:spcAft>
              <a:buNone/>
            </a:pPr>
            <a:endParaRPr>
              <a:solidFill>
                <a:srgbClr val="8E7CC3"/>
              </a:solidFill>
            </a:endParaRPr>
          </a:p>
          <a:p>
            <a:pPr marL="0" lvl="0" indent="0" rtl="0">
              <a:spcBef>
                <a:spcPts val="0"/>
              </a:spcBef>
              <a:spcAft>
                <a:spcPts val="0"/>
              </a:spcAft>
              <a:buNone/>
            </a:pPr>
            <a:r>
              <a:rPr lang="en">
                <a:solidFill>
                  <a:srgbClr val="8E7CC3"/>
                </a:solidFill>
              </a:rPr>
              <a:t>2.5 Illustrate through multiple media</a:t>
            </a:r>
            <a:endParaRPr b="1">
              <a:solidFill>
                <a:srgbClr val="8E7CC3"/>
              </a:solidFill>
            </a:endParaRPr>
          </a:p>
          <a:p>
            <a:pPr marL="0" lvl="0" indent="0" rtl="0">
              <a:spcBef>
                <a:spcPts val="0"/>
              </a:spcBef>
              <a:spcAft>
                <a:spcPts val="0"/>
              </a:spcAft>
              <a:buNone/>
            </a:pPr>
            <a:endParaRPr b="1">
              <a:solidFill>
                <a:srgbClr val="8E7CC3"/>
              </a:solidFill>
            </a:endParaRPr>
          </a:p>
        </p:txBody>
      </p:sp>
      <p:cxnSp>
        <p:nvCxnSpPr>
          <p:cNvPr id="482" name="Shape 482"/>
          <p:cNvCxnSpPr/>
          <p:nvPr/>
        </p:nvCxnSpPr>
        <p:spPr>
          <a:xfrm>
            <a:off x="3459800" y="2268900"/>
            <a:ext cx="2231100" cy="777600"/>
          </a:xfrm>
          <a:prstGeom prst="curvedConnector3">
            <a:avLst>
              <a:gd name="adj1" fmla="val 50000"/>
            </a:avLst>
          </a:prstGeom>
          <a:noFill/>
          <a:ln w="76200" cap="flat" cmpd="sng">
            <a:solidFill>
              <a:srgbClr val="FF0000"/>
            </a:solidFill>
            <a:prstDash val="solid"/>
            <a:round/>
            <a:headEnd type="triangle" w="med" len="med"/>
            <a:tailEnd type="oval"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Shape 487"/>
          <p:cNvPicPr preferRelativeResize="0"/>
          <p:nvPr/>
        </p:nvPicPr>
        <p:blipFill>
          <a:blip r:embed="rId3">
            <a:alphaModFix/>
          </a:blip>
          <a:stretch>
            <a:fillRect/>
          </a:stretch>
        </p:blipFill>
        <p:spPr>
          <a:xfrm>
            <a:off x="152400" y="152400"/>
            <a:ext cx="7362651" cy="4417575"/>
          </a:xfrm>
          <a:prstGeom prst="rect">
            <a:avLst/>
          </a:prstGeom>
          <a:noFill/>
          <a:ln>
            <a:noFill/>
          </a:ln>
        </p:spPr>
      </p:pic>
      <p:sp>
        <p:nvSpPr>
          <p:cNvPr id="488" name="Shape 488"/>
          <p:cNvSpPr/>
          <p:nvPr/>
        </p:nvSpPr>
        <p:spPr>
          <a:xfrm>
            <a:off x="7720400" y="152400"/>
            <a:ext cx="985500" cy="9855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9" name="Shape 489"/>
          <p:cNvSpPr txBox="1"/>
          <p:nvPr/>
        </p:nvSpPr>
        <p:spPr>
          <a:xfrm>
            <a:off x="297725" y="4630175"/>
            <a:ext cx="5913600" cy="926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4"/>
              </a:rPr>
              <a:t>UDL 2.1 examples</a:t>
            </a:r>
            <a:endParaRPr/>
          </a:p>
        </p:txBody>
      </p:sp>
      <p:sp>
        <p:nvSpPr>
          <p:cNvPr id="490" name="Shape 490"/>
          <p:cNvSpPr txBox="1"/>
          <p:nvPr/>
        </p:nvSpPr>
        <p:spPr>
          <a:xfrm>
            <a:off x="7597175" y="1344900"/>
            <a:ext cx="1478400" cy="3225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B4A7D6"/>
                </a:solidFill>
              </a:rPr>
              <a:t>Clarify vocabulary and symbols</a:t>
            </a:r>
            <a:endParaRPr sz="1800">
              <a:solidFill>
                <a:srgbClr val="B4A7D6"/>
              </a:solidFill>
            </a:endParaRPr>
          </a:p>
        </p:txBody>
      </p:sp>
      <p:sp>
        <p:nvSpPr>
          <p:cNvPr id="491" name="Shape 491"/>
          <p:cNvSpPr txBox="1"/>
          <p:nvPr/>
        </p:nvSpPr>
        <p:spPr>
          <a:xfrm>
            <a:off x="7720400" y="152400"/>
            <a:ext cx="985500" cy="10098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2400" b="1">
                <a:solidFill>
                  <a:srgbClr val="FFFFFF"/>
                </a:solidFill>
              </a:rPr>
              <a:t>2.1</a:t>
            </a:r>
            <a:endParaRPr sz="24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20"/>
        <p:cNvGrpSpPr/>
        <p:nvPr/>
      </p:nvGrpSpPr>
      <p:grpSpPr>
        <a:xfrm>
          <a:off x="0" y="0"/>
          <a:ext cx="0" cy="0"/>
          <a:chOff x="0" y="0"/>
          <a:chExt cx="0" cy="0"/>
        </a:xfrm>
      </p:grpSpPr>
      <p:pic>
        <p:nvPicPr>
          <p:cNvPr id="221" name="Shape 221"/>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495"/>
        <p:cNvGrpSpPr/>
        <p:nvPr/>
      </p:nvGrpSpPr>
      <p:grpSpPr>
        <a:xfrm>
          <a:off x="0" y="0"/>
          <a:ext cx="0" cy="0"/>
          <a:chOff x="0" y="0"/>
          <a:chExt cx="0" cy="0"/>
        </a:xfrm>
      </p:grpSpPr>
      <p:sp>
        <p:nvSpPr>
          <p:cNvPr id="496" name="Shape 496"/>
          <p:cNvSpPr/>
          <p:nvPr/>
        </p:nvSpPr>
        <p:spPr>
          <a:xfrm>
            <a:off x="7977050" y="133425"/>
            <a:ext cx="985500" cy="9855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 sz="2400" b="1">
                <a:solidFill>
                  <a:srgbClr val="FFFFFF"/>
                </a:solidFill>
              </a:rPr>
              <a:t>2.2</a:t>
            </a:r>
            <a:endParaRPr sz="2400" b="1">
              <a:solidFill>
                <a:srgbClr val="FFFFFF"/>
              </a:solidFill>
            </a:endParaRPr>
          </a:p>
        </p:txBody>
      </p:sp>
      <p:pic>
        <p:nvPicPr>
          <p:cNvPr id="497" name="Shape 497"/>
          <p:cNvPicPr preferRelativeResize="0"/>
          <p:nvPr/>
        </p:nvPicPr>
        <p:blipFill>
          <a:blip r:embed="rId3">
            <a:alphaModFix/>
          </a:blip>
          <a:stretch>
            <a:fillRect/>
          </a:stretch>
        </p:blipFill>
        <p:spPr>
          <a:xfrm>
            <a:off x="131875" y="804325"/>
            <a:ext cx="7581413" cy="3668425"/>
          </a:xfrm>
          <a:prstGeom prst="rect">
            <a:avLst/>
          </a:prstGeom>
          <a:noFill/>
          <a:ln>
            <a:noFill/>
          </a:ln>
        </p:spPr>
      </p:pic>
      <p:sp>
        <p:nvSpPr>
          <p:cNvPr id="498" name="Shape 498"/>
          <p:cNvSpPr txBox="1"/>
          <p:nvPr/>
        </p:nvSpPr>
        <p:spPr>
          <a:xfrm>
            <a:off x="667325" y="184775"/>
            <a:ext cx="5913600" cy="53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B4A7D6"/>
                </a:solidFill>
              </a:rPr>
              <a:t>Clarify syntax and structure</a:t>
            </a:r>
            <a:endParaRPr sz="1800">
              <a:solidFill>
                <a:srgbClr val="B4A7D6"/>
              </a:solidFill>
            </a:endParaRPr>
          </a:p>
        </p:txBody>
      </p:sp>
      <p:sp>
        <p:nvSpPr>
          <p:cNvPr id="499" name="Shape 499"/>
          <p:cNvSpPr txBox="1"/>
          <p:nvPr/>
        </p:nvSpPr>
        <p:spPr>
          <a:xfrm>
            <a:off x="6200950" y="4558300"/>
            <a:ext cx="2761800" cy="874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4"/>
              </a:rPr>
              <a:t>UDL 2.2 guidelines link</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503"/>
        <p:cNvGrpSpPr/>
        <p:nvPr/>
      </p:nvGrpSpPr>
      <p:grpSpPr>
        <a:xfrm>
          <a:off x="0" y="0"/>
          <a:ext cx="0" cy="0"/>
          <a:chOff x="0" y="0"/>
          <a:chExt cx="0" cy="0"/>
        </a:xfrm>
      </p:grpSpPr>
      <p:sp>
        <p:nvSpPr>
          <p:cNvPr id="504" name="Shape 504"/>
          <p:cNvSpPr/>
          <p:nvPr/>
        </p:nvSpPr>
        <p:spPr>
          <a:xfrm>
            <a:off x="7977050" y="133425"/>
            <a:ext cx="985500" cy="9855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b="1">
                <a:solidFill>
                  <a:srgbClr val="FFFFFF"/>
                </a:solidFill>
              </a:rPr>
              <a:t>2.3</a:t>
            </a:r>
            <a:endParaRPr sz="2400" b="1">
              <a:solidFill>
                <a:srgbClr val="FFFFFF"/>
              </a:solidFill>
            </a:endParaRPr>
          </a:p>
        </p:txBody>
      </p:sp>
      <p:pic>
        <p:nvPicPr>
          <p:cNvPr id="505" name="Shape 505"/>
          <p:cNvPicPr preferRelativeResize="0"/>
          <p:nvPr/>
        </p:nvPicPr>
        <p:blipFill>
          <a:blip r:embed="rId3">
            <a:alphaModFix/>
          </a:blip>
          <a:stretch>
            <a:fillRect/>
          </a:stretch>
        </p:blipFill>
        <p:spPr>
          <a:xfrm>
            <a:off x="152400" y="152400"/>
            <a:ext cx="7095725" cy="4312025"/>
          </a:xfrm>
          <a:prstGeom prst="rect">
            <a:avLst/>
          </a:prstGeom>
          <a:noFill/>
          <a:ln>
            <a:noFill/>
          </a:ln>
        </p:spPr>
      </p:pic>
      <p:sp>
        <p:nvSpPr>
          <p:cNvPr id="506" name="Shape 506"/>
          <p:cNvSpPr txBox="1"/>
          <p:nvPr/>
        </p:nvSpPr>
        <p:spPr>
          <a:xfrm>
            <a:off x="7330250" y="1293575"/>
            <a:ext cx="1714500" cy="3634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B4A7D6"/>
                </a:solidFill>
              </a:rPr>
              <a:t>Support decoding of text, mathematical notation and symbols</a:t>
            </a:r>
            <a:endParaRPr sz="1800">
              <a:solidFill>
                <a:srgbClr val="B4A7D6"/>
              </a:solidFill>
            </a:endParaRPr>
          </a:p>
        </p:txBody>
      </p:sp>
      <p:sp>
        <p:nvSpPr>
          <p:cNvPr id="507" name="Shape 507"/>
          <p:cNvSpPr txBox="1"/>
          <p:nvPr/>
        </p:nvSpPr>
        <p:spPr>
          <a:xfrm>
            <a:off x="256650" y="4763650"/>
            <a:ext cx="5913600" cy="690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4"/>
              </a:rPr>
              <a:t>UDL resources link 2.3</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p:nvPr/>
        </p:nvSpPr>
        <p:spPr>
          <a:xfrm>
            <a:off x="7977050" y="133425"/>
            <a:ext cx="985500" cy="9855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b="1">
                <a:solidFill>
                  <a:srgbClr val="FFFFFF"/>
                </a:solidFill>
              </a:rPr>
              <a:t>2.4</a:t>
            </a:r>
            <a:endParaRPr sz="2400" b="1">
              <a:solidFill>
                <a:srgbClr val="FFFFFF"/>
              </a:solidFill>
            </a:endParaRPr>
          </a:p>
        </p:txBody>
      </p:sp>
      <p:sp>
        <p:nvSpPr>
          <p:cNvPr id="513" name="Shape 513"/>
          <p:cNvSpPr txBox="1"/>
          <p:nvPr/>
        </p:nvSpPr>
        <p:spPr>
          <a:xfrm>
            <a:off x="7545850" y="1283300"/>
            <a:ext cx="1714500" cy="3531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B4A7D6"/>
                </a:solidFill>
              </a:rPr>
              <a:t>Promote understanding </a:t>
            </a:r>
            <a:endParaRPr sz="1800">
              <a:solidFill>
                <a:srgbClr val="B4A7D6"/>
              </a:solidFill>
            </a:endParaRPr>
          </a:p>
          <a:p>
            <a:pPr marL="0" lvl="0" indent="0">
              <a:spcBef>
                <a:spcPts val="0"/>
              </a:spcBef>
              <a:spcAft>
                <a:spcPts val="0"/>
              </a:spcAft>
              <a:buNone/>
            </a:pPr>
            <a:r>
              <a:rPr lang="en" sz="1800">
                <a:solidFill>
                  <a:srgbClr val="B4A7D6"/>
                </a:solidFill>
              </a:rPr>
              <a:t>across languages</a:t>
            </a:r>
            <a:endParaRPr sz="1800">
              <a:solidFill>
                <a:srgbClr val="B4A7D6"/>
              </a:solidFill>
            </a:endParaRPr>
          </a:p>
        </p:txBody>
      </p:sp>
      <p:sp>
        <p:nvSpPr>
          <p:cNvPr id="514" name="Shape 514"/>
          <p:cNvSpPr txBox="1"/>
          <p:nvPr/>
        </p:nvSpPr>
        <p:spPr>
          <a:xfrm>
            <a:off x="492800" y="4640450"/>
            <a:ext cx="5913600" cy="936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UDL link for 2.4</a:t>
            </a:r>
            <a:endParaRPr/>
          </a:p>
        </p:txBody>
      </p:sp>
      <p:pic>
        <p:nvPicPr>
          <p:cNvPr id="515" name="Shape 515"/>
          <p:cNvPicPr preferRelativeResize="0"/>
          <p:nvPr/>
        </p:nvPicPr>
        <p:blipFill>
          <a:blip r:embed="rId4">
            <a:alphaModFix/>
          </a:blip>
          <a:stretch>
            <a:fillRect/>
          </a:stretch>
        </p:blipFill>
        <p:spPr>
          <a:xfrm>
            <a:off x="152400" y="152400"/>
            <a:ext cx="7241052" cy="393850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p:nvPr/>
        </p:nvSpPr>
        <p:spPr>
          <a:xfrm>
            <a:off x="7977050" y="133425"/>
            <a:ext cx="985500" cy="9855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2400" b="1">
                <a:solidFill>
                  <a:srgbClr val="FFFFFF"/>
                </a:solidFill>
              </a:rPr>
              <a:t>2.5</a:t>
            </a:r>
            <a:endParaRPr sz="2400" b="1">
              <a:solidFill>
                <a:srgbClr val="FFFFFF"/>
              </a:solidFill>
            </a:endParaRPr>
          </a:p>
        </p:txBody>
      </p:sp>
      <p:pic>
        <p:nvPicPr>
          <p:cNvPr id="521" name="Shape 521"/>
          <p:cNvPicPr preferRelativeResize="0"/>
          <p:nvPr/>
        </p:nvPicPr>
        <p:blipFill>
          <a:blip r:embed="rId3">
            <a:alphaModFix/>
          </a:blip>
          <a:stretch>
            <a:fillRect/>
          </a:stretch>
        </p:blipFill>
        <p:spPr>
          <a:xfrm>
            <a:off x="152400" y="1271325"/>
            <a:ext cx="8839198" cy="3610249"/>
          </a:xfrm>
          <a:prstGeom prst="rect">
            <a:avLst/>
          </a:prstGeom>
          <a:noFill/>
          <a:ln>
            <a:noFill/>
          </a:ln>
        </p:spPr>
      </p:pic>
      <p:sp>
        <p:nvSpPr>
          <p:cNvPr id="522" name="Shape 522"/>
          <p:cNvSpPr txBox="1"/>
          <p:nvPr/>
        </p:nvSpPr>
        <p:spPr>
          <a:xfrm>
            <a:off x="359325" y="184800"/>
            <a:ext cx="5913600" cy="1131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B4A7D6"/>
                </a:solidFill>
              </a:rPr>
              <a:t>Illustrate through multiple media</a:t>
            </a:r>
            <a:endParaRPr sz="1800">
              <a:solidFill>
                <a:srgbClr val="B4A7D6"/>
              </a:solidFill>
            </a:endParaRPr>
          </a:p>
          <a:p>
            <a:pPr marL="0" lvl="0" indent="0">
              <a:spcBef>
                <a:spcPts val="0"/>
              </a:spcBef>
              <a:spcAft>
                <a:spcPts val="0"/>
              </a:spcAft>
              <a:buNone/>
            </a:pPr>
            <a:endParaRPr sz="1800">
              <a:solidFill>
                <a:srgbClr val="B4A7D6"/>
              </a:solidFill>
            </a:endParaRPr>
          </a:p>
          <a:p>
            <a:pPr marL="0" lvl="0" indent="0">
              <a:spcBef>
                <a:spcPts val="0"/>
              </a:spcBef>
              <a:spcAft>
                <a:spcPts val="0"/>
              </a:spcAft>
              <a:buClr>
                <a:schemeClr val="dk1"/>
              </a:buClr>
              <a:buSzPts val="1100"/>
              <a:buFont typeface="Arial"/>
              <a:buNone/>
            </a:pPr>
            <a:r>
              <a:rPr lang="en" sz="1800" u="sng">
                <a:solidFill>
                  <a:schemeClr val="hlink"/>
                </a:solidFill>
                <a:hlinkClick r:id="rId4"/>
              </a:rPr>
              <a:t>UDL 2.5 link</a:t>
            </a:r>
            <a:endParaRPr sz="1800">
              <a:solidFill>
                <a:srgbClr val="B4A7D6"/>
              </a:solidFill>
            </a:endParaRPr>
          </a:p>
          <a:p>
            <a:pPr marL="0" lvl="0" indent="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Shape 527"/>
          <p:cNvPicPr preferRelativeResize="0"/>
          <p:nvPr/>
        </p:nvPicPr>
        <p:blipFill>
          <a:blip r:embed="rId3">
            <a:alphaModFix/>
          </a:blip>
          <a:stretch>
            <a:fillRect/>
          </a:stretch>
        </p:blipFill>
        <p:spPr>
          <a:xfrm>
            <a:off x="152400" y="152400"/>
            <a:ext cx="5430431" cy="4838702"/>
          </a:xfrm>
          <a:prstGeom prst="rect">
            <a:avLst/>
          </a:prstGeom>
          <a:noFill/>
          <a:ln>
            <a:noFill/>
          </a:ln>
        </p:spPr>
      </p:pic>
      <p:pic>
        <p:nvPicPr>
          <p:cNvPr id="528" name="Shape 528"/>
          <p:cNvPicPr preferRelativeResize="0"/>
          <p:nvPr/>
        </p:nvPicPr>
        <p:blipFill>
          <a:blip r:embed="rId4">
            <a:alphaModFix/>
          </a:blip>
          <a:stretch>
            <a:fillRect/>
          </a:stretch>
        </p:blipFill>
        <p:spPr>
          <a:xfrm>
            <a:off x="5551287" y="75676"/>
            <a:ext cx="3453075" cy="1291149"/>
          </a:xfrm>
          <a:prstGeom prst="rect">
            <a:avLst/>
          </a:prstGeom>
          <a:noFill/>
          <a:ln>
            <a:noFill/>
          </a:ln>
        </p:spPr>
      </p:pic>
      <p:sp>
        <p:nvSpPr>
          <p:cNvPr id="529" name="Shape 529"/>
          <p:cNvSpPr txBox="1"/>
          <p:nvPr/>
        </p:nvSpPr>
        <p:spPr>
          <a:xfrm>
            <a:off x="5582825" y="1366825"/>
            <a:ext cx="3390000" cy="362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rgbClr val="8E7CC3"/>
                </a:solidFill>
              </a:rPr>
              <a:t>Provide options for:</a:t>
            </a:r>
            <a:endParaRPr>
              <a:solidFill>
                <a:srgbClr val="8E7CC3"/>
              </a:solidFill>
            </a:endParaRPr>
          </a:p>
          <a:p>
            <a:pPr marL="0" lvl="0" indent="0" rtl="0">
              <a:spcBef>
                <a:spcPts val="0"/>
              </a:spcBef>
              <a:spcAft>
                <a:spcPts val="0"/>
              </a:spcAft>
              <a:buNone/>
            </a:pPr>
            <a:endParaRPr b="1">
              <a:solidFill>
                <a:srgbClr val="8E7CC3"/>
              </a:solidFill>
            </a:endParaRPr>
          </a:p>
          <a:p>
            <a:pPr marL="0" lvl="0" indent="0" rtl="0">
              <a:spcBef>
                <a:spcPts val="0"/>
              </a:spcBef>
              <a:spcAft>
                <a:spcPts val="0"/>
              </a:spcAft>
              <a:buNone/>
            </a:pPr>
            <a:r>
              <a:rPr lang="en" b="1">
                <a:solidFill>
                  <a:srgbClr val="8E7CC3"/>
                </a:solidFill>
              </a:rPr>
              <a:t>Comprehension</a:t>
            </a:r>
            <a:endParaRPr b="1">
              <a:solidFill>
                <a:srgbClr val="8E7CC3"/>
              </a:solidFill>
            </a:endParaRPr>
          </a:p>
          <a:p>
            <a:pPr marL="0" lvl="0" indent="0">
              <a:spcBef>
                <a:spcPts val="0"/>
              </a:spcBef>
              <a:spcAft>
                <a:spcPts val="0"/>
              </a:spcAft>
              <a:buNone/>
            </a:pPr>
            <a:endParaRPr b="1">
              <a:solidFill>
                <a:srgbClr val="8E7CC3"/>
              </a:solidFill>
            </a:endParaRPr>
          </a:p>
          <a:p>
            <a:pPr marL="0" lvl="0" indent="0">
              <a:spcBef>
                <a:spcPts val="0"/>
              </a:spcBef>
              <a:spcAft>
                <a:spcPts val="0"/>
              </a:spcAft>
              <a:buNone/>
            </a:pPr>
            <a:r>
              <a:rPr lang="en">
                <a:solidFill>
                  <a:srgbClr val="8E7CC3"/>
                </a:solidFill>
              </a:rPr>
              <a:t>3.1 Activate or supply background knowledge</a:t>
            </a:r>
            <a:endParaRPr>
              <a:solidFill>
                <a:srgbClr val="8E7CC3"/>
              </a:solidFill>
            </a:endParaRPr>
          </a:p>
          <a:p>
            <a:pPr marL="0" lvl="0" indent="0">
              <a:spcBef>
                <a:spcPts val="0"/>
              </a:spcBef>
              <a:spcAft>
                <a:spcPts val="0"/>
              </a:spcAft>
              <a:buNone/>
            </a:pPr>
            <a:endParaRPr>
              <a:solidFill>
                <a:srgbClr val="8E7CC3"/>
              </a:solidFill>
            </a:endParaRPr>
          </a:p>
          <a:p>
            <a:pPr marL="0" lvl="0" indent="0">
              <a:spcBef>
                <a:spcPts val="0"/>
              </a:spcBef>
              <a:spcAft>
                <a:spcPts val="0"/>
              </a:spcAft>
              <a:buNone/>
            </a:pPr>
            <a:r>
              <a:rPr lang="en">
                <a:solidFill>
                  <a:srgbClr val="8E7CC3"/>
                </a:solidFill>
              </a:rPr>
              <a:t>3.2 Highlight patterns, critical features, big ideas, and relationships</a:t>
            </a:r>
            <a:endParaRPr>
              <a:solidFill>
                <a:srgbClr val="8E7CC3"/>
              </a:solidFill>
            </a:endParaRPr>
          </a:p>
          <a:p>
            <a:pPr marL="0" lvl="0" indent="0">
              <a:spcBef>
                <a:spcPts val="0"/>
              </a:spcBef>
              <a:spcAft>
                <a:spcPts val="0"/>
              </a:spcAft>
              <a:buNone/>
            </a:pPr>
            <a:endParaRPr>
              <a:solidFill>
                <a:srgbClr val="8E7CC3"/>
              </a:solidFill>
            </a:endParaRPr>
          </a:p>
          <a:p>
            <a:pPr marL="0" lvl="0" indent="0">
              <a:spcBef>
                <a:spcPts val="0"/>
              </a:spcBef>
              <a:spcAft>
                <a:spcPts val="0"/>
              </a:spcAft>
              <a:buNone/>
            </a:pPr>
            <a:r>
              <a:rPr lang="en">
                <a:solidFill>
                  <a:srgbClr val="8E7CC3"/>
                </a:solidFill>
              </a:rPr>
              <a:t>3.3 Guide information processing and visualization</a:t>
            </a:r>
            <a:endParaRPr>
              <a:solidFill>
                <a:srgbClr val="8E7CC3"/>
              </a:solidFill>
            </a:endParaRPr>
          </a:p>
          <a:p>
            <a:pPr marL="0" lvl="0" indent="0">
              <a:spcBef>
                <a:spcPts val="0"/>
              </a:spcBef>
              <a:spcAft>
                <a:spcPts val="0"/>
              </a:spcAft>
              <a:buNone/>
            </a:pPr>
            <a:endParaRPr>
              <a:solidFill>
                <a:srgbClr val="8E7CC3"/>
              </a:solidFill>
            </a:endParaRPr>
          </a:p>
          <a:p>
            <a:pPr marL="0" lvl="0" indent="0" rtl="0">
              <a:spcBef>
                <a:spcPts val="0"/>
              </a:spcBef>
              <a:spcAft>
                <a:spcPts val="0"/>
              </a:spcAft>
              <a:buNone/>
            </a:pPr>
            <a:r>
              <a:rPr lang="en">
                <a:solidFill>
                  <a:srgbClr val="8E7CC3"/>
                </a:solidFill>
              </a:rPr>
              <a:t>3.4 Maximize transfer and generalization</a:t>
            </a:r>
            <a:endParaRPr>
              <a:solidFill>
                <a:srgbClr val="8E7CC3"/>
              </a:solidFill>
            </a:endParaRPr>
          </a:p>
        </p:txBody>
      </p:sp>
      <p:cxnSp>
        <p:nvCxnSpPr>
          <p:cNvPr id="530" name="Shape 530"/>
          <p:cNvCxnSpPr/>
          <p:nvPr/>
        </p:nvCxnSpPr>
        <p:spPr>
          <a:xfrm rot="10800000" flipH="1">
            <a:off x="3305800" y="2833625"/>
            <a:ext cx="2422800" cy="615900"/>
          </a:xfrm>
          <a:prstGeom prst="curvedConnector3">
            <a:avLst>
              <a:gd name="adj1" fmla="val 50000"/>
            </a:avLst>
          </a:prstGeom>
          <a:noFill/>
          <a:ln w="76200" cap="flat" cmpd="sng">
            <a:solidFill>
              <a:srgbClr val="FF0000"/>
            </a:solidFill>
            <a:prstDash val="solid"/>
            <a:round/>
            <a:headEnd type="triangle" w="med" len="med"/>
            <a:tailEnd type="oval"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p:nvPr/>
        </p:nvSpPr>
        <p:spPr>
          <a:xfrm>
            <a:off x="133475" y="152400"/>
            <a:ext cx="985500" cy="9855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400" b="1">
                <a:solidFill>
                  <a:srgbClr val="FFFFFF"/>
                </a:solidFill>
              </a:rPr>
              <a:t>3.1</a:t>
            </a:r>
            <a:endParaRPr sz="2400" b="1">
              <a:solidFill>
                <a:srgbClr val="FFFFFF"/>
              </a:solidFill>
            </a:endParaRPr>
          </a:p>
        </p:txBody>
      </p:sp>
      <p:pic>
        <p:nvPicPr>
          <p:cNvPr id="536" name="Shape 536"/>
          <p:cNvPicPr preferRelativeResize="0"/>
          <p:nvPr/>
        </p:nvPicPr>
        <p:blipFill>
          <a:blip r:embed="rId3">
            <a:alphaModFix/>
          </a:blip>
          <a:stretch>
            <a:fillRect/>
          </a:stretch>
        </p:blipFill>
        <p:spPr>
          <a:xfrm>
            <a:off x="5431750" y="101075"/>
            <a:ext cx="3457178" cy="4838701"/>
          </a:xfrm>
          <a:prstGeom prst="rect">
            <a:avLst/>
          </a:prstGeom>
          <a:noFill/>
          <a:ln>
            <a:noFill/>
          </a:ln>
        </p:spPr>
      </p:pic>
      <p:sp>
        <p:nvSpPr>
          <p:cNvPr id="537" name="Shape 537"/>
          <p:cNvSpPr txBox="1"/>
          <p:nvPr/>
        </p:nvSpPr>
        <p:spPr>
          <a:xfrm>
            <a:off x="1314100" y="256650"/>
            <a:ext cx="3182700" cy="161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2400">
                <a:solidFill>
                  <a:srgbClr val="B4A7D6"/>
                </a:solidFill>
              </a:rPr>
              <a:t>Activate or supply background knowledge </a:t>
            </a:r>
            <a:endParaRPr sz="2400">
              <a:solidFill>
                <a:srgbClr val="B4A7D6"/>
              </a:solidFill>
            </a:endParaRPr>
          </a:p>
          <a:p>
            <a:pPr marL="0" lvl="0" indent="0">
              <a:spcBef>
                <a:spcPts val="0"/>
              </a:spcBef>
              <a:spcAft>
                <a:spcPts val="0"/>
              </a:spcAft>
              <a:buNone/>
            </a:pPr>
            <a:endParaRPr/>
          </a:p>
        </p:txBody>
      </p:sp>
      <p:pic>
        <p:nvPicPr>
          <p:cNvPr id="538" name="Shape 538"/>
          <p:cNvPicPr preferRelativeResize="0"/>
          <p:nvPr/>
        </p:nvPicPr>
        <p:blipFill>
          <a:blip r:embed="rId4">
            <a:alphaModFix/>
          </a:blip>
          <a:stretch>
            <a:fillRect/>
          </a:stretch>
        </p:blipFill>
        <p:spPr>
          <a:xfrm>
            <a:off x="199499" y="2248900"/>
            <a:ext cx="5035775" cy="2648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p:nvPr/>
        </p:nvSpPr>
        <p:spPr>
          <a:xfrm>
            <a:off x="133475" y="152400"/>
            <a:ext cx="985500" cy="9855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rPr>
              <a:t>3.2</a:t>
            </a:r>
            <a:endParaRPr sz="2400" b="1">
              <a:solidFill>
                <a:srgbClr val="FFFFFF"/>
              </a:solidFill>
            </a:endParaRPr>
          </a:p>
        </p:txBody>
      </p:sp>
      <p:pic>
        <p:nvPicPr>
          <p:cNvPr id="544" name="Shape 544"/>
          <p:cNvPicPr preferRelativeResize="0"/>
          <p:nvPr/>
        </p:nvPicPr>
        <p:blipFill>
          <a:blip r:embed="rId3">
            <a:alphaModFix/>
          </a:blip>
          <a:stretch>
            <a:fillRect/>
          </a:stretch>
        </p:blipFill>
        <p:spPr>
          <a:xfrm>
            <a:off x="1271375" y="152400"/>
            <a:ext cx="3991928" cy="4838700"/>
          </a:xfrm>
          <a:prstGeom prst="rect">
            <a:avLst/>
          </a:prstGeom>
          <a:noFill/>
          <a:ln>
            <a:noFill/>
          </a:ln>
        </p:spPr>
      </p:pic>
      <p:sp>
        <p:nvSpPr>
          <p:cNvPr id="545" name="Shape 545"/>
          <p:cNvSpPr txBox="1"/>
          <p:nvPr/>
        </p:nvSpPr>
        <p:spPr>
          <a:xfrm>
            <a:off x="5523350" y="482525"/>
            <a:ext cx="3090300" cy="1940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B4A7D6"/>
                </a:solidFill>
              </a:rPr>
              <a:t>Highlight patterns, critical features, big ideas, and relationships</a:t>
            </a:r>
            <a:endParaRPr sz="2400">
              <a:solidFill>
                <a:srgbClr val="B4A7D6"/>
              </a:solidFill>
            </a:endParaRPr>
          </a:p>
          <a:p>
            <a:pPr marL="0" lvl="0" indent="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p:nvPr/>
        </p:nvSpPr>
        <p:spPr>
          <a:xfrm>
            <a:off x="133475" y="152400"/>
            <a:ext cx="985500" cy="9855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rPr>
              <a:t>3.3</a:t>
            </a:r>
            <a:endParaRPr sz="2400" b="1">
              <a:solidFill>
                <a:srgbClr val="FFFFFF"/>
              </a:solidFill>
            </a:endParaRPr>
          </a:p>
        </p:txBody>
      </p:sp>
      <p:pic>
        <p:nvPicPr>
          <p:cNvPr id="551" name="Shape 551"/>
          <p:cNvPicPr preferRelativeResize="0"/>
          <p:nvPr/>
        </p:nvPicPr>
        <p:blipFill>
          <a:blip r:embed="rId3">
            <a:alphaModFix/>
          </a:blip>
          <a:stretch>
            <a:fillRect/>
          </a:stretch>
        </p:blipFill>
        <p:spPr>
          <a:xfrm>
            <a:off x="193400" y="1846375"/>
            <a:ext cx="4286250" cy="3076575"/>
          </a:xfrm>
          <a:prstGeom prst="rect">
            <a:avLst/>
          </a:prstGeom>
          <a:noFill/>
          <a:ln>
            <a:noFill/>
          </a:ln>
        </p:spPr>
      </p:pic>
      <p:pic>
        <p:nvPicPr>
          <p:cNvPr id="552" name="Shape 552"/>
          <p:cNvPicPr preferRelativeResize="0"/>
          <p:nvPr/>
        </p:nvPicPr>
        <p:blipFill>
          <a:blip r:embed="rId4">
            <a:alphaModFix/>
          </a:blip>
          <a:stretch>
            <a:fillRect/>
          </a:stretch>
        </p:blipFill>
        <p:spPr>
          <a:xfrm>
            <a:off x="4602825" y="1846375"/>
            <a:ext cx="3220225" cy="2210200"/>
          </a:xfrm>
          <a:prstGeom prst="rect">
            <a:avLst/>
          </a:prstGeom>
          <a:noFill/>
          <a:ln>
            <a:noFill/>
          </a:ln>
        </p:spPr>
      </p:pic>
      <p:sp>
        <p:nvSpPr>
          <p:cNvPr id="553" name="Shape 553"/>
          <p:cNvSpPr txBox="1"/>
          <p:nvPr/>
        </p:nvSpPr>
        <p:spPr>
          <a:xfrm>
            <a:off x="1283300" y="462000"/>
            <a:ext cx="6252300" cy="985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2400">
                <a:solidFill>
                  <a:srgbClr val="B4A7D6"/>
                </a:solidFill>
              </a:rPr>
              <a:t>Guide information processing, manipulation, and visualization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p:nvPr/>
        </p:nvSpPr>
        <p:spPr>
          <a:xfrm>
            <a:off x="133475" y="152400"/>
            <a:ext cx="985500" cy="985500"/>
          </a:xfrm>
          <a:prstGeom prst="ellipse">
            <a:avLst/>
          </a:prstGeom>
          <a:solidFill>
            <a:srgbClr val="B4A7D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rPr>
              <a:t>3.4</a:t>
            </a:r>
            <a:endParaRPr sz="2400" b="1">
              <a:solidFill>
                <a:srgbClr val="FFFFFF"/>
              </a:solidFill>
            </a:endParaRPr>
          </a:p>
        </p:txBody>
      </p:sp>
      <p:pic>
        <p:nvPicPr>
          <p:cNvPr id="559" name="Shape 559"/>
          <p:cNvPicPr preferRelativeResize="0"/>
          <p:nvPr/>
        </p:nvPicPr>
        <p:blipFill>
          <a:blip r:embed="rId3">
            <a:alphaModFix/>
          </a:blip>
          <a:stretch>
            <a:fillRect/>
          </a:stretch>
        </p:blipFill>
        <p:spPr>
          <a:xfrm>
            <a:off x="3136925" y="687850"/>
            <a:ext cx="5791225" cy="4354575"/>
          </a:xfrm>
          <a:prstGeom prst="rect">
            <a:avLst/>
          </a:prstGeom>
          <a:noFill/>
          <a:ln>
            <a:noFill/>
          </a:ln>
        </p:spPr>
      </p:pic>
      <p:sp>
        <p:nvSpPr>
          <p:cNvPr id="560" name="Shape 560"/>
          <p:cNvSpPr txBox="1"/>
          <p:nvPr/>
        </p:nvSpPr>
        <p:spPr>
          <a:xfrm>
            <a:off x="184800" y="1293575"/>
            <a:ext cx="2751300" cy="358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B4A7D6"/>
                </a:solidFill>
              </a:rPr>
              <a:t>Maximize transfer and generalization</a:t>
            </a:r>
            <a:endParaRPr sz="2400">
              <a:solidFill>
                <a:srgbClr val="B4A7D6"/>
              </a:solidFill>
            </a:endParaRPr>
          </a:p>
          <a:p>
            <a:pPr marL="0" lvl="0" indent="0">
              <a:spcBef>
                <a:spcPts val="0"/>
              </a:spcBef>
              <a:spcAft>
                <a:spcPts val="0"/>
              </a:spcAft>
              <a:buNone/>
            </a:pPr>
            <a:endParaRPr sz="2400">
              <a:solidFill>
                <a:srgbClr val="B4A7D6"/>
              </a:solidFill>
            </a:endParaRPr>
          </a:p>
          <a:p>
            <a:pPr marL="0" lvl="0" indent="0">
              <a:spcBef>
                <a:spcPts val="0"/>
              </a:spcBef>
              <a:spcAft>
                <a:spcPts val="0"/>
              </a:spcAft>
              <a:buNone/>
            </a:pPr>
            <a:endParaRPr sz="2400">
              <a:solidFill>
                <a:srgbClr val="B4A7D6"/>
              </a:solidFill>
            </a:endParaRPr>
          </a:p>
          <a:p>
            <a:pPr marL="0" lvl="0" indent="0">
              <a:spcBef>
                <a:spcPts val="0"/>
              </a:spcBef>
              <a:spcAft>
                <a:spcPts val="0"/>
              </a:spcAft>
              <a:buNone/>
            </a:pPr>
            <a:endParaRPr sz="2400">
              <a:solidFill>
                <a:srgbClr val="B4A7D6"/>
              </a:solidFill>
            </a:endParaRPr>
          </a:p>
          <a:p>
            <a:pPr marL="0" lvl="0" indent="0">
              <a:spcBef>
                <a:spcPts val="0"/>
              </a:spcBef>
              <a:spcAft>
                <a:spcPts val="0"/>
              </a:spcAft>
              <a:buNone/>
            </a:pPr>
            <a:endParaRPr sz="2400">
              <a:solidFill>
                <a:srgbClr val="B4A7D6"/>
              </a:solidFill>
            </a:endParaRPr>
          </a:p>
          <a:p>
            <a:pPr marL="0" lvl="0" indent="0">
              <a:spcBef>
                <a:spcPts val="0"/>
              </a:spcBef>
              <a:spcAft>
                <a:spcPts val="0"/>
              </a:spcAft>
              <a:buNone/>
            </a:pPr>
            <a:endParaRPr sz="2400">
              <a:solidFill>
                <a:srgbClr val="B4A7D6"/>
              </a:solidFill>
            </a:endParaRPr>
          </a:p>
          <a:p>
            <a:pPr marL="0" lvl="0" indent="0">
              <a:spcBef>
                <a:spcPts val="0"/>
              </a:spcBef>
              <a:spcAft>
                <a:spcPts val="0"/>
              </a:spcAft>
              <a:buNone/>
            </a:pPr>
            <a:endParaRPr sz="2400">
              <a:solidFill>
                <a:srgbClr val="B4A7D6"/>
              </a:solidFill>
            </a:endParaRPr>
          </a:p>
          <a:p>
            <a:pPr marL="0" lvl="0" indent="0">
              <a:spcBef>
                <a:spcPts val="0"/>
              </a:spcBef>
              <a:spcAft>
                <a:spcPts val="0"/>
              </a:spcAft>
              <a:buClr>
                <a:schemeClr val="dk1"/>
              </a:buClr>
              <a:buSzPts val="1100"/>
              <a:buFont typeface="Arial"/>
              <a:buNone/>
            </a:pPr>
            <a:r>
              <a:rPr lang="en" sz="1800" u="sng">
                <a:solidFill>
                  <a:schemeClr val="hlink"/>
                </a:solidFill>
                <a:hlinkClick r:id="rId4"/>
              </a:rPr>
              <a:t>UDL 3.4 link</a:t>
            </a:r>
            <a:endParaRPr sz="1800">
              <a:solidFill>
                <a:srgbClr val="B4A7D6"/>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Shape 565"/>
          <p:cNvPicPr preferRelativeResize="0"/>
          <p:nvPr/>
        </p:nvPicPr>
        <p:blipFill>
          <a:blip r:embed="rId3">
            <a:alphaModFix/>
          </a:blip>
          <a:stretch>
            <a:fillRect/>
          </a:stretch>
        </p:blipFill>
        <p:spPr>
          <a:xfrm>
            <a:off x="409250" y="88275"/>
            <a:ext cx="8325501" cy="5055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Shape 226">
            <a:hlinkClick r:id="rId3"/>
          </p:cNvPr>
          <p:cNvPicPr preferRelativeResize="0"/>
          <p:nvPr/>
        </p:nvPicPr>
        <p:blipFill>
          <a:blip r:embed="rId4">
            <a:alphaModFix/>
          </a:blip>
          <a:stretch>
            <a:fillRect/>
          </a:stretch>
        </p:blipFill>
        <p:spPr>
          <a:xfrm>
            <a:off x="398350" y="554950"/>
            <a:ext cx="8077200" cy="42405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ctrTitle"/>
          </p:nvPr>
        </p:nvSpPr>
        <p:spPr>
          <a:xfrm>
            <a:off x="2771700" y="1441775"/>
            <a:ext cx="3600600" cy="1510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Express</a:t>
            </a:r>
            <a:endParaRPr/>
          </a:p>
        </p:txBody>
      </p:sp>
      <p:sp>
        <p:nvSpPr>
          <p:cNvPr id="571" name="Shape 571"/>
          <p:cNvSpPr txBox="1">
            <a:spLocks noGrp="1"/>
          </p:cNvSpPr>
          <p:nvPr>
            <p:ph type="subTitle" idx="1"/>
          </p:nvPr>
        </p:nvSpPr>
        <p:spPr>
          <a:xfrm>
            <a:off x="3371625" y="3105075"/>
            <a:ext cx="2486100" cy="828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(Action)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body" idx="1"/>
          </p:nvPr>
        </p:nvSpPr>
        <p:spPr>
          <a:xfrm>
            <a:off x="311700" y="1152475"/>
            <a:ext cx="2904600" cy="3416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sz="2400">
                <a:solidFill>
                  <a:srgbClr val="FFFFFF"/>
                </a:solidFill>
              </a:rPr>
              <a:t>Learners differ in the ways they can navigate a learning environment and express what they know. </a:t>
            </a:r>
            <a:endParaRPr sz="2400">
              <a:solidFill>
                <a:srgbClr val="FFFFFF"/>
              </a:solidFill>
            </a:endParaRPr>
          </a:p>
        </p:txBody>
      </p:sp>
      <p:pic>
        <p:nvPicPr>
          <p:cNvPr id="577" name="Shape 577"/>
          <p:cNvPicPr preferRelativeResize="0"/>
          <p:nvPr/>
        </p:nvPicPr>
        <p:blipFill>
          <a:blip r:embed="rId3">
            <a:alphaModFix/>
          </a:blip>
          <a:stretch>
            <a:fillRect/>
          </a:stretch>
        </p:blipFill>
        <p:spPr>
          <a:xfrm>
            <a:off x="3986700" y="152400"/>
            <a:ext cx="4816454" cy="48387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81"/>
        <p:cNvGrpSpPr/>
        <p:nvPr/>
      </p:nvGrpSpPr>
      <p:grpSpPr>
        <a:xfrm>
          <a:off x="0" y="0"/>
          <a:ext cx="0" cy="0"/>
          <a:chOff x="0" y="0"/>
          <a:chExt cx="0" cy="0"/>
        </a:xfrm>
      </p:grpSpPr>
      <p:pic>
        <p:nvPicPr>
          <p:cNvPr id="582" name="Shape 582"/>
          <p:cNvPicPr preferRelativeResize="0"/>
          <p:nvPr/>
        </p:nvPicPr>
        <p:blipFill>
          <a:blip r:embed="rId3">
            <a:alphaModFix/>
          </a:blip>
          <a:stretch>
            <a:fillRect/>
          </a:stretch>
        </p:blipFill>
        <p:spPr>
          <a:xfrm>
            <a:off x="289775" y="50450"/>
            <a:ext cx="677345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Shape 587"/>
          <p:cNvPicPr preferRelativeResize="0"/>
          <p:nvPr/>
        </p:nvPicPr>
        <p:blipFill>
          <a:blip r:embed="rId3">
            <a:alphaModFix/>
          </a:blip>
          <a:stretch>
            <a:fillRect/>
          </a:stretch>
        </p:blipFill>
        <p:spPr>
          <a:xfrm>
            <a:off x="109025" y="94587"/>
            <a:ext cx="4035074" cy="4954326"/>
          </a:xfrm>
          <a:prstGeom prst="rect">
            <a:avLst/>
          </a:prstGeom>
          <a:noFill/>
          <a:ln>
            <a:noFill/>
          </a:ln>
        </p:spPr>
      </p:pic>
      <p:sp>
        <p:nvSpPr>
          <p:cNvPr id="588" name="Shape 588"/>
          <p:cNvSpPr txBox="1"/>
          <p:nvPr/>
        </p:nvSpPr>
        <p:spPr>
          <a:xfrm>
            <a:off x="4237025" y="94575"/>
            <a:ext cx="4858200" cy="4794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3600" u="sng">
              <a:solidFill>
                <a:srgbClr val="FFFF00"/>
              </a:solidFill>
            </a:endParaRPr>
          </a:p>
          <a:p>
            <a:pPr marL="0" lvl="0" indent="0">
              <a:spcBef>
                <a:spcPts val="0"/>
              </a:spcBef>
              <a:spcAft>
                <a:spcPts val="0"/>
              </a:spcAft>
              <a:buNone/>
            </a:pPr>
            <a:r>
              <a:rPr lang="en" sz="3600" u="sng">
                <a:solidFill>
                  <a:srgbClr val="FFFF00"/>
                </a:solidFill>
              </a:rPr>
              <a:t>Provide Options for:</a:t>
            </a:r>
            <a:endParaRPr sz="3600" u="sng">
              <a:solidFill>
                <a:srgbClr val="FFFF00"/>
              </a:solidFill>
            </a:endParaRPr>
          </a:p>
          <a:p>
            <a:pPr marL="0" lvl="0" indent="0">
              <a:spcBef>
                <a:spcPts val="0"/>
              </a:spcBef>
              <a:spcAft>
                <a:spcPts val="0"/>
              </a:spcAft>
              <a:buNone/>
            </a:pPr>
            <a:endParaRPr>
              <a:solidFill>
                <a:srgbClr val="FFFFFF"/>
              </a:solidFill>
            </a:endParaRPr>
          </a:p>
          <a:p>
            <a:pPr marL="0" lvl="0" indent="457200" rtl="0">
              <a:spcBef>
                <a:spcPts val="0"/>
              </a:spcBef>
              <a:spcAft>
                <a:spcPts val="0"/>
              </a:spcAft>
              <a:buNone/>
            </a:pPr>
            <a:endParaRPr sz="2400">
              <a:solidFill>
                <a:srgbClr val="FFFF00"/>
              </a:solidFill>
            </a:endParaRPr>
          </a:p>
          <a:p>
            <a:pPr marL="0" lvl="0" indent="457200" rtl="0">
              <a:spcBef>
                <a:spcPts val="0"/>
              </a:spcBef>
              <a:spcAft>
                <a:spcPts val="0"/>
              </a:spcAft>
              <a:buNone/>
            </a:pPr>
            <a:r>
              <a:rPr lang="en" sz="2400">
                <a:solidFill>
                  <a:srgbClr val="FFFF00"/>
                </a:solidFill>
              </a:rPr>
              <a:t>Physical Action</a:t>
            </a:r>
            <a:endParaRPr sz="2400">
              <a:solidFill>
                <a:srgbClr val="FFFF00"/>
              </a:solidFill>
            </a:endParaRPr>
          </a:p>
          <a:p>
            <a:pPr marL="0" lvl="0" indent="457200" rtl="0">
              <a:spcBef>
                <a:spcPts val="0"/>
              </a:spcBef>
              <a:spcAft>
                <a:spcPts val="0"/>
              </a:spcAft>
              <a:buNone/>
            </a:pPr>
            <a:r>
              <a:rPr lang="en" sz="2400">
                <a:solidFill>
                  <a:srgbClr val="FFFF00"/>
                </a:solidFill>
              </a:rPr>
              <a:t>	</a:t>
            </a:r>
            <a:endParaRPr sz="2400">
              <a:solidFill>
                <a:srgbClr val="FFFF00"/>
              </a:solidFill>
            </a:endParaRPr>
          </a:p>
          <a:p>
            <a:pPr marL="0" lvl="0" indent="457200">
              <a:spcBef>
                <a:spcPts val="0"/>
              </a:spcBef>
              <a:spcAft>
                <a:spcPts val="0"/>
              </a:spcAft>
              <a:buNone/>
            </a:pPr>
            <a:r>
              <a:rPr lang="en" sz="2400">
                <a:solidFill>
                  <a:srgbClr val="FFFF00"/>
                </a:solidFill>
              </a:rPr>
              <a:t>Expression &amp; Communication</a:t>
            </a:r>
            <a:endParaRPr sz="2400">
              <a:solidFill>
                <a:srgbClr val="FFFF00"/>
              </a:solidFill>
            </a:endParaRPr>
          </a:p>
          <a:p>
            <a:pPr marL="0" lvl="0" indent="0">
              <a:spcBef>
                <a:spcPts val="0"/>
              </a:spcBef>
              <a:spcAft>
                <a:spcPts val="0"/>
              </a:spcAft>
              <a:buNone/>
            </a:pPr>
            <a:endParaRPr sz="2400">
              <a:solidFill>
                <a:srgbClr val="FFFF00"/>
              </a:solidFill>
            </a:endParaRPr>
          </a:p>
          <a:p>
            <a:pPr marL="0" lvl="0" indent="457200">
              <a:spcBef>
                <a:spcPts val="0"/>
              </a:spcBef>
              <a:spcAft>
                <a:spcPts val="0"/>
              </a:spcAft>
              <a:buNone/>
            </a:pPr>
            <a:r>
              <a:rPr lang="en" sz="2400">
                <a:solidFill>
                  <a:srgbClr val="FFFF00"/>
                </a:solidFill>
              </a:rPr>
              <a:t>Executive Functions</a:t>
            </a:r>
            <a:endParaRPr sz="2400">
              <a:solidFill>
                <a:srgbClr val="FFFF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title"/>
          </p:nvPr>
        </p:nvSpPr>
        <p:spPr>
          <a:xfrm>
            <a:off x="311700" y="162950"/>
            <a:ext cx="8520600" cy="570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00"/>
                </a:solidFill>
              </a:rPr>
              <a:t>4. Provide Options for Physical Action:</a:t>
            </a:r>
            <a:endParaRPr>
              <a:solidFill>
                <a:srgbClr val="FFFF00"/>
              </a:solidFill>
            </a:endParaRPr>
          </a:p>
        </p:txBody>
      </p:sp>
      <p:sp>
        <p:nvSpPr>
          <p:cNvPr id="594" name="Shape 594"/>
          <p:cNvSpPr txBox="1">
            <a:spLocks noGrp="1"/>
          </p:cNvSpPr>
          <p:nvPr>
            <p:ph type="body" idx="1"/>
          </p:nvPr>
        </p:nvSpPr>
        <p:spPr>
          <a:xfrm>
            <a:off x="234250" y="733250"/>
            <a:ext cx="4013100" cy="4308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FF"/>
                </a:solidFill>
              </a:rPr>
              <a:t>4.1 Vary the methods for response and navigation</a:t>
            </a:r>
            <a:endParaRPr>
              <a:solidFill>
                <a:srgbClr val="FFFFFF"/>
              </a:solidFill>
            </a:endParaRPr>
          </a:p>
          <a:p>
            <a:pPr marL="457200" lvl="0" indent="-304800" rtl="0">
              <a:spcBef>
                <a:spcPts val="1600"/>
              </a:spcBef>
              <a:spcAft>
                <a:spcPts val="0"/>
              </a:spcAft>
              <a:buClr>
                <a:srgbClr val="EFEFEF"/>
              </a:buClr>
              <a:buSzPts val="1200"/>
              <a:buChar char="●"/>
            </a:pPr>
            <a:r>
              <a:rPr lang="en" sz="1200">
                <a:solidFill>
                  <a:srgbClr val="EFEFEF"/>
                </a:solidFill>
              </a:rPr>
              <a:t>Provide alternatives in the requirements for rate, timing, speed, and range of motor action required to interact with instructional materials, physical manipulatives, and technologies</a:t>
            </a:r>
            <a:endParaRPr sz="1200">
              <a:solidFill>
                <a:srgbClr val="EFEFEF"/>
              </a:solidFill>
            </a:endParaRPr>
          </a:p>
          <a:p>
            <a:pPr marL="0" lvl="0" indent="0" rtl="0">
              <a:spcBef>
                <a:spcPts val="0"/>
              </a:spcBef>
              <a:spcAft>
                <a:spcPts val="0"/>
              </a:spcAft>
              <a:buNone/>
            </a:pPr>
            <a:endParaRPr sz="1200">
              <a:solidFill>
                <a:srgbClr val="EFEFEF"/>
              </a:solidFill>
            </a:endParaRPr>
          </a:p>
          <a:p>
            <a:pPr marL="457200" lvl="0" indent="-304800" rtl="0">
              <a:spcBef>
                <a:spcPts val="0"/>
              </a:spcBef>
              <a:spcAft>
                <a:spcPts val="0"/>
              </a:spcAft>
              <a:buClr>
                <a:srgbClr val="EFEFEF"/>
              </a:buClr>
              <a:buSzPts val="1200"/>
              <a:buChar char="●"/>
            </a:pPr>
            <a:r>
              <a:rPr lang="en" sz="1200">
                <a:solidFill>
                  <a:srgbClr val="EFEFEF"/>
                </a:solidFill>
              </a:rPr>
              <a:t>Provide alternatives for physically responding or indicating selections (e.g., alternatives to marking with pen and pencil, alternatives to mouse control)</a:t>
            </a:r>
            <a:endParaRPr sz="1200">
              <a:solidFill>
                <a:srgbClr val="EFEFEF"/>
              </a:solidFill>
            </a:endParaRPr>
          </a:p>
          <a:p>
            <a:pPr marL="0" lvl="0" indent="0" rtl="0">
              <a:spcBef>
                <a:spcPts val="0"/>
              </a:spcBef>
              <a:spcAft>
                <a:spcPts val="0"/>
              </a:spcAft>
              <a:buNone/>
            </a:pPr>
            <a:endParaRPr sz="1200">
              <a:solidFill>
                <a:srgbClr val="EFEFEF"/>
              </a:solidFill>
            </a:endParaRPr>
          </a:p>
          <a:p>
            <a:pPr marL="457200" lvl="0" indent="-304800" rtl="0">
              <a:spcBef>
                <a:spcPts val="0"/>
              </a:spcBef>
              <a:spcAft>
                <a:spcPts val="0"/>
              </a:spcAft>
              <a:buClr>
                <a:srgbClr val="EFEFEF"/>
              </a:buClr>
              <a:buSzPts val="1200"/>
              <a:buChar char="●"/>
            </a:pPr>
            <a:r>
              <a:rPr lang="en" sz="1200">
                <a:solidFill>
                  <a:srgbClr val="EFEFEF"/>
                </a:solidFill>
              </a:rPr>
              <a:t>Provide alternatives for physically interacting with materials by hand, voice, single switch, joystick, keyboard, or adapted keyboard</a:t>
            </a:r>
            <a:endParaRPr sz="1200">
              <a:solidFill>
                <a:srgbClr val="EFEFEF"/>
              </a:solidFill>
            </a:endParaRPr>
          </a:p>
          <a:p>
            <a:pPr marL="0" lvl="0" indent="0" rtl="0">
              <a:spcBef>
                <a:spcPts val="0"/>
              </a:spcBef>
              <a:spcAft>
                <a:spcPts val="0"/>
              </a:spcAft>
              <a:buNone/>
            </a:pPr>
            <a:endParaRPr/>
          </a:p>
          <a:p>
            <a:pPr marL="0" lvl="0" indent="0" rtl="0">
              <a:spcBef>
                <a:spcPts val="1600"/>
              </a:spcBef>
              <a:spcAft>
                <a:spcPts val="0"/>
              </a:spcAft>
              <a:buNone/>
            </a:pPr>
            <a:endParaRPr/>
          </a:p>
          <a:p>
            <a:pPr marL="0" lvl="0" indent="0" rtl="0">
              <a:spcBef>
                <a:spcPts val="1600"/>
              </a:spcBef>
              <a:spcAft>
                <a:spcPts val="1600"/>
              </a:spcAft>
              <a:buNone/>
            </a:pPr>
            <a:endParaRPr>
              <a:solidFill>
                <a:srgbClr val="FFFFFF"/>
              </a:solidFill>
            </a:endParaRPr>
          </a:p>
        </p:txBody>
      </p:sp>
      <p:pic>
        <p:nvPicPr>
          <p:cNvPr id="595" name="Shape 595"/>
          <p:cNvPicPr preferRelativeResize="0"/>
          <p:nvPr/>
        </p:nvPicPr>
        <p:blipFill rotWithShape="1">
          <a:blip r:embed="rId3">
            <a:alphaModFix/>
          </a:blip>
          <a:srcRect l="9818" t="12934" r="919" b="25325"/>
          <a:stretch/>
        </p:blipFill>
        <p:spPr>
          <a:xfrm>
            <a:off x="4753525" y="3452626"/>
            <a:ext cx="3966750" cy="1588926"/>
          </a:xfrm>
          <a:prstGeom prst="rect">
            <a:avLst/>
          </a:prstGeom>
          <a:noFill/>
          <a:ln>
            <a:noFill/>
          </a:ln>
        </p:spPr>
      </p:pic>
      <p:pic>
        <p:nvPicPr>
          <p:cNvPr id="596" name="Shape 596"/>
          <p:cNvPicPr preferRelativeResize="0"/>
          <p:nvPr/>
        </p:nvPicPr>
        <p:blipFill>
          <a:blip r:embed="rId4">
            <a:alphaModFix/>
          </a:blip>
          <a:stretch>
            <a:fillRect/>
          </a:stretch>
        </p:blipFill>
        <p:spPr>
          <a:xfrm>
            <a:off x="4753525" y="667150"/>
            <a:ext cx="4078774" cy="2758475"/>
          </a:xfrm>
          <a:prstGeom prst="rect">
            <a:avLst/>
          </a:prstGeom>
          <a:noFill/>
          <a:ln>
            <a:noFill/>
          </a:ln>
        </p:spPr>
      </p:pic>
      <p:sp>
        <p:nvSpPr>
          <p:cNvPr id="597" name="Shape 597"/>
          <p:cNvSpPr txBox="1"/>
          <p:nvPr/>
        </p:nvSpPr>
        <p:spPr>
          <a:xfrm>
            <a:off x="3055550" y="4399975"/>
            <a:ext cx="1425900" cy="908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5"/>
              </a:rPr>
              <a:t>Voice Thread</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00"/>
                </a:solidFill>
              </a:rPr>
              <a:t>5. Provide Options for Expression &amp; Communication:</a:t>
            </a:r>
            <a:endParaRPr>
              <a:solidFill>
                <a:srgbClr val="FFFF00"/>
              </a:solidFill>
            </a:endParaRPr>
          </a:p>
        </p:txBody>
      </p:sp>
      <p:sp>
        <p:nvSpPr>
          <p:cNvPr id="603" name="Shape 603"/>
          <p:cNvSpPr txBox="1">
            <a:spLocks noGrp="1"/>
          </p:cNvSpPr>
          <p:nvPr>
            <p:ph type="body" idx="1"/>
          </p:nvPr>
        </p:nvSpPr>
        <p:spPr>
          <a:xfrm>
            <a:off x="311700" y="1152475"/>
            <a:ext cx="4302300" cy="38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solidFill>
                  <a:srgbClr val="FFFFFF"/>
                </a:solidFill>
              </a:rPr>
              <a:t>5.1 Use multiple media for communication</a:t>
            </a:r>
            <a:endParaRPr sz="1400">
              <a:solidFill>
                <a:srgbClr val="FFFFFF"/>
              </a:solidFill>
            </a:endParaRPr>
          </a:p>
          <a:p>
            <a:pPr marL="0" lvl="0" indent="0" rtl="0">
              <a:spcBef>
                <a:spcPts val="1600"/>
              </a:spcBef>
              <a:spcAft>
                <a:spcPts val="0"/>
              </a:spcAft>
              <a:buNone/>
            </a:pPr>
            <a:r>
              <a:rPr lang="en" sz="1200">
                <a:solidFill>
                  <a:srgbClr val="EFEFEF"/>
                </a:solidFill>
              </a:rPr>
              <a:t>Compose in multiple media such as text, speech, drawing, illustration, design, film, music, dance/movement, visual art, sculpture or video</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Use physical manipulatives (e.g., blocks, 3D models, base-ten blocks)</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Use social media and interactive web tools (e.g., discussion forums, chats, web design, annotation tools, storyboards, comic strips, animation presentations)</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Solve problems using a variety of strategies</a:t>
            </a:r>
            <a:endParaRPr sz="1200">
              <a:solidFill>
                <a:srgbClr val="EFEFEF"/>
              </a:solidFill>
            </a:endParaRPr>
          </a:p>
          <a:p>
            <a:pPr marL="0" lvl="0" indent="0" rtl="0">
              <a:spcBef>
                <a:spcPts val="0"/>
              </a:spcBef>
              <a:spcAft>
                <a:spcPts val="1600"/>
              </a:spcAft>
              <a:buNone/>
            </a:pPr>
            <a:endParaRPr sz="1400">
              <a:solidFill>
                <a:srgbClr val="FFFFFF"/>
              </a:solidFill>
            </a:endParaRPr>
          </a:p>
        </p:txBody>
      </p:sp>
      <p:pic>
        <p:nvPicPr>
          <p:cNvPr id="604" name="Shape 604" descr="Paint 3D is the latest evolution of classic Microsoft Paint, with a ton of new art tools to try on your 2D canvas or 3D models.&#10; &#10;Get Paint 3D (Available on the Windows 10 Creators Update): https://www.microsoft.com/en-us/store/p/paint-3d/9nblggh5fv99&#10; &#10;Go to https://www.Remix3D.com" title="Discover the art tools in Paint 3D">
            <a:hlinkClick r:id="rId3"/>
          </p:cNvPr>
          <p:cNvPicPr preferRelativeResize="0"/>
          <p:nvPr/>
        </p:nvPicPr>
        <p:blipFill>
          <a:blip r:embed="rId4">
            <a:alphaModFix/>
          </a:blip>
          <a:stretch>
            <a:fillRect/>
          </a:stretch>
        </p:blipFill>
        <p:spPr>
          <a:xfrm>
            <a:off x="4766400" y="1170125"/>
            <a:ext cx="4225200" cy="3168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txBox="1">
            <a:spLocks noGrp="1"/>
          </p:cNvSpPr>
          <p:nvPr>
            <p:ph type="title"/>
          </p:nvPr>
        </p:nvSpPr>
        <p:spPr>
          <a:xfrm>
            <a:off x="311700" y="183325"/>
            <a:ext cx="8520600" cy="580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00"/>
                </a:solidFill>
              </a:rPr>
              <a:t>5. Provide Options for Expression &amp; Communication:</a:t>
            </a:r>
            <a:endParaRPr>
              <a:solidFill>
                <a:srgbClr val="FFFF00"/>
              </a:solidFill>
            </a:endParaRPr>
          </a:p>
        </p:txBody>
      </p:sp>
      <p:sp>
        <p:nvSpPr>
          <p:cNvPr id="610" name="Shape 610"/>
          <p:cNvSpPr txBox="1">
            <a:spLocks noGrp="1"/>
          </p:cNvSpPr>
          <p:nvPr>
            <p:ph type="body" idx="1"/>
          </p:nvPr>
        </p:nvSpPr>
        <p:spPr>
          <a:xfrm>
            <a:off x="311700" y="651850"/>
            <a:ext cx="5463300" cy="4389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solidFill>
                  <a:srgbClr val="FFFFFF"/>
                </a:solidFill>
              </a:rPr>
              <a:t>5.2 Use multiple tools for construction and composition</a:t>
            </a:r>
            <a:endParaRPr sz="1400">
              <a:solidFill>
                <a:srgbClr val="FFFFFF"/>
              </a:solidFill>
            </a:endParaRPr>
          </a:p>
          <a:p>
            <a:pPr marL="0" lvl="0" indent="0" rtl="0">
              <a:spcBef>
                <a:spcPts val="1600"/>
              </a:spcBef>
              <a:spcAft>
                <a:spcPts val="0"/>
              </a:spcAft>
              <a:buNone/>
            </a:pPr>
            <a:r>
              <a:rPr lang="en" sz="1200">
                <a:solidFill>
                  <a:srgbClr val="EFEFEF"/>
                </a:solidFill>
              </a:rPr>
              <a:t>Provide spellcheckers, grammar checkers, word prediction software</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Text-To-Speech software (voice recognition), human dictation, recording</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calculators, graphing calculators, geometric sketchpads, or pre-formatted graph paper</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sentence starters or sentence strips</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Use story webs, outlining tools, or concept mapping tools</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Computer-Aided-Design (CAD), music notation (writing) </a:t>
            </a:r>
            <a:endParaRPr sz="1200">
              <a:solidFill>
                <a:srgbClr val="EFEFEF"/>
              </a:solidFill>
            </a:endParaRPr>
          </a:p>
          <a:p>
            <a:pPr marL="0" lvl="0" indent="0" rtl="0">
              <a:spcBef>
                <a:spcPts val="0"/>
              </a:spcBef>
              <a:spcAft>
                <a:spcPts val="0"/>
              </a:spcAft>
              <a:buNone/>
            </a:pPr>
            <a:r>
              <a:rPr lang="en" sz="1200">
                <a:solidFill>
                  <a:srgbClr val="EFEFEF"/>
                </a:solidFill>
              </a:rPr>
              <a:t>software, or mathematical notation software</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virtual or concrete mathematics manipulatives </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Use web applications (e.g., wikis, animation, presentation)</a:t>
            </a:r>
            <a:endParaRPr sz="1200">
              <a:solidFill>
                <a:srgbClr val="EFEFEF"/>
              </a:solidFill>
            </a:endParaRPr>
          </a:p>
          <a:p>
            <a:pPr marL="0" lvl="0" indent="0" rtl="0">
              <a:spcBef>
                <a:spcPts val="0"/>
              </a:spcBef>
              <a:spcAft>
                <a:spcPts val="1600"/>
              </a:spcAft>
              <a:buNone/>
            </a:pPr>
            <a:endParaRPr sz="1400">
              <a:solidFill>
                <a:srgbClr val="EFEFEF"/>
              </a:solidFill>
            </a:endParaRPr>
          </a:p>
        </p:txBody>
      </p:sp>
      <p:sp>
        <p:nvSpPr>
          <p:cNvPr id="611" name="Shape 611"/>
          <p:cNvSpPr txBox="1"/>
          <p:nvPr/>
        </p:nvSpPr>
        <p:spPr>
          <a:xfrm>
            <a:off x="6701825" y="1741650"/>
            <a:ext cx="5866500" cy="684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12" name="Shape 612"/>
          <p:cNvSpPr txBox="1"/>
          <p:nvPr/>
        </p:nvSpPr>
        <p:spPr>
          <a:xfrm>
            <a:off x="6355525" y="1283325"/>
            <a:ext cx="2617500" cy="458400"/>
          </a:xfrm>
          <a:prstGeom prst="rect">
            <a:avLst/>
          </a:prstGeom>
          <a:noFill/>
          <a:ln>
            <a:noFill/>
          </a:ln>
        </p:spPr>
        <p:txBody>
          <a:bodyPr spcFirstLastPara="1" wrap="square" lIns="91425" tIns="91425" rIns="91425" bIns="91425" anchor="t" anchorCtr="0">
            <a:noAutofit/>
          </a:bodyPr>
          <a:lstStyle/>
          <a:p>
            <a:pPr marL="0" lvl="0" indent="0" algn="r">
              <a:spcBef>
                <a:spcPts val="0"/>
              </a:spcBef>
              <a:spcAft>
                <a:spcPts val="0"/>
              </a:spcAft>
              <a:buNone/>
            </a:pPr>
            <a:r>
              <a:rPr lang="en" u="sng">
                <a:solidFill>
                  <a:schemeClr val="hlink"/>
                </a:solidFill>
                <a:hlinkClick r:id="rId3"/>
              </a:rPr>
              <a:t>Using Web 2.0 tools</a:t>
            </a:r>
            <a:endParaRPr>
              <a:solidFill>
                <a:srgbClr val="FFFF00"/>
              </a:solidFill>
            </a:endParaRPr>
          </a:p>
        </p:txBody>
      </p:sp>
      <p:pic>
        <p:nvPicPr>
          <p:cNvPr id="613" name="Shape 613"/>
          <p:cNvPicPr preferRelativeResize="0"/>
          <p:nvPr/>
        </p:nvPicPr>
        <p:blipFill>
          <a:blip r:embed="rId4">
            <a:alphaModFix/>
          </a:blip>
          <a:stretch>
            <a:fillRect/>
          </a:stretch>
        </p:blipFill>
        <p:spPr>
          <a:xfrm>
            <a:off x="5020050" y="1925100"/>
            <a:ext cx="4123951" cy="3116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00"/>
                </a:solidFill>
              </a:rPr>
              <a:t>5. Provide Options for Expression &amp; Communication:</a:t>
            </a:r>
            <a:endParaRPr>
              <a:solidFill>
                <a:srgbClr val="FFFF00"/>
              </a:solidFill>
            </a:endParaRPr>
          </a:p>
        </p:txBody>
      </p:sp>
      <p:sp>
        <p:nvSpPr>
          <p:cNvPr id="619" name="Shape 619"/>
          <p:cNvSpPr txBox="1">
            <a:spLocks noGrp="1"/>
          </p:cNvSpPr>
          <p:nvPr>
            <p:ph type="body" idx="1"/>
          </p:nvPr>
        </p:nvSpPr>
        <p:spPr>
          <a:xfrm>
            <a:off x="311700" y="1152475"/>
            <a:ext cx="5768700" cy="38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solidFill>
                  <a:srgbClr val="FFFFFF"/>
                </a:solidFill>
              </a:rPr>
              <a:t>5.3 Build fluencies with graduated levels of support for practice and performance</a:t>
            </a:r>
            <a:endParaRPr sz="1400">
              <a:solidFill>
                <a:srgbClr val="FFFFFF"/>
              </a:solidFill>
            </a:endParaRPr>
          </a:p>
          <a:p>
            <a:pPr marL="0" lvl="0" indent="0" rtl="0">
              <a:spcBef>
                <a:spcPts val="1600"/>
              </a:spcBef>
              <a:spcAft>
                <a:spcPts val="0"/>
              </a:spcAft>
              <a:buNone/>
            </a:pPr>
            <a:r>
              <a:rPr lang="en" sz="1200">
                <a:solidFill>
                  <a:srgbClr val="EFEFEF"/>
                </a:solidFill>
              </a:rPr>
              <a:t>Provide differentiated models to emulate (i.e. models that demonstrate the same outcomes but use differing approaches, strategies, skills, etc.)</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differentiated mentors (i.e., teachers/tutors who use different approaches to motivate, guide, feedback or inform)</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scaffolds that can be gradually released with increasing independence and skills (e.g., embedded into digital reading and writing software)</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differentiated feedback (e.g., feedback that is accessible because it can be customized to individual learners)</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multiple examples of novel solutions to authentic problems</a:t>
            </a:r>
            <a:endParaRPr sz="1200">
              <a:solidFill>
                <a:srgbClr val="EFEFEF"/>
              </a:solidFill>
            </a:endParaRPr>
          </a:p>
          <a:p>
            <a:pPr marL="0" lvl="0" indent="0" rtl="0">
              <a:spcBef>
                <a:spcPts val="0"/>
              </a:spcBef>
              <a:spcAft>
                <a:spcPts val="1600"/>
              </a:spcAft>
              <a:buNone/>
            </a:pPr>
            <a:endParaRPr sz="1400">
              <a:solidFill>
                <a:srgbClr val="FFFFFF"/>
              </a:solidFill>
            </a:endParaRPr>
          </a:p>
        </p:txBody>
      </p:sp>
      <p:pic>
        <p:nvPicPr>
          <p:cNvPr id="620" name="Shape 620" descr="we can learn from donkey" title="different solutions to the same problem">
            <a:hlinkClick r:id="rId3"/>
          </p:cNvPr>
          <p:cNvPicPr preferRelativeResize="0"/>
          <p:nvPr/>
        </p:nvPicPr>
        <p:blipFill>
          <a:blip r:embed="rId4">
            <a:alphaModFix/>
          </a:blip>
          <a:stretch>
            <a:fillRect/>
          </a:stretch>
        </p:blipFill>
        <p:spPr>
          <a:xfrm>
            <a:off x="6232800" y="1170125"/>
            <a:ext cx="2758800" cy="2069100"/>
          </a:xfrm>
          <a:prstGeom prst="rect">
            <a:avLst/>
          </a:prstGeom>
          <a:noFill/>
          <a:ln>
            <a:noFill/>
          </a:ln>
        </p:spPr>
      </p:pic>
      <p:sp>
        <p:nvSpPr>
          <p:cNvPr id="621" name="Shape 621"/>
          <p:cNvSpPr txBox="1"/>
          <p:nvPr/>
        </p:nvSpPr>
        <p:spPr>
          <a:xfrm>
            <a:off x="5235175" y="4155550"/>
            <a:ext cx="7180200" cy="684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5"/>
              </a:rPr>
              <a:t>Merging Silly and Serious for </a:t>
            </a:r>
            <a:endParaRPr/>
          </a:p>
          <a:p>
            <a:pPr marL="0" lvl="0" indent="0">
              <a:spcBef>
                <a:spcPts val="0"/>
              </a:spcBef>
              <a:spcAft>
                <a:spcPts val="0"/>
              </a:spcAft>
              <a:buNone/>
            </a:pPr>
            <a:r>
              <a:rPr lang="en" u="sng">
                <a:solidFill>
                  <a:schemeClr val="hlink"/>
                </a:solidFill>
                <a:hlinkClick r:id="rId5"/>
              </a:rPr>
              <a:t>Creative Expressions of Learning</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00"/>
                </a:solidFill>
              </a:rPr>
              <a:t>6. Provide Options for Executive Functions:</a:t>
            </a:r>
            <a:endParaRPr>
              <a:solidFill>
                <a:srgbClr val="FFFF00"/>
              </a:solidFill>
            </a:endParaRPr>
          </a:p>
        </p:txBody>
      </p:sp>
      <p:pic>
        <p:nvPicPr>
          <p:cNvPr id="627" name="Shape 627" descr="The executive-function skills we need to succeed in this fast and complicated world can be taught, and they form a foundation for self-regulation and help build social-emotional skills.&#10;&#10;The creators of the Second Step program show how flexible attention, working memory, and inhibitory control help us stay on task, make plans, set goals, and carry them out successfully.&#10;&#10;Learn more at http://www.cfchildren.org/second-step" title="Executive Functions: Why They Are Skills for a Lifetime">
            <a:hlinkClick r:id="rId3"/>
          </p:cNvPr>
          <p:cNvPicPr preferRelativeResize="0"/>
          <p:nvPr/>
        </p:nvPicPr>
        <p:blipFill>
          <a:blip r:embed="rId4">
            <a:alphaModFix/>
          </a:blip>
          <a:stretch>
            <a:fillRect/>
          </a:stretch>
        </p:blipFill>
        <p:spPr>
          <a:xfrm>
            <a:off x="2286000" y="1203550"/>
            <a:ext cx="4572000" cy="3429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00"/>
                </a:solidFill>
              </a:rPr>
              <a:t>6. Provide Options for Executive </a:t>
            </a:r>
            <a:endParaRPr>
              <a:solidFill>
                <a:srgbClr val="FFFF00"/>
              </a:solidFill>
            </a:endParaRPr>
          </a:p>
          <a:p>
            <a:pPr marL="0" lvl="0" indent="0">
              <a:spcBef>
                <a:spcPts val="0"/>
              </a:spcBef>
              <a:spcAft>
                <a:spcPts val="0"/>
              </a:spcAft>
              <a:buNone/>
            </a:pPr>
            <a:r>
              <a:rPr lang="en">
                <a:solidFill>
                  <a:srgbClr val="FFFF00"/>
                </a:solidFill>
              </a:rPr>
              <a:t>Functions:</a:t>
            </a:r>
            <a:endParaRPr>
              <a:solidFill>
                <a:srgbClr val="FFFF00"/>
              </a:solidFill>
            </a:endParaRPr>
          </a:p>
          <a:p>
            <a:pPr marL="0" lvl="0" indent="0" rtl="0">
              <a:spcBef>
                <a:spcPts val="0"/>
              </a:spcBef>
              <a:spcAft>
                <a:spcPts val="0"/>
              </a:spcAft>
              <a:buNone/>
            </a:pPr>
            <a:endParaRPr>
              <a:solidFill>
                <a:srgbClr val="FFFF00"/>
              </a:solidFill>
            </a:endParaRPr>
          </a:p>
        </p:txBody>
      </p:sp>
      <p:sp>
        <p:nvSpPr>
          <p:cNvPr id="633" name="Shape 633"/>
          <p:cNvSpPr txBox="1">
            <a:spLocks noGrp="1"/>
          </p:cNvSpPr>
          <p:nvPr>
            <p:ph type="body" idx="1"/>
          </p:nvPr>
        </p:nvSpPr>
        <p:spPr>
          <a:xfrm>
            <a:off x="311700" y="1220675"/>
            <a:ext cx="2815200" cy="3821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400">
              <a:solidFill>
                <a:srgbClr val="FFFFFF"/>
              </a:solidFill>
            </a:endParaRPr>
          </a:p>
          <a:p>
            <a:pPr marL="0" lvl="0" indent="0" rtl="0">
              <a:spcBef>
                <a:spcPts val="0"/>
              </a:spcBef>
              <a:spcAft>
                <a:spcPts val="0"/>
              </a:spcAft>
              <a:buNone/>
            </a:pPr>
            <a:r>
              <a:rPr lang="en" sz="1400">
                <a:solidFill>
                  <a:srgbClr val="FFFFFF"/>
                </a:solidFill>
              </a:rPr>
              <a:t>6.1 Guide Appropriate goal-setting</a:t>
            </a:r>
            <a:endParaRPr sz="1400">
              <a:solidFill>
                <a:srgbClr val="FFFFFF"/>
              </a:solidFill>
            </a:endParaRPr>
          </a:p>
          <a:p>
            <a:pPr marL="0" lvl="0" indent="0" rtl="0">
              <a:spcBef>
                <a:spcPts val="0"/>
              </a:spcBef>
              <a:spcAft>
                <a:spcPts val="0"/>
              </a:spcAft>
              <a:buNone/>
            </a:pPr>
            <a:endParaRPr sz="1400">
              <a:solidFill>
                <a:srgbClr val="FFFFFF"/>
              </a:solidFill>
            </a:endParaRPr>
          </a:p>
          <a:p>
            <a:pPr marL="0" lvl="0" indent="0" rtl="0">
              <a:spcBef>
                <a:spcPts val="0"/>
              </a:spcBef>
              <a:spcAft>
                <a:spcPts val="0"/>
              </a:spcAft>
              <a:buNone/>
            </a:pPr>
            <a:r>
              <a:rPr lang="en" sz="1200">
                <a:solidFill>
                  <a:srgbClr val="EFEFEF"/>
                </a:solidFill>
              </a:rPr>
              <a:t>Provide prompts and scaffolds to estimate effort, resources, and difficulty</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models or examples of the process and product of goal-setting</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guides and checklists for scaffolding goal-setting</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Post goals, objectives, and schedules in an obvious place</a:t>
            </a:r>
            <a:endParaRPr sz="1200">
              <a:solidFill>
                <a:srgbClr val="EFEFEF"/>
              </a:solidFill>
            </a:endParaRPr>
          </a:p>
          <a:p>
            <a:pPr marL="0" lvl="0" indent="0" rtl="0">
              <a:spcBef>
                <a:spcPts val="0"/>
              </a:spcBef>
              <a:spcAft>
                <a:spcPts val="0"/>
              </a:spcAft>
              <a:buNone/>
            </a:pPr>
            <a:endParaRPr sz="1400">
              <a:solidFill>
                <a:srgbClr val="EFEFEF"/>
              </a:solidFill>
            </a:endParaRPr>
          </a:p>
          <a:p>
            <a:pPr marL="0" lvl="0" indent="0" rtl="0">
              <a:spcBef>
                <a:spcPts val="0"/>
              </a:spcBef>
              <a:spcAft>
                <a:spcPts val="1600"/>
              </a:spcAft>
              <a:buNone/>
            </a:pPr>
            <a:endParaRPr sz="1400">
              <a:solidFill>
                <a:srgbClr val="FFFFFF"/>
              </a:solidFill>
            </a:endParaRPr>
          </a:p>
        </p:txBody>
      </p:sp>
      <p:pic>
        <p:nvPicPr>
          <p:cNvPr id="634" name="Shape 634"/>
          <p:cNvPicPr preferRelativeResize="0"/>
          <p:nvPr/>
        </p:nvPicPr>
        <p:blipFill>
          <a:blip r:embed="rId3">
            <a:alphaModFix/>
          </a:blip>
          <a:stretch>
            <a:fillRect/>
          </a:stretch>
        </p:blipFill>
        <p:spPr>
          <a:xfrm>
            <a:off x="5569325" y="0"/>
            <a:ext cx="3910801" cy="2841675"/>
          </a:xfrm>
          <a:prstGeom prst="rect">
            <a:avLst/>
          </a:prstGeom>
          <a:noFill/>
          <a:ln>
            <a:noFill/>
          </a:ln>
        </p:spPr>
      </p:pic>
      <p:pic>
        <p:nvPicPr>
          <p:cNvPr id="635" name="Shape 635"/>
          <p:cNvPicPr preferRelativeResize="0"/>
          <p:nvPr/>
        </p:nvPicPr>
        <p:blipFill>
          <a:blip r:embed="rId4">
            <a:alphaModFix/>
          </a:blip>
          <a:stretch>
            <a:fillRect/>
          </a:stretch>
        </p:blipFill>
        <p:spPr>
          <a:xfrm>
            <a:off x="2963375" y="1220738"/>
            <a:ext cx="2910767" cy="3820974"/>
          </a:xfrm>
          <a:prstGeom prst="rect">
            <a:avLst/>
          </a:prstGeom>
          <a:noFill/>
          <a:ln>
            <a:noFill/>
          </a:ln>
        </p:spPr>
      </p:pic>
      <p:pic>
        <p:nvPicPr>
          <p:cNvPr id="636" name="Shape 636"/>
          <p:cNvPicPr preferRelativeResize="0"/>
          <p:nvPr/>
        </p:nvPicPr>
        <p:blipFill>
          <a:blip r:embed="rId5">
            <a:alphaModFix/>
          </a:blip>
          <a:stretch>
            <a:fillRect/>
          </a:stretch>
        </p:blipFill>
        <p:spPr>
          <a:xfrm>
            <a:off x="6026542" y="2994075"/>
            <a:ext cx="2794792" cy="1997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ctrTitle"/>
          </p:nvPr>
        </p:nvSpPr>
        <p:spPr>
          <a:xfrm>
            <a:off x="2771700" y="1441775"/>
            <a:ext cx="3600600" cy="1510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Engage</a:t>
            </a:r>
            <a:endParaRPr/>
          </a:p>
        </p:txBody>
      </p:sp>
      <p:sp>
        <p:nvSpPr>
          <p:cNvPr id="232" name="Shape 232"/>
          <p:cNvSpPr txBox="1">
            <a:spLocks noGrp="1"/>
          </p:cNvSpPr>
          <p:nvPr>
            <p:ph type="subTitle" idx="1"/>
          </p:nvPr>
        </p:nvSpPr>
        <p:spPr>
          <a:xfrm>
            <a:off x="3371625" y="3105075"/>
            <a:ext cx="2486100" cy="828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Motivate!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311700" y="122225"/>
            <a:ext cx="8520600" cy="895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00"/>
                </a:solidFill>
              </a:rPr>
              <a:t>6. Provide Options for </a:t>
            </a:r>
            <a:endParaRPr>
              <a:solidFill>
                <a:srgbClr val="FFFF00"/>
              </a:solidFill>
            </a:endParaRPr>
          </a:p>
          <a:p>
            <a:pPr marL="0" lvl="0" indent="0" rtl="0">
              <a:spcBef>
                <a:spcPts val="0"/>
              </a:spcBef>
              <a:spcAft>
                <a:spcPts val="0"/>
              </a:spcAft>
              <a:buNone/>
            </a:pPr>
            <a:r>
              <a:rPr lang="en">
                <a:solidFill>
                  <a:srgbClr val="FFFF00"/>
                </a:solidFill>
              </a:rPr>
              <a:t>Executive Functions:</a:t>
            </a:r>
            <a:endParaRPr>
              <a:solidFill>
                <a:srgbClr val="FFFF00"/>
              </a:solidFill>
            </a:endParaRPr>
          </a:p>
          <a:p>
            <a:pPr marL="0" lvl="0" indent="0" rtl="0">
              <a:spcBef>
                <a:spcPts val="0"/>
              </a:spcBef>
              <a:spcAft>
                <a:spcPts val="0"/>
              </a:spcAft>
              <a:buNone/>
            </a:pPr>
            <a:endParaRPr>
              <a:solidFill>
                <a:srgbClr val="FFFF00"/>
              </a:solidFill>
            </a:endParaRPr>
          </a:p>
        </p:txBody>
      </p:sp>
      <p:sp>
        <p:nvSpPr>
          <p:cNvPr id="642" name="Shape 642"/>
          <p:cNvSpPr txBox="1">
            <a:spLocks noGrp="1"/>
          </p:cNvSpPr>
          <p:nvPr>
            <p:ph type="body" idx="1"/>
          </p:nvPr>
        </p:nvSpPr>
        <p:spPr>
          <a:xfrm>
            <a:off x="311700" y="1152475"/>
            <a:ext cx="4128900" cy="388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a:solidFill>
                  <a:srgbClr val="FFFFFF"/>
                </a:solidFill>
              </a:rPr>
              <a:t>6.2 Support Planning and Strategy Development</a:t>
            </a:r>
            <a:endParaRPr sz="1400">
              <a:solidFill>
                <a:srgbClr val="FFFFFF"/>
              </a:solidFill>
            </a:endParaRPr>
          </a:p>
          <a:p>
            <a:pPr marL="0" lvl="0" indent="0" rtl="0">
              <a:spcBef>
                <a:spcPts val="0"/>
              </a:spcBef>
              <a:spcAft>
                <a:spcPts val="0"/>
              </a:spcAft>
              <a:buNone/>
            </a:pPr>
            <a:endParaRPr sz="1400">
              <a:solidFill>
                <a:srgbClr val="FFFFFF"/>
              </a:solidFill>
            </a:endParaRPr>
          </a:p>
          <a:p>
            <a:pPr marL="0" lvl="0" indent="0" rtl="0">
              <a:spcBef>
                <a:spcPts val="0"/>
              </a:spcBef>
              <a:spcAft>
                <a:spcPts val="0"/>
              </a:spcAft>
              <a:buNone/>
            </a:pPr>
            <a:r>
              <a:rPr lang="en" sz="1200">
                <a:solidFill>
                  <a:srgbClr val="EFEFEF"/>
                </a:solidFill>
              </a:rPr>
              <a:t>Embed prompts to “stop and think” before acting as well as adequate space</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Embed prompts to “show and explain your work” (e.g., portfolio review, art critiques)</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checklists and project planning templates for understanding the problem, setting up prioritization, sequences, and schedules of steps</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Embed coaches or mentors that model think-alouds of the process</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r>
              <a:rPr lang="en" sz="1200">
                <a:solidFill>
                  <a:srgbClr val="EFEFEF"/>
                </a:solidFill>
              </a:rPr>
              <a:t>Provide guides for breaking long-term goals into reachable short-term objectives</a:t>
            </a:r>
            <a:endParaRPr sz="1200">
              <a:solidFill>
                <a:srgbClr val="EFEFEF"/>
              </a:solidFill>
            </a:endParaRPr>
          </a:p>
          <a:p>
            <a:pPr marL="0" lvl="0" indent="0" rtl="0">
              <a:spcBef>
                <a:spcPts val="0"/>
              </a:spcBef>
              <a:spcAft>
                <a:spcPts val="0"/>
              </a:spcAft>
              <a:buNone/>
            </a:pPr>
            <a:endParaRPr sz="1200">
              <a:solidFill>
                <a:srgbClr val="EFEFEF"/>
              </a:solidFill>
            </a:endParaRPr>
          </a:p>
          <a:p>
            <a:pPr marL="0" lvl="0" indent="0" rtl="0">
              <a:spcBef>
                <a:spcPts val="0"/>
              </a:spcBef>
              <a:spcAft>
                <a:spcPts val="0"/>
              </a:spcAft>
              <a:buNone/>
            </a:pPr>
            <a:endParaRPr sz="1400">
              <a:solidFill>
                <a:srgbClr val="EFEFEF"/>
              </a:solidFill>
            </a:endParaRPr>
          </a:p>
          <a:p>
            <a:pPr marL="0" lvl="0" indent="0" rtl="0">
              <a:spcBef>
                <a:spcPts val="0"/>
              </a:spcBef>
              <a:spcAft>
                <a:spcPts val="1600"/>
              </a:spcAft>
              <a:buNone/>
            </a:pPr>
            <a:endParaRPr sz="1400">
              <a:solidFill>
                <a:srgbClr val="FFFFFF"/>
              </a:solidFill>
            </a:endParaRPr>
          </a:p>
        </p:txBody>
      </p:sp>
      <p:pic>
        <p:nvPicPr>
          <p:cNvPr id="643" name="Shape 643"/>
          <p:cNvPicPr preferRelativeResize="0"/>
          <p:nvPr/>
        </p:nvPicPr>
        <p:blipFill>
          <a:blip r:embed="rId3">
            <a:alphaModFix/>
          </a:blip>
          <a:stretch>
            <a:fillRect/>
          </a:stretch>
        </p:blipFill>
        <p:spPr>
          <a:xfrm>
            <a:off x="4481429" y="0"/>
            <a:ext cx="4662575" cy="3262174"/>
          </a:xfrm>
          <a:prstGeom prst="rect">
            <a:avLst/>
          </a:prstGeom>
          <a:noFill/>
          <a:ln>
            <a:noFill/>
          </a:ln>
        </p:spPr>
      </p:pic>
      <p:pic>
        <p:nvPicPr>
          <p:cNvPr id="644" name="Shape 644"/>
          <p:cNvPicPr preferRelativeResize="0"/>
          <p:nvPr/>
        </p:nvPicPr>
        <p:blipFill>
          <a:blip r:embed="rId4">
            <a:alphaModFix/>
          </a:blip>
          <a:stretch>
            <a:fillRect/>
          </a:stretch>
        </p:blipFill>
        <p:spPr>
          <a:xfrm>
            <a:off x="4359101" y="2647900"/>
            <a:ext cx="2324675" cy="30150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Shape 6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00"/>
                </a:solidFill>
              </a:rPr>
              <a:t>6. Provide Options for Executive Functions:</a:t>
            </a:r>
            <a:endParaRPr>
              <a:solidFill>
                <a:srgbClr val="FFFF00"/>
              </a:solidFill>
            </a:endParaRPr>
          </a:p>
          <a:p>
            <a:pPr marL="0" lvl="0" indent="0" rtl="0">
              <a:spcBef>
                <a:spcPts val="0"/>
              </a:spcBef>
              <a:spcAft>
                <a:spcPts val="0"/>
              </a:spcAft>
              <a:buNone/>
            </a:pPr>
            <a:endParaRPr>
              <a:solidFill>
                <a:srgbClr val="FFFF00"/>
              </a:solidFill>
            </a:endParaRPr>
          </a:p>
        </p:txBody>
      </p:sp>
      <p:sp>
        <p:nvSpPr>
          <p:cNvPr id="650" name="Shape 650"/>
          <p:cNvSpPr txBox="1">
            <a:spLocks noGrp="1"/>
          </p:cNvSpPr>
          <p:nvPr>
            <p:ph type="body" idx="1"/>
          </p:nvPr>
        </p:nvSpPr>
        <p:spPr>
          <a:xfrm>
            <a:off x="311700" y="1152475"/>
            <a:ext cx="4128900" cy="388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a:solidFill>
                  <a:srgbClr val="FFFFFF"/>
                </a:solidFill>
              </a:rPr>
              <a:t>6.3 Facilitate managing information and resources</a:t>
            </a:r>
            <a:endParaRPr b="1">
              <a:solidFill>
                <a:srgbClr val="FFFFFF"/>
              </a:solidFill>
            </a:endParaRPr>
          </a:p>
          <a:p>
            <a:pPr marL="0" lvl="0" indent="0" rtl="0">
              <a:spcBef>
                <a:spcPts val="0"/>
              </a:spcBef>
              <a:spcAft>
                <a:spcPts val="0"/>
              </a:spcAft>
              <a:buNone/>
            </a:pPr>
            <a:endParaRPr sz="1400">
              <a:solidFill>
                <a:srgbClr val="FFFFFF"/>
              </a:solidFill>
            </a:endParaRPr>
          </a:p>
          <a:p>
            <a:pPr marL="0" lvl="0" indent="0" rtl="0">
              <a:spcBef>
                <a:spcPts val="0"/>
              </a:spcBef>
              <a:spcAft>
                <a:spcPts val="0"/>
              </a:spcAft>
              <a:buNone/>
            </a:pPr>
            <a:r>
              <a:rPr lang="en">
                <a:solidFill>
                  <a:srgbClr val="EFEFEF"/>
                </a:solidFill>
              </a:rPr>
              <a:t>Provide graphic organizers and templates for data collection and organizing information</a:t>
            </a:r>
            <a:endParaRPr>
              <a:solidFill>
                <a:srgbClr val="EFEFEF"/>
              </a:solidFill>
            </a:endParaRPr>
          </a:p>
          <a:p>
            <a:pPr marL="0" lvl="0" indent="0" rtl="0">
              <a:spcBef>
                <a:spcPts val="0"/>
              </a:spcBef>
              <a:spcAft>
                <a:spcPts val="0"/>
              </a:spcAft>
              <a:buNone/>
            </a:pPr>
            <a:endParaRPr>
              <a:solidFill>
                <a:srgbClr val="EFEFEF"/>
              </a:solidFill>
            </a:endParaRPr>
          </a:p>
          <a:p>
            <a:pPr marL="0" lvl="0" indent="0" rtl="0">
              <a:spcBef>
                <a:spcPts val="0"/>
              </a:spcBef>
              <a:spcAft>
                <a:spcPts val="0"/>
              </a:spcAft>
              <a:buNone/>
            </a:pPr>
            <a:r>
              <a:rPr lang="en">
                <a:solidFill>
                  <a:srgbClr val="EFEFEF"/>
                </a:solidFill>
              </a:rPr>
              <a:t>Embed prompts for categorizing and systematizing</a:t>
            </a:r>
            <a:endParaRPr>
              <a:solidFill>
                <a:srgbClr val="EFEFEF"/>
              </a:solidFill>
            </a:endParaRPr>
          </a:p>
          <a:p>
            <a:pPr marL="0" lvl="0" indent="0" rtl="0">
              <a:spcBef>
                <a:spcPts val="0"/>
              </a:spcBef>
              <a:spcAft>
                <a:spcPts val="0"/>
              </a:spcAft>
              <a:buNone/>
            </a:pPr>
            <a:endParaRPr>
              <a:solidFill>
                <a:srgbClr val="EFEFEF"/>
              </a:solidFill>
            </a:endParaRPr>
          </a:p>
          <a:p>
            <a:pPr marL="0" lvl="0" indent="0" rtl="0">
              <a:spcBef>
                <a:spcPts val="0"/>
              </a:spcBef>
              <a:spcAft>
                <a:spcPts val="0"/>
              </a:spcAft>
              <a:buNone/>
            </a:pPr>
            <a:r>
              <a:rPr lang="en">
                <a:solidFill>
                  <a:srgbClr val="EFEFEF"/>
                </a:solidFill>
              </a:rPr>
              <a:t>Provide checklists and guides for note-taking</a:t>
            </a:r>
            <a:endParaRPr>
              <a:solidFill>
                <a:srgbClr val="EFEFEF"/>
              </a:solidFill>
            </a:endParaRPr>
          </a:p>
          <a:p>
            <a:pPr marL="0" lvl="0" indent="0" rtl="0">
              <a:spcBef>
                <a:spcPts val="0"/>
              </a:spcBef>
              <a:spcAft>
                <a:spcPts val="0"/>
              </a:spcAft>
              <a:buNone/>
            </a:pPr>
            <a:endParaRPr sz="1400">
              <a:solidFill>
                <a:srgbClr val="FFFFFF"/>
              </a:solidFill>
            </a:endParaRPr>
          </a:p>
          <a:p>
            <a:pPr marL="0" lvl="0" indent="0" rtl="0">
              <a:spcBef>
                <a:spcPts val="0"/>
              </a:spcBef>
              <a:spcAft>
                <a:spcPts val="0"/>
              </a:spcAft>
              <a:buNone/>
            </a:pPr>
            <a:endParaRPr sz="1400">
              <a:solidFill>
                <a:srgbClr val="FFFFFF"/>
              </a:solidFill>
            </a:endParaRPr>
          </a:p>
          <a:p>
            <a:pPr marL="0" lvl="0" indent="0" rtl="0">
              <a:spcBef>
                <a:spcPts val="0"/>
              </a:spcBef>
              <a:spcAft>
                <a:spcPts val="1600"/>
              </a:spcAft>
              <a:buNone/>
            </a:pPr>
            <a:endParaRPr sz="1400">
              <a:solidFill>
                <a:srgbClr val="FFFFFF"/>
              </a:solidFill>
            </a:endParaRPr>
          </a:p>
        </p:txBody>
      </p:sp>
      <p:pic>
        <p:nvPicPr>
          <p:cNvPr id="651" name="Shape 651"/>
          <p:cNvPicPr preferRelativeResize="0"/>
          <p:nvPr/>
        </p:nvPicPr>
        <p:blipFill>
          <a:blip r:embed="rId3">
            <a:alphaModFix/>
          </a:blip>
          <a:stretch>
            <a:fillRect/>
          </a:stretch>
        </p:blipFill>
        <p:spPr>
          <a:xfrm>
            <a:off x="4593000" y="1170125"/>
            <a:ext cx="4287983" cy="38209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Shape 6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00"/>
                </a:solidFill>
              </a:rPr>
              <a:t>6. Provide Options for Executive Functions:</a:t>
            </a:r>
            <a:endParaRPr>
              <a:solidFill>
                <a:srgbClr val="FFFF00"/>
              </a:solidFill>
            </a:endParaRPr>
          </a:p>
          <a:p>
            <a:pPr marL="0" lvl="0" indent="0" rtl="0">
              <a:spcBef>
                <a:spcPts val="0"/>
              </a:spcBef>
              <a:spcAft>
                <a:spcPts val="0"/>
              </a:spcAft>
              <a:buNone/>
            </a:pPr>
            <a:endParaRPr>
              <a:solidFill>
                <a:srgbClr val="FFFF00"/>
              </a:solidFill>
            </a:endParaRPr>
          </a:p>
        </p:txBody>
      </p:sp>
      <p:sp>
        <p:nvSpPr>
          <p:cNvPr id="657" name="Shape 657"/>
          <p:cNvSpPr txBox="1">
            <a:spLocks noGrp="1"/>
          </p:cNvSpPr>
          <p:nvPr>
            <p:ph type="body" idx="1"/>
          </p:nvPr>
        </p:nvSpPr>
        <p:spPr>
          <a:xfrm>
            <a:off x="311700" y="1152475"/>
            <a:ext cx="4128900" cy="388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a:solidFill>
                  <a:srgbClr val="FFFFFF"/>
                </a:solidFill>
              </a:rPr>
              <a:t>6.4 Enhance capacity for monitoring progress</a:t>
            </a:r>
            <a:endParaRPr b="1">
              <a:solidFill>
                <a:srgbClr val="FFFFFF"/>
              </a:solidFill>
            </a:endParaRPr>
          </a:p>
          <a:p>
            <a:pPr marL="457200" lvl="0" indent="-304800" rtl="0">
              <a:spcBef>
                <a:spcPts val="0"/>
              </a:spcBef>
              <a:spcAft>
                <a:spcPts val="0"/>
              </a:spcAft>
              <a:buClr>
                <a:srgbClr val="F3F3F3"/>
              </a:buClr>
              <a:buSzPts val="1200"/>
              <a:buChar char="●"/>
            </a:pPr>
            <a:r>
              <a:rPr lang="en" sz="1200">
                <a:solidFill>
                  <a:srgbClr val="F3F3F3"/>
                </a:solidFill>
              </a:rPr>
              <a:t>Ask questions to guide self-monitoring and reflection</a:t>
            </a:r>
            <a:endParaRPr sz="1200">
              <a:solidFill>
                <a:srgbClr val="F3F3F3"/>
              </a:solidFill>
            </a:endParaRPr>
          </a:p>
          <a:p>
            <a:pPr marL="457200" lvl="0" indent="-304800" rtl="0">
              <a:spcBef>
                <a:spcPts val="0"/>
              </a:spcBef>
              <a:spcAft>
                <a:spcPts val="0"/>
              </a:spcAft>
              <a:buClr>
                <a:srgbClr val="F3F3F3"/>
              </a:buClr>
              <a:buSzPts val="1200"/>
              <a:buChar char="●"/>
            </a:pPr>
            <a:r>
              <a:rPr lang="en" sz="1200">
                <a:solidFill>
                  <a:srgbClr val="F3F3F3"/>
                </a:solidFill>
              </a:rPr>
              <a:t>Show representations of progress (e.g., before and after photos, graphs and charts showing progress over time, process portfolios)</a:t>
            </a:r>
            <a:endParaRPr sz="1200">
              <a:solidFill>
                <a:srgbClr val="F3F3F3"/>
              </a:solidFill>
            </a:endParaRPr>
          </a:p>
          <a:p>
            <a:pPr marL="457200" lvl="0" indent="-304800" rtl="0">
              <a:spcBef>
                <a:spcPts val="0"/>
              </a:spcBef>
              <a:spcAft>
                <a:spcPts val="0"/>
              </a:spcAft>
              <a:buClr>
                <a:srgbClr val="F3F3F3"/>
              </a:buClr>
              <a:buSzPts val="1200"/>
              <a:buChar char="●"/>
            </a:pPr>
            <a:r>
              <a:rPr lang="en" sz="1200">
                <a:solidFill>
                  <a:srgbClr val="F3F3F3"/>
                </a:solidFill>
              </a:rPr>
              <a:t>Prompt learners to identify the type of feedback or advice that they are seeking</a:t>
            </a:r>
            <a:endParaRPr sz="1200">
              <a:solidFill>
                <a:srgbClr val="F3F3F3"/>
              </a:solidFill>
            </a:endParaRPr>
          </a:p>
          <a:p>
            <a:pPr marL="457200" lvl="0" indent="-304800" rtl="0">
              <a:spcBef>
                <a:spcPts val="0"/>
              </a:spcBef>
              <a:spcAft>
                <a:spcPts val="0"/>
              </a:spcAft>
              <a:buClr>
                <a:srgbClr val="F3F3F3"/>
              </a:buClr>
              <a:buSzPts val="1200"/>
              <a:buChar char="●"/>
            </a:pPr>
            <a:r>
              <a:rPr lang="en" sz="1200">
                <a:solidFill>
                  <a:srgbClr val="F3F3F3"/>
                </a:solidFill>
              </a:rPr>
              <a:t>Use templates that guide self-reflection on quality and completeness</a:t>
            </a:r>
            <a:endParaRPr sz="1200">
              <a:solidFill>
                <a:srgbClr val="F3F3F3"/>
              </a:solidFill>
            </a:endParaRPr>
          </a:p>
          <a:p>
            <a:pPr marL="457200" lvl="0" indent="-304800" rtl="0">
              <a:spcBef>
                <a:spcPts val="0"/>
              </a:spcBef>
              <a:spcAft>
                <a:spcPts val="0"/>
              </a:spcAft>
              <a:buClr>
                <a:srgbClr val="F3F3F3"/>
              </a:buClr>
              <a:buSzPts val="1200"/>
              <a:buChar char="●"/>
            </a:pPr>
            <a:r>
              <a:rPr lang="en" sz="1200">
                <a:solidFill>
                  <a:srgbClr val="F3F3F3"/>
                </a:solidFill>
              </a:rPr>
              <a:t>Provide differentiated models of self-assessment strategies (e.g., role-playing, video reviews, peer feedback)</a:t>
            </a:r>
            <a:endParaRPr sz="1200">
              <a:solidFill>
                <a:srgbClr val="F3F3F3"/>
              </a:solidFill>
            </a:endParaRPr>
          </a:p>
          <a:p>
            <a:pPr marL="457200" lvl="0" indent="-304800" rtl="0">
              <a:spcBef>
                <a:spcPts val="0"/>
              </a:spcBef>
              <a:spcAft>
                <a:spcPts val="0"/>
              </a:spcAft>
              <a:buClr>
                <a:srgbClr val="F3F3F3"/>
              </a:buClr>
              <a:buSzPts val="1200"/>
              <a:buChar char="●"/>
            </a:pPr>
            <a:r>
              <a:rPr lang="en" sz="1200">
                <a:solidFill>
                  <a:srgbClr val="F3F3F3"/>
                </a:solidFill>
              </a:rPr>
              <a:t>Use of assessment checklists, scoring rubrics, and multiple examples of annotated student work/performance examples</a:t>
            </a:r>
            <a:endParaRPr sz="1200">
              <a:solidFill>
                <a:srgbClr val="F3F3F3"/>
              </a:solidFill>
            </a:endParaRPr>
          </a:p>
          <a:p>
            <a:pPr marL="0" lvl="0" indent="0" rtl="0">
              <a:spcBef>
                <a:spcPts val="0"/>
              </a:spcBef>
              <a:spcAft>
                <a:spcPts val="0"/>
              </a:spcAft>
              <a:buNone/>
            </a:pPr>
            <a:endParaRPr sz="1400" b="1">
              <a:solidFill>
                <a:srgbClr val="FFFFFF"/>
              </a:solidFill>
            </a:endParaRPr>
          </a:p>
          <a:p>
            <a:pPr marL="0" lvl="0" indent="0" rtl="0">
              <a:spcBef>
                <a:spcPts val="0"/>
              </a:spcBef>
              <a:spcAft>
                <a:spcPts val="0"/>
              </a:spcAft>
              <a:buNone/>
            </a:pPr>
            <a:endParaRPr sz="1400">
              <a:solidFill>
                <a:srgbClr val="FFFFFF"/>
              </a:solidFill>
            </a:endParaRPr>
          </a:p>
          <a:p>
            <a:pPr marL="0" lvl="0" indent="0" rtl="0">
              <a:spcBef>
                <a:spcPts val="0"/>
              </a:spcBef>
              <a:spcAft>
                <a:spcPts val="0"/>
              </a:spcAft>
              <a:buNone/>
            </a:pPr>
            <a:endParaRPr sz="1400">
              <a:solidFill>
                <a:srgbClr val="FFFFFF"/>
              </a:solidFill>
            </a:endParaRPr>
          </a:p>
          <a:p>
            <a:pPr marL="0" lvl="0" indent="0" rtl="0">
              <a:spcBef>
                <a:spcPts val="0"/>
              </a:spcBef>
              <a:spcAft>
                <a:spcPts val="0"/>
              </a:spcAft>
              <a:buNone/>
            </a:pPr>
            <a:endParaRPr sz="1400">
              <a:solidFill>
                <a:srgbClr val="FFFFFF"/>
              </a:solidFill>
            </a:endParaRPr>
          </a:p>
          <a:p>
            <a:pPr marL="0" lvl="0" indent="0" rtl="0">
              <a:spcBef>
                <a:spcPts val="0"/>
              </a:spcBef>
              <a:spcAft>
                <a:spcPts val="1600"/>
              </a:spcAft>
              <a:buNone/>
            </a:pPr>
            <a:endParaRPr sz="1400">
              <a:solidFill>
                <a:srgbClr val="FFFFFF"/>
              </a:solidFill>
            </a:endParaRPr>
          </a:p>
        </p:txBody>
      </p:sp>
      <p:pic>
        <p:nvPicPr>
          <p:cNvPr id="658" name="Shape 658"/>
          <p:cNvPicPr preferRelativeResize="0"/>
          <p:nvPr/>
        </p:nvPicPr>
        <p:blipFill>
          <a:blip r:embed="rId3">
            <a:alphaModFix/>
          </a:blip>
          <a:stretch>
            <a:fillRect/>
          </a:stretch>
        </p:blipFill>
        <p:spPr>
          <a:xfrm>
            <a:off x="4593000" y="1170125"/>
            <a:ext cx="4398600" cy="324948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Shape 662"/>
        <p:cNvGrpSpPr/>
        <p:nvPr/>
      </p:nvGrpSpPr>
      <p:grpSpPr>
        <a:xfrm>
          <a:off x="0" y="0"/>
          <a:ext cx="0" cy="0"/>
          <a:chOff x="0" y="0"/>
          <a:chExt cx="0" cy="0"/>
        </a:xfrm>
      </p:grpSpPr>
      <p:pic>
        <p:nvPicPr>
          <p:cNvPr id="663" name="Shape 663"/>
          <p:cNvPicPr preferRelativeResize="0"/>
          <p:nvPr/>
        </p:nvPicPr>
        <p:blipFill>
          <a:blip r:embed="rId3">
            <a:alphaModFix/>
          </a:blip>
          <a:stretch>
            <a:fillRect/>
          </a:stretch>
        </p:blipFill>
        <p:spPr>
          <a:xfrm>
            <a:off x="375050" y="224000"/>
            <a:ext cx="6451599" cy="48387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67"/>
        <p:cNvGrpSpPr/>
        <p:nvPr/>
      </p:nvGrpSpPr>
      <p:grpSpPr>
        <a:xfrm>
          <a:off x="0" y="0"/>
          <a:ext cx="0" cy="0"/>
          <a:chOff x="0" y="0"/>
          <a:chExt cx="0" cy="0"/>
        </a:xfrm>
      </p:grpSpPr>
      <p:pic>
        <p:nvPicPr>
          <p:cNvPr id="668" name="Shape 668"/>
          <p:cNvPicPr preferRelativeResize="0"/>
          <p:nvPr/>
        </p:nvPicPr>
        <p:blipFill>
          <a:blip r:embed="rId3">
            <a:alphaModFix/>
          </a:blip>
          <a:stretch>
            <a:fillRect/>
          </a:stretch>
        </p:blipFill>
        <p:spPr>
          <a:xfrm>
            <a:off x="4748350" y="899200"/>
            <a:ext cx="5995374" cy="4496525"/>
          </a:xfrm>
          <a:prstGeom prst="rect">
            <a:avLst/>
          </a:prstGeom>
          <a:noFill/>
          <a:ln>
            <a:noFill/>
          </a:ln>
        </p:spPr>
      </p:pic>
      <p:pic>
        <p:nvPicPr>
          <p:cNvPr id="669" name="Shape 669"/>
          <p:cNvPicPr preferRelativeResize="0"/>
          <p:nvPr/>
        </p:nvPicPr>
        <p:blipFill>
          <a:blip r:embed="rId4">
            <a:alphaModFix/>
          </a:blip>
          <a:stretch>
            <a:fillRect/>
          </a:stretch>
        </p:blipFill>
        <p:spPr>
          <a:xfrm>
            <a:off x="152400" y="152400"/>
            <a:ext cx="6089426" cy="45670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673"/>
        <p:cNvGrpSpPr/>
        <p:nvPr/>
      </p:nvGrpSpPr>
      <p:grpSpPr>
        <a:xfrm>
          <a:off x="0" y="0"/>
          <a:ext cx="0" cy="0"/>
          <a:chOff x="0" y="0"/>
          <a:chExt cx="0" cy="0"/>
        </a:xfrm>
      </p:grpSpPr>
      <p:pic>
        <p:nvPicPr>
          <p:cNvPr id="674" name="Shape 674"/>
          <p:cNvPicPr preferRelativeResize="0"/>
          <p:nvPr/>
        </p:nvPicPr>
        <p:blipFill>
          <a:blip r:embed="rId3">
            <a:alphaModFix/>
          </a:blip>
          <a:stretch>
            <a:fillRect/>
          </a:stretch>
        </p:blipFill>
        <p:spPr>
          <a:xfrm>
            <a:off x="152400" y="152400"/>
            <a:ext cx="2737081" cy="4838699"/>
          </a:xfrm>
          <a:prstGeom prst="rect">
            <a:avLst/>
          </a:prstGeom>
          <a:noFill/>
          <a:ln>
            <a:noFill/>
          </a:ln>
        </p:spPr>
      </p:pic>
      <p:pic>
        <p:nvPicPr>
          <p:cNvPr id="675" name="Shape 675" descr="Screenshot 2017-01-26 20.36.31.png"/>
          <p:cNvPicPr preferRelativeResize="0"/>
          <p:nvPr/>
        </p:nvPicPr>
        <p:blipFill>
          <a:blip r:embed="rId4">
            <a:alphaModFix/>
          </a:blip>
          <a:stretch>
            <a:fillRect/>
          </a:stretch>
        </p:blipFill>
        <p:spPr>
          <a:xfrm>
            <a:off x="3041881" y="152400"/>
            <a:ext cx="5949720" cy="2568159"/>
          </a:xfrm>
          <a:prstGeom prst="rect">
            <a:avLst/>
          </a:prstGeom>
          <a:noFill/>
          <a:ln>
            <a:noFill/>
          </a:ln>
        </p:spPr>
      </p:pic>
      <p:sp>
        <p:nvSpPr>
          <p:cNvPr id="676" name="Shape 676"/>
          <p:cNvSpPr txBox="1"/>
          <p:nvPr/>
        </p:nvSpPr>
        <p:spPr>
          <a:xfrm rot="-1123182">
            <a:off x="6789566" y="1536144"/>
            <a:ext cx="2176117" cy="623768"/>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FFFF"/>
                </a:solidFill>
              </a:rPr>
              <a:t>IMPROV TECHNIQUES</a:t>
            </a:r>
            <a:endParaRPr b="1">
              <a:solidFill>
                <a:srgbClr val="FFFFFF"/>
              </a:solidFill>
            </a:endParaRPr>
          </a:p>
        </p:txBody>
      </p:sp>
      <p:sp>
        <p:nvSpPr>
          <p:cNvPr id="677" name="Shape 677"/>
          <p:cNvSpPr txBox="1"/>
          <p:nvPr/>
        </p:nvSpPr>
        <p:spPr>
          <a:xfrm>
            <a:off x="224175" y="3858175"/>
            <a:ext cx="2477700" cy="802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solidFill>
                  <a:srgbClr val="FFFFFF"/>
                </a:solidFill>
              </a:rPr>
              <a:t>Be a superhero to your students</a:t>
            </a:r>
            <a:endParaRPr sz="1800" b="1">
              <a:solidFill>
                <a:srgbClr val="FFFFFF"/>
              </a:solidFill>
            </a:endParaRPr>
          </a:p>
        </p:txBody>
      </p:sp>
      <p:pic>
        <p:nvPicPr>
          <p:cNvPr id="678" name="Shape 678"/>
          <p:cNvPicPr preferRelativeResize="0"/>
          <p:nvPr/>
        </p:nvPicPr>
        <p:blipFill>
          <a:blip r:embed="rId5">
            <a:alphaModFix/>
          </a:blip>
          <a:stretch>
            <a:fillRect/>
          </a:stretch>
        </p:blipFill>
        <p:spPr>
          <a:xfrm>
            <a:off x="3041881" y="2872959"/>
            <a:ext cx="3793686" cy="2118141"/>
          </a:xfrm>
          <a:prstGeom prst="rect">
            <a:avLst/>
          </a:prstGeom>
          <a:noFill/>
          <a:ln>
            <a:noFill/>
          </a:ln>
        </p:spPr>
      </p:pic>
      <p:pic>
        <p:nvPicPr>
          <p:cNvPr id="679" name="Shape 679"/>
          <p:cNvPicPr preferRelativeResize="0"/>
          <p:nvPr/>
        </p:nvPicPr>
        <p:blipFill>
          <a:blip r:embed="rId6">
            <a:alphaModFix/>
          </a:blip>
          <a:stretch>
            <a:fillRect/>
          </a:stretch>
        </p:blipFill>
        <p:spPr>
          <a:xfrm>
            <a:off x="6987967" y="2872959"/>
            <a:ext cx="2003630" cy="200363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683"/>
        <p:cNvGrpSpPr/>
        <p:nvPr/>
      </p:nvGrpSpPr>
      <p:grpSpPr>
        <a:xfrm>
          <a:off x="0" y="0"/>
          <a:ext cx="0" cy="0"/>
          <a:chOff x="0" y="0"/>
          <a:chExt cx="0" cy="0"/>
        </a:xfrm>
      </p:grpSpPr>
      <p:pic>
        <p:nvPicPr>
          <p:cNvPr id="684" name="Shape 684"/>
          <p:cNvPicPr preferRelativeResize="0"/>
          <p:nvPr/>
        </p:nvPicPr>
        <p:blipFill>
          <a:blip r:embed="rId3">
            <a:alphaModFix/>
          </a:blip>
          <a:stretch>
            <a:fillRect/>
          </a:stretch>
        </p:blipFill>
        <p:spPr>
          <a:xfrm>
            <a:off x="2453150" y="165600"/>
            <a:ext cx="6419475" cy="4907400"/>
          </a:xfrm>
          <a:prstGeom prst="rect">
            <a:avLst/>
          </a:prstGeom>
          <a:noFill/>
          <a:ln>
            <a:noFill/>
          </a:ln>
        </p:spPr>
      </p:pic>
      <p:sp>
        <p:nvSpPr>
          <p:cNvPr id="685" name="Shape 685"/>
          <p:cNvSpPr txBox="1"/>
          <p:nvPr/>
        </p:nvSpPr>
        <p:spPr>
          <a:xfrm>
            <a:off x="283175" y="412950"/>
            <a:ext cx="2064900" cy="441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FFFFF"/>
                </a:solidFill>
              </a:rPr>
              <a:t>Options</a:t>
            </a:r>
            <a:endParaRPr sz="3000">
              <a:solidFill>
                <a:srgbClr val="FFFFFF"/>
              </a:solidFill>
            </a:endParaRPr>
          </a:p>
          <a:p>
            <a:pPr marL="0" lvl="0" indent="0">
              <a:spcBef>
                <a:spcPts val="0"/>
              </a:spcBef>
              <a:spcAft>
                <a:spcPts val="0"/>
              </a:spcAft>
              <a:buNone/>
            </a:pPr>
            <a:endParaRPr sz="3000">
              <a:solidFill>
                <a:srgbClr val="FFFFFF"/>
              </a:solidFill>
            </a:endParaRPr>
          </a:p>
          <a:p>
            <a:pPr marL="0" lvl="0" indent="0">
              <a:spcBef>
                <a:spcPts val="0"/>
              </a:spcBef>
              <a:spcAft>
                <a:spcPts val="0"/>
              </a:spcAft>
              <a:buNone/>
            </a:pPr>
            <a:r>
              <a:rPr lang="en" sz="3000">
                <a:solidFill>
                  <a:srgbClr val="FFFFFF"/>
                </a:solidFill>
              </a:rPr>
              <a:t>Options</a:t>
            </a:r>
            <a:endParaRPr sz="3000">
              <a:solidFill>
                <a:srgbClr val="FFFFFF"/>
              </a:solidFill>
            </a:endParaRPr>
          </a:p>
          <a:p>
            <a:pPr marL="0" lvl="0" indent="0">
              <a:spcBef>
                <a:spcPts val="0"/>
              </a:spcBef>
              <a:spcAft>
                <a:spcPts val="0"/>
              </a:spcAft>
              <a:buClr>
                <a:schemeClr val="dk2"/>
              </a:buClr>
              <a:buSzPts val="1100"/>
              <a:buFont typeface="Arial"/>
              <a:buNone/>
            </a:pPr>
            <a:endParaRPr sz="3000">
              <a:solidFill>
                <a:srgbClr val="FFFFFF"/>
              </a:solidFill>
            </a:endParaRPr>
          </a:p>
          <a:p>
            <a:pPr marL="0" lvl="0" indent="0">
              <a:spcBef>
                <a:spcPts val="0"/>
              </a:spcBef>
              <a:spcAft>
                <a:spcPts val="0"/>
              </a:spcAft>
              <a:buNone/>
            </a:pPr>
            <a:r>
              <a:rPr lang="en" sz="3000">
                <a:solidFill>
                  <a:srgbClr val="FFFFFF"/>
                </a:solidFill>
              </a:rPr>
              <a:t>Options</a:t>
            </a:r>
            <a:endParaRPr sz="3000">
              <a:solidFill>
                <a:srgbClr val="FFFFFF"/>
              </a:solidFill>
            </a:endParaRPr>
          </a:p>
          <a:p>
            <a:pPr marL="0" lvl="0" indent="0">
              <a:spcBef>
                <a:spcPts val="0"/>
              </a:spcBef>
              <a:spcAft>
                <a:spcPts val="0"/>
              </a:spcAft>
              <a:buClr>
                <a:schemeClr val="dk2"/>
              </a:buClr>
              <a:buSzPts val="1100"/>
              <a:buFont typeface="Arial"/>
              <a:buNone/>
            </a:pPr>
            <a:endParaRPr sz="3000">
              <a:solidFill>
                <a:srgbClr val="FFFFFF"/>
              </a:solidFill>
            </a:endParaRPr>
          </a:p>
          <a:p>
            <a:pPr marL="0" lvl="0" indent="0">
              <a:spcBef>
                <a:spcPts val="0"/>
              </a:spcBef>
              <a:spcAft>
                <a:spcPts val="0"/>
              </a:spcAft>
              <a:buNone/>
            </a:pPr>
            <a:r>
              <a:rPr lang="en" sz="3000">
                <a:solidFill>
                  <a:srgbClr val="FFFFFF"/>
                </a:solidFill>
              </a:rPr>
              <a:t>Options</a:t>
            </a:r>
            <a:endParaRPr sz="3000">
              <a:solidFill>
                <a:srgbClr val="FFFFFF"/>
              </a:solidFill>
            </a:endParaRPr>
          </a:p>
          <a:p>
            <a:pPr marL="0" lvl="0" indent="0">
              <a:spcBef>
                <a:spcPts val="0"/>
              </a:spcBef>
              <a:spcAft>
                <a:spcPts val="0"/>
              </a:spcAft>
              <a:buClr>
                <a:schemeClr val="dk2"/>
              </a:buClr>
              <a:buSzPts val="1100"/>
              <a:buFont typeface="Arial"/>
              <a:buNone/>
            </a:pPr>
            <a:endParaRPr sz="3000">
              <a:solidFill>
                <a:srgbClr val="FFFFFF"/>
              </a:solidFill>
            </a:endParaRPr>
          </a:p>
          <a:p>
            <a:pPr marL="0" lvl="0" indent="0">
              <a:spcBef>
                <a:spcPts val="0"/>
              </a:spcBef>
              <a:spcAft>
                <a:spcPts val="0"/>
              </a:spcAft>
              <a:buClr>
                <a:schemeClr val="dk2"/>
              </a:buClr>
              <a:buSzPts val="1100"/>
              <a:buFont typeface="Arial"/>
              <a:buNone/>
            </a:pPr>
            <a:r>
              <a:rPr lang="en" sz="3000">
                <a:solidFill>
                  <a:srgbClr val="FFFFFF"/>
                </a:solidFill>
              </a:rPr>
              <a:t>Options</a:t>
            </a:r>
            <a:endParaRPr sz="3000">
              <a:solidFill>
                <a:srgbClr val="FFFFFF"/>
              </a:solidFill>
            </a:endParaRPr>
          </a:p>
          <a:p>
            <a:pPr marL="0" lvl="0" indent="0">
              <a:spcBef>
                <a:spcPts val="0"/>
              </a:spcBef>
              <a:spcAft>
                <a:spcPts val="0"/>
              </a:spcAft>
              <a:buNone/>
            </a:pPr>
            <a:endParaRPr sz="3000">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a:spLocks noGrp="1"/>
          </p:cNvSpPr>
          <p:nvPr>
            <p:ph type="ctrTitle"/>
          </p:nvPr>
        </p:nvSpPr>
        <p:spPr>
          <a:xfrm>
            <a:off x="2771700" y="1441775"/>
            <a:ext cx="3600600" cy="1510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Review</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694"/>
        <p:cNvGrpSpPr/>
        <p:nvPr/>
      </p:nvGrpSpPr>
      <p:grpSpPr>
        <a:xfrm>
          <a:off x="0" y="0"/>
          <a:ext cx="0" cy="0"/>
          <a:chOff x="0" y="0"/>
          <a:chExt cx="0" cy="0"/>
        </a:xfrm>
      </p:grpSpPr>
      <p:pic>
        <p:nvPicPr>
          <p:cNvPr id="695" name="Shape 695" descr="Screenshot 2017-01-26 21.00.54.png"/>
          <p:cNvPicPr preferRelativeResize="0"/>
          <p:nvPr/>
        </p:nvPicPr>
        <p:blipFill>
          <a:blip r:embed="rId3">
            <a:alphaModFix/>
          </a:blip>
          <a:stretch>
            <a:fillRect/>
          </a:stretch>
        </p:blipFill>
        <p:spPr>
          <a:xfrm>
            <a:off x="152400" y="152400"/>
            <a:ext cx="8126719" cy="4838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699"/>
        <p:cNvGrpSpPr/>
        <p:nvPr/>
      </p:nvGrpSpPr>
      <p:grpSpPr>
        <a:xfrm>
          <a:off x="0" y="0"/>
          <a:ext cx="0" cy="0"/>
          <a:chOff x="0" y="0"/>
          <a:chExt cx="0" cy="0"/>
        </a:xfrm>
      </p:grpSpPr>
      <p:pic>
        <p:nvPicPr>
          <p:cNvPr id="700" name="Shape 700"/>
          <p:cNvPicPr preferRelativeResize="0"/>
          <p:nvPr/>
        </p:nvPicPr>
        <p:blipFill>
          <a:blip r:embed="rId3">
            <a:alphaModFix/>
          </a:blip>
          <a:stretch>
            <a:fillRect/>
          </a:stretch>
        </p:blipFill>
        <p:spPr>
          <a:xfrm>
            <a:off x="309788" y="317575"/>
            <a:ext cx="8524425" cy="4378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lin ang="5400012" scaled="0"/>
        </a:gradFill>
        <a:effectLst/>
      </p:bgPr>
    </p:bg>
    <p:spTree>
      <p:nvGrpSpPr>
        <p:cNvPr id="1" name="Shape 236"/>
        <p:cNvGrpSpPr/>
        <p:nvPr/>
      </p:nvGrpSpPr>
      <p:grpSpPr>
        <a:xfrm>
          <a:off x="0" y="0"/>
          <a:ext cx="0" cy="0"/>
          <a:chOff x="0" y="0"/>
          <a:chExt cx="0" cy="0"/>
        </a:xfrm>
      </p:grpSpPr>
      <p:pic>
        <p:nvPicPr>
          <p:cNvPr id="237" name="Shape 237"/>
          <p:cNvPicPr preferRelativeResize="0"/>
          <p:nvPr/>
        </p:nvPicPr>
        <p:blipFill>
          <a:blip r:embed="rId3">
            <a:alphaModFix/>
          </a:blip>
          <a:stretch>
            <a:fillRect/>
          </a:stretch>
        </p:blipFill>
        <p:spPr>
          <a:xfrm>
            <a:off x="4396725" y="1602100"/>
            <a:ext cx="3255250" cy="3126750"/>
          </a:xfrm>
          <a:prstGeom prst="rect">
            <a:avLst/>
          </a:prstGeom>
          <a:noFill/>
          <a:ln>
            <a:noFill/>
          </a:ln>
        </p:spPr>
      </p:pic>
      <p:sp>
        <p:nvSpPr>
          <p:cNvPr id="238" name="Shape 238"/>
          <p:cNvSpPr txBox="1"/>
          <p:nvPr/>
        </p:nvSpPr>
        <p:spPr>
          <a:xfrm>
            <a:off x="592575" y="391100"/>
            <a:ext cx="4466400" cy="112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solidFill>
                  <a:srgbClr val="0000FF"/>
                </a:solidFill>
              </a:rPr>
              <a:t>How do we motivate our students?</a:t>
            </a:r>
            <a:endParaRPr sz="3000" b="1">
              <a:solidFill>
                <a:srgbClr val="0000FF"/>
              </a:solidFill>
            </a:endParaRPr>
          </a:p>
        </p:txBody>
      </p:sp>
      <p:sp>
        <p:nvSpPr>
          <p:cNvPr id="239" name="Shape 239"/>
          <p:cNvSpPr txBox="1"/>
          <p:nvPr/>
        </p:nvSpPr>
        <p:spPr>
          <a:xfrm>
            <a:off x="746625" y="1991025"/>
            <a:ext cx="3650100" cy="2168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2"/>
              </a:buClr>
              <a:buSzPts val="1100"/>
              <a:buFont typeface="Arial"/>
              <a:buNone/>
            </a:pPr>
            <a:r>
              <a:rPr lang="en" sz="1800">
                <a:solidFill>
                  <a:srgbClr val="38761D"/>
                </a:solidFill>
                <a:latin typeface="Playfair Display"/>
                <a:ea typeface="Playfair Display"/>
                <a:cs typeface="Playfair Display"/>
                <a:sym typeface="Playfair Display"/>
              </a:rPr>
              <a:t>Help students make connections with the material and the wider world.</a:t>
            </a:r>
            <a:endParaRPr sz="1800">
              <a:solidFill>
                <a:srgbClr val="38761D"/>
              </a:solidFill>
              <a:latin typeface="Playfair Display"/>
              <a:ea typeface="Playfair Display"/>
              <a:cs typeface="Playfair Display"/>
              <a:sym typeface="Playfair Display"/>
            </a:endParaRPr>
          </a:p>
          <a:p>
            <a:pPr marL="0" lvl="0" indent="0" rtl="0">
              <a:lnSpc>
                <a:spcPct val="115000"/>
              </a:lnSpc>
              <a:spcBef>
                <a:spcPts val="1600"/>
              </a:spcBef>
              <a:spcAft>
                <a:spcPts val="0"/>
              </a:spcAft>
              <a:buClr>
                <a:schemeClr val="dk2"/>
              </a:buClr>
              <a:buSzPts val="1100"/>
              <a:buFont typeface="Arial"/>
              <a:buNone/>
            </a:pPr>
            <a:r>
              <a:rPr lang="en" sz="1800">
                <a:solidFill>
                  <a:srgbClr val="38761D"/>
                </a:solidFill>
                <a:latin typeface="Playfair Display"/>
                <a:ea typeface="Playfair Display"/>
                <a:cs typeface="Playfair Display"/>
                <a:sym typeface="Playfair Display"/>
              </a:rPr>
              <a:t>Why was this so interesting for YOU in the first place? Tell your story!</a:t>
            </a:r>
            <a:endParaRPr sz="1800">
              <a:solidFill>
                <a:srgbClr val="38761D"/>
              </a:solidFill>
              <a:latin typeface="Playfair Display"/>
              <a:ea typeface="Playfair Display"/>
              <a:cs typeface="Playfair Display"/>
              <a:sym typeface="Playfair Display"/>
            </a:endParaRPr>
          </a:p>
          <a:p>
            <a:pPr marL="0" lvl="0" indent="0">
              <a:spcBef>
                <a:spcPts val="1600"/>
              </a:spcBef>
              <a:spcAft>
                <a:spcPts val="0"/>
              </a:spcAft>
              <a:buNone/>
            </a:pPr>
            <a:endParaRPr>
              <a:solidFill>
                <a:srgbClr val="38761D"/>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Shape 705"/>
          <p:cNvSpPr txBox="1">
            <a:spLocks noGrp="1"/>
          </p:cNvSpPr>
          <p:nvPr>
            <p:ph type="ctrTitle"/>
          </p:nvPr>
        </p:nvSpPr>
        <p:spPr>
          <a:xfrm>
            <a:off x="2771700" y="1441775"/>
            <a:ext cx="3600600" cy="1510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Resources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709"/>
        <p:cNvGrpSpPr/>
        <p:nvPr/>
      </p:nvGrpSpPr>
      <p:grpSpPr>
        <a:xfrm>
          <a:off x="0" y="0"/>
          <a:ext cx="0" cy="0"/>
          <a:chOff x="0" y="0"/>
          <a:chExt cx="0" cy="0"/>
        </a:xfrm>
      </p:grpSpPr>
      <p:pic>
        <p:nvPicPr>
          <p:cNvPr id="710" name="Shape 710"/>
          <p:cNvPicPr preferRelativeResize="0"/>
          <p:nvPr/>
        </p:nvPicPr>
        <p:blipFill>
          <a:blip r:embed="rId3">
            <a:alphaModFix/>
          </a:blip>
          <a:stretch>
            <a:fillRect/>
          </a:stretch>
        </p:blipFill>
        <p:spPr>
          <a:xfrm>
            <a:off x="1691100" y="152400"/>
            <a:ext cx="5412784" cy="4838701"/>
          </a:xfrm>
          <a:prstGeom prst="rect">
            <a:avLst/>
          </a:prstGeom>
          <a:noFill/>
          <a:ln>
            <a:noFill/>
          </a:ln>
        </p:spPr>
      </p:pic>
      <p:sp>
        <p:nvSpPr>
          <p:cNvPr id="711" name="Shape 711"/>
          <p:cNvSpPr txBox="1"/>
          <p:nvPr/>
        </p:nvSpPr>
        <p:spPr>
          <a:xfrm>
            <a:off x="7103875" y="4426950"/>
            <a:ext cx="1989600" cy="847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4"/>
              </a:rPr>
              <a:t>Link to UDL guidelines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5"/>
        <p:cNvGrpSpPr/>
        <p:nvPr/>
      </p:nvGrpSpPr>
      <p:grpSpPr>
        <a:xfrm>
          <a:off x="0" y="0"/>
          <a:ext cx="0" cy="0"/>
          <a:chOff x="0" y="0"/>
          <a:chExt cx="0" cy="0"/>
        </a:xfrm>
      </p:grpSpPr>
      <p:pic>
        <p:nvPicPr>
          <p:cNvPr id="716" name="Shape 716"/>
          <p:cNvPicPr preferRelativeResize="0"/>
          <p:nvPr/>
        </p:nvPicPr>
        <p:blipFill>
          <a:blip r:embed="rId3">
            <a:alphaModFix/>
          </a:blip>
          <a:stretch>
            <a:fillRect/>
          </a:stretch>
        </p:blipFill>
        <p:spPr>
          <a:xfrm>
            <a:off x="83725" y="152400"/>
            <a:ext cx="6451599" cy="4838700"/>
          </a:xfrm>
          <a:prstGeom prst="rect">
            <a:avLst/>
          </a:prstGeom>
          <a:noFill/>
          <a:ln>
            <a:noFill/>
          </a:ln>
        </p:spPr>
      </p:pic>
      <p:sp>
        <p:nvSpPr>
          <p:cNvPr id="717" name="Shape 717"/>
          <p:cNvSpPr txBox="1"/>
          <p:nvPr/>
        </p:nvSpPr>
        <p:spPr>
          <a:xfrm>
            <a:off x="6713475" y="4275600"/>
            <a:ext cx="2159100" cy="40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u="sng">
                <a:solidFill>
                  <a:srgbClr val="FFFFFF"/>
                </a:solidFill>
                <a:hlinkClick r:id="rId4"/>
              </a:rPr>
              <a:t>collegestar.org</a:t>
            </a:r>
            <a:endParaRPr sz="1800" b="1">
              <a:solidFill>
                <a:srgbClr val="FFFF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21"/>
        <p:cNvGrpSpPr/>
        <p:nvPr/>
      </p:nvGrpSpPr>
      <p:grpSpPr>
        <a:xfrm>
          <a:off x="0" y="0"/>
          <a:ext cx="0" cy="0"/>
          <a:chOff x="0" y="0"/>
          <a:chExt cx="0" cy="0"/>
        </a:xfrm>
      </p:grpSpPr>
      <p:pic>
        <p:nvPicPr>
          <p:cNvPr id="722" name="Shape 722" descr="Screenshot 2017-01-26 22.16.20.png"/>
          <p:cNvPicPr preferRelativeResize="0"/>
          <p:nvPr/>
        </p:nvPicPr>
        <p:blipFill rotWithShape="1">
          <a:blip r:embed="rId3">
            <a:alphaModFix/>
          </a:blip>
          <a:srcRect b="2581"/>
          <a:stretch/>
        </p:blipFill>
        <p:spPr>
          <a:xfrm>
            <a:off x="354600" y="363000"/>
            <a:ext cx="3139450" cy="4303601"/>
          </a:xfrm>
          <a:prstGeom prst="rect">
            <a:avLst/>
          </a:prstGeom>
          <a:noFill/>
          <a:ln>
            <a:noFill/>
          </a:ln>
        </p:spPr>
      </p:pic>
      <p:sp>
        <p:nvSpPr>
          <p:cNvPr id="723" name="Shape 723"/>
          <p:cNvSpPr txBox="1"/>
          <p:nvPr/>
        </p:nvSpPr>
        <p:spPr>
          <a:xfrm>
            <a:off x="3695425" y="249150"/>
            <a:ext cx="5208900" cy="4576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solidFill>
                  <a:srgbClr val="F3F3F3"/>
                </a:solidFill>
              </a:rPr>
              <a:t>Lillian Nave </a:t>
            </a:r>
            <a:endParaRPr sz="3000" b="1">
              <a:solidFill>
                <a:srgbClr val="F3F3F3"/>
              </a:solidFill>
            </a:endParaRPr>
          </a:p>
          <a:p>
            <a:pPr marL="0" lvl="0" indent="0">
              <a:spcBef>
                <a:spcPts val="0"/>
              </a:spcBef>
              <a:spcAft>
                <a:spcPts val="0"/>
              </a:spcAft>
              <a:buNone/>
            </a:pPr>
            <a:endParaRPr sz="2400" b="1">
              <a:solidFill>
                <a:srgbClr val="F3F3F3"/>
              </a:solidFill>
            </a:endParaRPr>
          </a:p>
          <a:p>
            <a:pPr marL="0" lvl="0" indent="0">
              <a:spcBef>
                <a:spcPts val="0"/>
              </a:spcBef>
              <a:spcAft>
                <a:spcPts val="0"/>
              </a:spcAft>
              <a:buNone/>
            </a:pPr>
            <a:r>
              <a:rPr lang="en" sz="2400" b="1">
                <a:solidFill>
                  <a:srgbClr val="F3F3F3"/>
                </a:solidFill>
              </a:rPr>
              <a:t>navely</a:t>
            </a:r>
            <a:r>
              <a:rPr lang="en" sz="2400" b="1" u="sng">
                <a:solidFill>
                  <a:srgbClr val="F3F3F3"/>
                </a:solidFill>
                <a:hlinkClick r:id="rId4"/>
              </a:rPr>
              <a:t>@appstate.edu</a:t>
            </a:r>
            <a:endParaRPr sz="2400" b="1">
              <a:solidFill>
                <a:srgbClr val="F3F3F3"/>
              </a:solidFill>
            </a:endParaRPr>
          </a:p>
          <a:p>
            <a:pPr marL="0" lvl="0" indent="0">
              <a:spcBef>
                <a:spcPts val="0"/>
              </a:spcBef>
              <a:spcAft>
                <a:spcPts val="0"/>
              </a:spcAft>
              <a:buNone/>
            </a:pPr>
            <a:endParaRPr sz="2400" b="1">
              <a:solidFill>
                <a:srgbClr val="F3F3F3"/>
              </a:solidFill>
            </a:endParaRPr>
          </a:p>
          <a:p>
            <a:pPr marL="0" lvl="0" indent="0">
              <a:spcBef>
                <a:spcPts val="0"/>
              </a:spcBef>
              <a:spcAft>
                <a:spcPts val="0"/>
              </a:spcAft>
              <a:buNone/>
            </a:pPr>
            <a:r>
              <a:rPr lang="en" sz="2400" b="1">
                <a:solidFill>
                  <a:srgbClr val="F3F3F3"/>
                </a:solidFill>
              </a:rPr>
              <a:t>Senior Lecturer, University College</a:t>
            </a:r>
            <a:endParaRPr sz="2400" b="1">
              <a:solidFill>
                <a:srgbClr val="F3F3F3"/>
              </a:solidFill>
            </a:endParaRPr>
          </a:p>
          <a:p>
            <a:pPr marL="0" lvl="0" indent="0">
              <a:spcBef>
                <a:spcPts val="0"/>
              </a:spcBef>
              <a:spcAft>
                <a:spcPts val="0"/>
              </a:spcAft>
              <a:buNone/>
            </a:pPr>
            <a:endParaRPr sz="2400" b="1">
              <a:solidFill>
                <a:srgbClr val="F3F3F3"/>
              </a:solidFill>
            </a:endParaRPr>
          </a:p>
          <a:p>
            <a:pPr marL="0" lvl="0" indent="0">
              <a:spcBef>
                <a:spcPts val="0"/>
              </a:spcBef>
              <a:spcAft>
                <a:spcPts val="0"/>
              </a:spcAft>
              <a:buNone/>
            </a:pPr>
            <a:r>
              <a:rPr lang="en" sz="2400" b="1">
                <a:solidFill>
                  <a:srgbClr val="F3F3F3"/>
                </a:solidFill>
              </a:rPr>
              <a:t>UDL Coordinator,</a:t>
            </a:r>
            <a:endParaRPr sz="2400" b="1">
              <a:solidFill>
                <a:srgbClr val="F3F3F3"/>
              </a:solidFill>
            </a:endParaRPr>
          </a:p>
          <a:p>
            <a:pPr marL="0" lvl="0" indent="0">
              <a:spcBef>
                <a:spcPts val="0"/>
              </a:spcBef>
              <a:spcAft>
                <a:spcPts val="0"/>
              </a:spcAft>
              <a:buNone/>
            </a:pPr>
            <a:r>
              <a:rPr lang="en" sz="2400" b="1">
                <a:solidFill>
                  <a:srgbClr val="F3F3F3"/>
                </a:solidFill>
              </a:rPr>
              <a:t>Center for Academic Excellence</a:t>
            </a:r>
            <a:endParaRPr sz="2400" b="1">
              <a:solidFill>
                <a:srgbClr val="F3F3F3"/>
              </a:solidFill>
            </a:endParaRPr>
          </a:p>
          <a:p>
            <a:pPr marL="0" lvl="0" indent="0">
              <a:spcBef>
                <a:spcPts val="0"/>
              </a:spcBef>
              <a:spcAft>
                <a:spcPts val="0"/>
              </a:spcAft>
              <a:buNone/>
            </a:pPr>
            <a:endParaRPr sz="2400" b="1">
              <a:solidFill>
                <a:srgbClr val="F3F3F3"/>
              </a:solidFill>
            </a:endParaRPr>
          </a:p>
          <a:p>
            <a:pPr marL="0" lvl="0" indent="0">
              <a:spcBef>
                <a:spcPts val="0"/>
              </a:spcBef>
              <a:spcAft>
                <a:spcPts val="0"/>
              </a:spcAft>
              <a:buNone/>
            </a:pPr>
            <a:r>
              <a:rPr lang="en" sz="2400" b="1">
                <a:solidFill>
                  <a:srgbClr val="F3F3F3"/>
                </a:solidFill>
              </a:rPr>
              <a:t>Appalachian State University</a:t>
            </a:r>
            <a:endParaRPr sz="2400" b="1">
              <a:solidFill>
                <a:srgbClr val="F3F3F3"/>
              </a:solidFill>
            </a:endParaRPr>
          </a:p>
          <a:p>
            <a:pPr marL="0" lvl="0" indent="0">
              <a:spcBef>
                <a:spcPts val="0"/>
              </a:spcBef>
              <a:spcAft>
                <a:spcPts val="0"/>
              </a:spcAft>
              <a:buNone/>
            </a:pPr>
            <a:endParaRPr sz="2400" b="1">
              <a:solidFill>
                <a:srgbClr val="F3F3F3"/>
              </a:solidFill>
            </a:endParaRPr>
          </a:p>
          <a:p>
            <a:pPr marL="0" lvl="0" indent="0">
              <a:spcBef>
                <a:spcPts val="0"/>
              </a:spcBef>
              <a:spcAft>
                <a:spcPts val="0"/>
              </a:spcAft>
              <a:buNone/>
            </a:pPr>
            <a:endParaRPr sz="2400" b="1">
              <a:solidFill>
                <a:srgbClr val="F3F3F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p:cNvPicPr preferRelativeResize="0"/>
          <p:nvPr/>
        </p:nvPicPr>
        <p:blipFill>
          <a:blip r:embed="rId3">
            <a:alphaModFix/>
          </a:blip>
          <a:stretch>
            <a:fillRect/>
          </a:stretch>
        </p:blipFill>
        <p:spPr>
          <a:xfrm>
            <a:off x="152400" y="152400"/>
            <a:ext cx="7967528"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48"/>
        <p:cNvGrpSpPr/>
        <p:nvPr/>
      </p:nvGrpSpPr>
      <p:grpSpPr>
        <a:xfrm>
          <a:off x="0" y="0"/>
          <a:ext cx="0" cy="0"/>
          <a:chOff x="0" y="0"/>
          <a:chExt cx="0" cy="0"/>
        </a:xfrm>
      </p:grpSpPr>
      <p:sp>
        <p:nvSpPr>
          <p:cNvPr id="249" name="Shape 249"/>
          <p:cNvSpPr txBox="1"/>
          <p:nvPr/>
        </p:nvSpPr>
        <p:spPr>
          <a:xfrm>
            <a:off x="224175" y="3858175"/>
            <a:ext cx="2477700" cy="802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800" b="1">
              <a:solidFill>
                <a:srgbClr val="FFFFFF"/>
              </a:solidFill>
            </a:endParaRPr>
          </a:p>
        </p:txBody>
      </p:sp>
      <p:pic>
        <p:nvPicPr>
          <p:cNvPr id="250" name="Shape 250"/>
          <p:cNvPicPr preferRelativeResize="0"/>
          <p:nvPr/>
        </p:nvPicPr>
        <p:blipFill>
          <a:blip r:embed="rId3">
            <a:alphaModFix/>
          </a:blip>
          <a:stretch>
            <a:fillRect/>
          </a:stretch>
        </p:blipFill>
        <p:spPr>
          <a:xfrm>
            <a:off x="139650" y="152425"/>
            <a:ext cx="5360175" cy="4024350"/>
          </a:xfrm>
          <a:prstGeom prst="rect">
            <a:avLst/>
          </a:prstGeom>
          <a:noFill/>
          <a:ln>
            <a:noFill/>
          </a:ln>
        </p:spPr>
      </p:pic>
      <p:pic>
        <p:nvPicPr>
          <p:cNvPr id="251" name="Shape 251"/>
          <p:cNvPicPr preferRelativeResize="0"/>
          <p:nvPr/>
        </p:nvPicPr>
        <p:blipFill>
          <a:blip r:embed="rId4">
            <a:alphaModFix/>
          </a:blip>
          <a:stretch>
            <a:fillRect/>
          </a:stretch>
        </p:blipFill>
        <p:spPr>
          <a:xfrm>
            <a:off x="5592849" y="2812648"/>
            <a:ext cx="3453500" cy="2221750"/>
          </a:xfrm>
          <a:prstGeom prst="rect">
            <a:avLst/>
          </a:prstGeom>
          <a:noFill/>
          <a:ln>
            <a:noFill/>
          </a:ln>
        </p:spPr>
      </p:pic>
      <p:pic>
        <p:nvPicPr>
          <p:cNvPr id="252" name="Shape 252">
            <a:hlinkClick r:id="rId5"/>
          </p:cNvPr>
          <p:cNvPicPr preferRelativeResize="0"/>
          <p:nvPr/>
        </p:nvPicPr>
        <p:blipFill rotWithShape="1">
          <a:blip r:embed="rId6">
            <a:alphaModFix/>
          </a:blip>
          <a:srcRect t="4691" b="10325"/>
          <a:stretch/>
        </p:blipFill>
        <p:spPr>
          <a:xfrm>
            <a:off x="3474375" y="933225"/>
            <a:ext cx="1987200" cy="1719000"/>
          </a:xfrm>
          <a:prstGeom prst="rect">
            <a:avLst/>
          </a:prstGeom>
          <a:noFill/>
          <a:ln>
            <a:noFill/>
          </a:ln>
        </p:spPr>
      </p:pic>
      <p:pic>
        <p:nvPicPr>
          <p:cNvPr id="253" name="Shape 253">
            <a:hlinkClick r:id="rId7"/>
          </p:cNvPr>
          <p:cNvPicPr preferRelativeResize="0"/>
          <p:nvPr/>
        </p:nvPicPr>
        <p:blipFill rotWithShape="1">
          <a:blip r:embed="rId8">
            <a:alphaModFix/>
          </a:blip>
          <a:srcRect/>
          <a:stretch/>
        </p:blipFill>
        <p:spPr>
          <a:xfrm>
            <a:off x="3512625" y="2652225"/>
            <a:ext cx="1987200" cy="1852800"/>
          </a:xfrm>
          <a:prstGeom prst="rect">
            <a:avLst/>
          </a:prstGeom>
          <a:noFill/>
          <a:ln>
            <a:noFill/>
          </a:ln>
        </p:spPr>
      </p:pic>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3320</Words>
  <Application>Microsoft Office PowerPoint</Application>
  <PresentationFormat>On-screen Show (16:9)</PresentationFormat>
  <Paragraphs>349</Paragraphs>
  <Slides>73</Slides>
  <Notes>73</Notes>
  <HiddenSlides>4</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73</vt:i4>
      </vt:variant>
    </vt:vector>
  </HeadingPairs>
  <TitlesOfParts>
    <vt:vector size="84" baseType="lpstr">
      <vt:lpstr>Arial</vt:lpstr>
      <vt:lpstr>Calibri</vt:lpstr>
      <vt:lpstr>Cambria</vt:lpstr>
      <vt:lpstr>Montserrat</vt:lpstr>
      <vt:lpstr>Playfair Display</vt:lpstr>
      <vt:lpstr>Raleway</vt:lpstr>
      <vt:lpstr>Source Sans Pro</vt:lpstr>
      <vt:lpstr>Plum</vt:lpstr>
      <vt:lpstr>Simple Light</vt:lpstr>
      <vt:lpstr>Simple Dark</vt:lpstr>
      <vt:lpstr>Simple Dark</vt:lpstr>
      <vt:lpstr>PowerPoint Presentation</vt:lpstr>
      <vt:lpstr>PowerPoint Presentation</vt:lpstr>
      <vt:lpstr>PowerPoint Presentation</vt:lpstr>
      <vt:lpstr>PowerPoint Presentation</vt:lpstr>
      <vt:lpstr>PowerPoint Presentation</vt:lpstr>
      <vt:lpstr>Engage</vt:lpstr>
      <vt:lpstr>PowerPoint Presentation</vt:lpstr>
      <vt:lpstr>PowerPoint Presentation</vt:lpstr>
      <vt:lpstr>PowerPoint Presentation</vt:lpstr>
      <vt:lpstr>Questions for you on your students’ behalf: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Express</vt:lpstr>
      <vt:lpstr>PowerPoint Presentation</vt:lpstr>
      <vt:lpstr>PowerPoint Presentation</vt:lpstr>
      <vt:lpstr>PowerPoint Presentation</vt:lpstr>
      <vt:lpstr>4. Provide Options for Physical Action:</vt:lpstr>
      <vt:lpstr>5. Provide Options for Expression &amp; Communication:</vt:lpstr>
      <vt:lpstr>5. Provide Options for Expression &amp; Communication:</vt:lpstr>
      <vt:lpstr>5. Provide Options for Expression &amp; Communication:</vt:lpstr>
      <vt:lpstr>6. Provide Options for Executive Functions:</vt:lpstr>
      <vt:lpstr>6. Provide Options for Executive  Functions: </vt:lpstr>
      <vt:lpstr>6. Provide Options for  Executive Functions: </vt:lpstr>
      <vt:lpstr>6. Provide Options for Executive Functions: </vt:lpstr>
      <vt:lpstr>6. Provide Options for Executive Functions: </vt:lpstr>
      <vt:lpstr>PowerPoint Presentation</vt:lpstr>
      <vt:lpstr>PowerPoint Presentation</vt:lpstr>
      <vt:lpstr>PowerPoint Presentation</vt:lpstr>
      <vt:lpstr>PowerPoint Presentation</vt:lpstr>
      <vt:lpstr>Review</vt:lpstr>
      <vt:lpstr>PowerPoint Presentation</vt:lpstr>
      <vt:lpstr>PowerPoint Presentation</vt:lpstr>
      <vt:lpstr>Resources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Kalani Long</dc:creator>
  <cp:lastModifiedBy>Kalani Long</cp:lastModifiedBy>
  <cp:revision>1</cp:revision>
  <dcterms:modified xsi:type="dcterms:W3CDTF">2018-06-21T19:15:08Z</dcterms:modified>
</cp:coreProperties>
</file>