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80" r:id="rId2"/>
    <p:sldId id="275" r:id="rId3"/>
    <p:sldId id="276" r:id="rId4"/>
    <p:sldId id="274" r:id="rId5"/>
    <p:sldId id="278" r:id="rId6"/>
    <p:sldId id="279" r:id="rId7"/>
    <p:sldId id="277" r:id="rId8"/>
    <p:sldId id="258" r:id="rId9"/>
    <p:sldId id="268" r:id="rId10"/>
    <p:sldId id="271" r:id="rId11"/>
    <p:sldId id="272" r:id="rId12"/>
    <p:sldId id="273" r:id="rId13"/>
    <p:sldId id="269" r:id="rId14"/>
    <p:sldId id="262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206" autoAdjust="0"/>
  </p:normalViewPr>
  <p:slideViewPr>
    <p:cSldViewPr snapToGrid="0" showGuides="1">
      <p:cViewPr varScale="1">
        <p:scale>
          <a:sx n="64" d="100"/>
          <a:sy n="64" d="100"/>
        </p:scale>
        <p:origin x="9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5EE2A-B9A3-4FEC-9614-7215F078D451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B258-FBF2-4050-BAD9-8EFF8A34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FC1C-E49E-45FB-982A-019B9ED1A9F8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6B82-EF0C-4797-A400-078AEA39D706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166A-7004-4055-ADE8-F775CF69DBD9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2A00-0CC4-4E59-808E-4BE13337FE6B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BA4-46BE-492B-A1D8-F09BA6CE0708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4BB7-AE1E-4671-A4FB-15E914397D97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898D-18CF-4813-AB0D-B1F350F36108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B716-7309-4F83-9202-3ECA9E437BA3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7636-0D40-41A6-85A3-0FA95694AFED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78FA-0D57-4628-A192-06A1A54BBDAC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CF90-778D-4407-8B3D-D5F9D5647857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ED6C-B537-4D7A-B25B-D6BF149E104E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ADD6-EF44-48FF-BD57-2181C1D461B0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9E2D-AB7A-47A9-A245-3EB82F3B7290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2592-2EBE-4083-B85A-6159E37EC7CB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BFD6-9344-4136-840F-B8ECC75F0B12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924E-6347-4B25-8AD4-7229086EB6F7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auburn.odl.ac.mw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auburn.odl.ac.mw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hyperlink" Target="https://auburn.odl.ac.mw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uburn.odl.ac.mw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auburn.odl.ac.m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Learning: Thru a Malawi Lens</a:t>
            </a:r>
            <a:br>
              <a:rPr lang="en-US" dirty="0" smtClean="0"/>
            </a:b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Presented by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Rusty Presley, Auburn University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James Witte, Auburn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73584"/>
            <a:ext cx="9738875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hlinkClick r:id="rId2"/>
              </a:rPr>
              <a:t>https://auburn.odl.ac.mw</a:t>
            </a:r>
            <a:r>
              <a:rPr lang="en-US" sz="3200" b="1" dirty="0" smtClean="0"/>
              <a:t>  -  Student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6" y="1080150"/>
            <a:ext cx="9287348" cy="549251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73584"/>
            <a:ext cx="9738875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hlinkClick r:id="rId2"/>
              </a:rPr>
              <a:t>https://auburn.odl.ac.mw</a:t>
            </a:r>
            <a:r>
              <a:rPr lang="en-US" sz="3200" b="1" dirty="0" smtClean="0"/>
              <a:t>  -  Course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78" y="1080150"/>
            <a:ext cx="8793184" cy="549251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73583"/>
            <a:ext cx="9738875" cy="104186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hlinkClick r:id="rId4"/>
              </a:rPr>
              <a:t>https://auburn.odl.ac.mw</a:t>
            </a:r>
            <a:r>
              <a:rPr lang="en-US" sz="3200" b="1" dirty="0" smtClean="0"/>
              <a:t>  -  Course</a:t>
            </a:r>
            <a:br>
              <a:rPr lang="en-US" sz="3200" b="1" dirty="0" smtClean="0"/>
            </a:br>
            <a:r>
              <a:rPr lang="en-US" sz="3200" dirty="0" smtClean="0">
                <a:solidFill>
                  <a:schemeClr val="tx1"/>
                </a:solidFill>
              </a:rPr>
              <a:t>Callings Major </a:t>
            </a:r>
            <a:r>
              <a:rPr lang="en-US" sz="3200" dirty="0" err="1" smtClean="0">
                <a:solidFill>
                  <a:schemeClr val="tx1"/>
                </a:solidFill>
              </a:rPr>
              <a:t>Ngwira</a:t>
            </a:r>
            <a:r>
              <a:rPr lang="en-US" sz="3200" dirty="0" smtClean="0">
                <a:solidFill>
                  <a:schemeClr val="tx1"/>
                </a:solidFill>
              </a:rPr>
              <a:t> – Lecturer – Mzuzu University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malawife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335" y="1315453"/>
            <a:ext cx="6952736" cy="52145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93558"/>
            <a:ext cx="9738875" cy="762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Initiative 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95440"/>
            <a:ext cx="10179354" cy="4907867"/>
          </a:xfrm>
        </p:spPr>
        <p:txBody>
          <a:bodyPr>
            <a:normAutofit/>
          </a:bodyPr>
          <a:lstStyle/>
          <a:p>
            <a:r>
              <a:rPr lang="en-US" sz="2700" dirty="0"/>
              <a:t>Servers and software that will allow:</a:t>
            </a:r>
            <a:br>
              <a:rPr lang="en-US" sz="2700" dirty="0"/>
            </a:b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The instructors to create and publish courses programs: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700" dirty="0"/>
              <a:t>From their office, home, field, classroom, etc.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700" dirty="0"/>
              <a:t>Build a curriculum database tailored for </a:t>
            </a:r>
            <a:r>
              <a:rPr lang="en-US" sz="2700" dirty="0" smtClean="0"/>
              <a:t>Malawi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The </a:t>
            </a:r>
            <a:r>
              <a:rPr lang="en-US" sz="2700" dirty="0"/>
              <a:t>learners to access programs and courses in multiple ways: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700" dirty="0"/>
              <a:t>Online: Web-based web-rich, video or audio podcast.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700" dirty="0"/>
              <a:t>Offline: video or podcast, which can be delivered over traditional broadcast media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How </a:t>
            </a:r>
            <a:r>
              <a:rPr lang="en-US" sz="4400" b="1" dirty="0" smtClean="0"/>
              <a:t>else it can be used.</a:t>
            </a:r>
            <a:r>
              <a:rPr lang="en-US" sz="4400" b="1" dirty="0"/>
              <a:t>	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A9D8-5609-4737-AC43-275F748E8FF0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4923" y="1621851"/>
            <a:ext cx="9294752" cy="4728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700" dirty="0" smtClean="0"/>
              <a:t>Academic – </a:t>
            </a:r>
            <a:r>
              <a:rPr lang="en-US" sz="2700" b="1" dirty="0" smtClean="0"/>
              <a:t>Review, Contingency, Instruction</a:t>
            </a:r>
          </a:p>
          <a:p>
            <a:pPr>
              <a:lnSpc>
                <a:spcPct val="150000"/>
              </a:lnSpc>
            </a:pPr>
            <a:r>
              <a:rPr lang="en-US" sz="2700" dirty="0" smtClean="0"/>
              <a:t>Emergency </a:t>
            </a:r>
            <a:r>
              <a:rPr lang="en-US" sz="2700" dirty="0"/>
              <a:t>Response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Internal training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Specialized Trainings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Special Events from the Field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Public Programs</a:t>
            </a:r>
          </a:p>
        </p:txBody>
      </p:sp>
    </p:spTree>
    <p:extLst>
      <p:ext uri="{BB962C8B-B14F-4D97-AF65-F5344CB8AC3E}">
        <p14:creationId xmlns:p14="http://schemas.microsoft.com/office/powerpoint/2010/main" val="25020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A9D8-5609-4737-AC43-275F748E8FF0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4923" y="1621851"/>
            <a:ext cx="9294752" cy="4728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700" dirty="0" smtClean="0"/>
          </a:p>
          <a:p>
            <a:pPr>
              <a:lnSpc>
                <a:spcPct val="150000"/>
              </a:lnSpc>
            </a:pPr>
            <a:r>
              <a:rPr lang="en-US" sz="4000" dirty="0" smtClean="0"/>
              <a:t>Questions 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Comments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Observations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35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1026" name="Picture 2" descr="Image result for maps of malaw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32" y="1816443"/>
            <a:ext cx="4127157" cy="43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3146"/>
          </a:xfrm>
        </p:spPr>
        <p:txBody>
          <a:bodyPr/>
          <a:lstStyle/>
          <a:p>
            <a:r>
              <a:rPr lang="en-US" dirty="0" smtClean="0"/>
              <a:t>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9243"/>
            <a:ext cx="8596668" cy="46821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sz="2400" dirty="0" smtClean="0"/>
              <a:t>The Warm Heart of Africa”</a:t>
            </a:r>
          </a:p>
          <a:p>
            <a:r>
              <a:rPr lang="en-US" sz="2400" dirty="0" smtClean="0"/>
              <a:t>Small country / big lake</a:t>
            </a:r>
          </a:p>
          <a:p>
            <a:r>
              <a:rPr lang="en-US" sz="2400" dirty="0" smtClean="0"/>
              <a:t>One of world’s least developed countries</a:t>
            </a:r>
          </a:p>
          <a:p>
            <a:r>
              <a:rPr lang="en-US" sz="2400" dirty="0" smtClean="0"/>
              <a:t>Low life expectancy – Hi infant mortality (AIDS Factor)</a:t>
            </a:r>
          </a:p>
          <a:p>
            <a:r>
              <a:rPr lang="en-US" sz="2400" dirty="0" smtClean="0"/>
              <a:t>Language: English (0fficial) Chichewa (common)</a:t>
            </a:r>
          </a:p>
          <a:p>
            <a:r>
              <a:rPr lang="en-US" sz="2400" dirty="0" smtClean="0"/>
              <a:t>Historically Malawians left country to seek work</a:t>
            </a:r>
          </a:p>
          <a:p>
            <a:r>
              <a:rPr lang="en-US" sz="2400" dirty="0" smtClean="0"/>
              <a:t>School life expectancy: 11 years</a:t>
            </a:r>
          </a:p>
          <a:p>
            <a:r>
              <a:rPr lang="en-US" sz="2400" dirty="0" smtClean="0"/>
              <a:t>Unemployment: </a:t>
            </a:r>
            <a:r>
              <a:rPr lang="fr-FR" sz="2400" b="1" dirty="0"/>
              <a:t>total: </a:t>
            </a:r>
            <a:r>
              <a:rPr lang="fr-FR" sz="2400" dirty="0"/>
              <a:t>8.6%</a:t>
            </a:r>
          </a:p>
          <a:p>
            <a:pPr lvl="1"/>
            <a:r>
              <a:rPr lang="fr-FR" sz="2400" b="1" dirty="0"/>
              <a:t>male: </a:t>
            </a:r>
            <a:r>
              <a:rPr lang="fr-FR" sz="2400" dirty="0"/>
              <a:t>9.1%</a:t>
            </a:r>
          </a:p>
          <a:p>
            <a:pPr lvl="1"/>
            <a:r>
              <a:rPr lang="fr-FR" sz="2400" b="1" dirty="0" err="1"/>
              <a:t>female</a:t>
            </a:r>
            <a:r>
              <a:rPr lang="fr-FR" sz="2400" b="1" dirty="0"/>
              <a:t>: </a:t>
            </a:r>
            <a:r>
              <a:rPr lang="fr-FR" sz="2400" dirty="0"/>
              <a:t>8.2% (2013 est.)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1277"/>
            <a:ext cx="8596668" cy="654908"/>
          </a:xfrm>
        </p:spPr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76185"/>
            <a:ext cx="8596668" cy="5065177"/>
          </a:xfrm>
        </p:spPr>
        <p:txBody>
          <a:bodyPr>
            <a:noAutofit/>
          </a:bodyPr>
          <a:lstStyle/>
          <a:p>
            <a:r>
              <a:rPr lang="en-US" sz="2400" dirty="0" smtClean="0"/>
              <a:t>Agriculture</a:t>
            </a:r>
          </a:p>
          <a:p>
            <a:pPr lvl="1"/>
            <a:r>
              <a:rPr lang="en-US" sz="2400" dirty="0" smtClean="0"/>
              <a:t>Tobacco</a:t>
            </a:r>
          </a:p>
          <a:p>
            <a:pPr lvl="1"/>
            <a:r>
              <a:rPr lang="en-US" sz="2400" dirty="0" smtClean="0"/>
              <a:t>Sugarcane</a:t>
            </a:r>
          </a:p>
          <a:p>
            <a:pPr lvl="1"/>
            <a:r>
              <a:rPr lang="en-US" sz="2400" dirty="0" smtClean="0"/>
              <a:t>Tea</a:t>
            </a:r>
          </a:p>
          <a:p>
            <a:pPr lvl="1"/>
            <a:r>
              <a:rPr lang="en-US" sz="2400" dirty="0" smtClean="0"/>
              <a:t>Wood products</a:t>
            </a:r>
          </a:p>
          <a:p>
            <a:pPr lvl="1"/>
            <a:r>
              <a:rPr lang="en-US" sz="2400" dirty="0" smtClean="0"/>
              <a:t>Malawi Gold</a:t>
            </a:r>
          </a:p>
          <a:p>
            <a:r>
              <a:rPr lang="en-US" sz="2400" dirty="0" smtClean="0"/>
              <a:t>Cement</a:t>
            </a:r>
          </a:p>
          <a:p>
            <a:r>
              <a:rPr lang="en-US" sz="2400" dirty="0" smtClean="0"/>
              <a:t>Consumer goods</a:t>
            </a:r>
          </a:p>
          <a:p>
            <a:r>
              <a:rPr lang="en-US" sz="2400" dirty="0" smtClean="0"/>
              <a:t>80% of population farms</a:t>
            </a:r>
          </a:p>
          <a:p>
            <a:r>
              <a:rPr lang="en-US" sz="2400" dirty="0" smtClean="0"/>
              <a:t>Agriculture is only 27% of GDP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6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2052" name="Picture 4" descr="Image result for maps of malaw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22" y="1248032"/>
            <a:ext cx="6376086" cy="560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6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/>
          <a:lstStyle/>
          <a:p>
            <a:r>
              <a:rPr lang="en-US" dirty="0" smtClean="0"/>
              <a:t>Education Opportunity</a:t>
            </a:r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41338" y="1489427"/>
            <a:ext cx="8508659" cy="38029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There are four public universities in Malawi namely: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Mzuzu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Lilongwe University of Agriculture and Natural Resources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Malawi University of Science and Technology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Malawi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has the following constituent colleges: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Chancellor College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College of Medicine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Kamuzu</a:t>
            </a:r>
            <a:r>
              <a:rPr lang="en-US" altLang="en-US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Nursing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Polytechnic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Overview of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52367"/>
            <a:ext cx="9541704" cy="4905633"/>
          </a:xfrm>
        </p:spPr>
        <p:txBody>
          <a:bodyPr>
            <a:normAutofit/>
          </a:bodyPr>
          <a:lstStyle/>
          <a:p>
            <a:r>
              <a:rPr lang="en-US" sz="3200" dirty="0"/>
              <a:t>Hardware housed in Malawi on local networks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endParaRPr lang="en-US" sz="800" dirty="0"/>
          </a:p>
          <a:p>
            <a:r>
              <a:rPr lang="en-US" sz="3200" dirty="0"/>
              <a:t>Not dependent on an internet connection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endParaRPr lang="en-US" sz="800" dirty="0"/>
          </a:p>
          <a:p>
            <a:pPr fontAlgn="base"/>
            <a:r>
              <a:rPr lang="en-US" sz="3200" dirty="0"/>
              <a:t>Video Content Management ​and Capture System​ (VCMS</a:t>
            </a:r>
            <a:r>
              <a:rPr lang="en-US" sz="3200" dirty="0" smtClean="0"/>
              <a:t>) – </a:t>
            </a:r>
            <a:r>
              <a:rPr lang="en-US" sz="3200" b="1" dirty="0" smtClean="0"/>
              <a:t>Panopto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800" dirty="0"/>
          </a:p>
          <a:p>
            <a:pPr fontAlgn="base"/>
            <a:r>
              <a:rPr lang="en-US" sz="3200" dirty="0"/>
              <a:t>Can integrate with a Learning Management System (LMS</a:t>
            </a:r>
            <a:r>
              <a:rPr lang="en-US" sz="3200" dirty="0" smtClean="0"/>
              <a:t>) – like Moodle, Sakai, etc.</a:t>
            </a:r>
            <a:endParaRPr lang="en-US" sz="3200" dirty="0"/>
          </a:p>
          <a:p>
            <a:pPr marL="0" indent="0">
              <a:buNone/>
            </a:pPr>
            <a:endParaRPr lang="en-US" sz="38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38875" cy="1320800"/>
          </a:xfrm>
        </p:spPr>
        <p:txBody>
          <a:bodyPr>
            <a:normAutofit/>
          </a:bodyPr>
          <a:lstStyle/>
          <a:p>
            <a:r>
              <a:rPr lang="en-US" sz="4400" b="1" dirty="0"/>
              <a:t>What is </a:t>
            </a:r>
            <a:r>
              <a:rPr lang="en-US" sz="4400" b="1" dirty="0" smtClean="0"/>
              <a:t>Panopto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6956"/>
            <a:ext cx="8973293" cy="46850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Panopto supports the capture of any content, screen or PowerPoint, with audio or video overlay, from your computer or other computers that you use.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900" dirty="0"/>
          </a:p>
          <a:p>
            <a:r>
              <a:rPr lang="en-US" sz="3200" dirty="0"/>
              <a:t>Automatically uploads and publishes it to the server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auburn.odl.ac.mw</a:t>
            </a:r>
            <a:r>
              <a:rPr lang="en-US" sz="3200" dirty="0" smtClean="0"/>
              <a:t> </a:t>
            </a:r>
            <a:r>
              <a:rPr lang="en-US" sz="3200" dirty="0"/>
              <a:t>for web-rich viewing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sz="3200" dirty="0"/>
              <a:t>Automatically creates audio and video podcast, RSS feed, HTML links and embed codes.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900" dirty="0"/>
          </a:p>
          <a:p>
            <a:pPr>
              <a:lnSpc>
                <a:spcPct val="100000"/>
              </a:lnSpc>
            </a:pPr>
            <a:r>
              <a:rPr lang="en-US" sz="3200" dirty="0"/>
              <a:t>Uses Optical Character Recognition (OCR) for written items on your computer screen, or whiteboard.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73584"/>
            <a:ext cx="9738875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hlinkClick r:id="rId2"/>
              </a:rPr>
              <a:t>https://auburn.odl.ac.mw</a:t>
            </a:r>
            <a:r>
              <a:rPr lang="en-US" sz="3200" b="1" dirty="0" smtClean="0"/>
              <a:t>  -  Authenticated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6" y="1035584"/>
            <a:ext cx="9287348" cy="55816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429</TotalTime>
  <Words>288</Words>
  <Application>Microsoft Office PowerPoint</Application>
  <PresentationFormat>Widescreen</PresentationFormat>
  <Paragraphs>103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 Distance Learning: Thru a Malawi Lens : </vt:lpstr>
      <vt:lpstr>Background </vt:lpstr>
      <vt:lpstr>The People</vt:lpstr>
      <vt:lpstr>Economy</vt:lpstr>
      <vt:lpstr>Education</vt:lpstr>
      <vt:lpstr>Education Opportunity</vt:lpstr>
      <vt:lpstr>Overview of Platform</vt:lpstr>
      <vt:lpstr>What is Panopto</vt:lpstr>
      <vt:lpstr>https://auburn.odl.ac.mw  -  Authenticated</vt:lpstr>
      <vt:lpstr>https://auburn.odl.ac.mw  -  Student</vt:lpstr>
      <vt:lpstr>https://auburn.odl.ac.mw  -  Course</vt:lpstr>
      <vt:lpstr>https://auburn.odl.ac.mw  -  Course Callings Major Ngwira – Lecturer – Mzuzu University</vt:lpstr>
      <vt:lpstr>Initiative Objectives</vt:lpstr>
      <vt:lpstr>How else it can be used.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Rusty Presley</dc:creator>
  <cp:lastModifiedBy>James Witte</cp:lastModifiedBy>
  <cp:revision>35</cp:revision>
  <dcterms:created xsi:type="dcterms:W3CDTF">2017-07-04T14:39:19Z</dcterms:created>
  <dcterms:modified xsi:type="dcterms:W3CDTF">2018-05-27T17:58:10Z</dcterms:modified>
</cp:coreProperties>
</file>