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notesMasterIdLst>
    <p:notesMasterId r:id="rId59"/>
  </p:notesMasterIdLst>
  <p:sldIdLst>
    <p:sldId id="304" r:id="rId2"/>
    <p:sldId id="400" r:id="rId3"/>
    <p:sldId id="393" r:id="rId4"/>
    <p:sldId id="404" r:id="rId5"/>
    <p:sldId id="417" r:id="rId6"/>
    <p:sldId id="414" r:id="rId7"/>
    <p:sldId id="415" r:id="rId8"/>
    <p:sldId id="405" r:id="rId9"/>
    <p:sldId id="418" r:id="rId10"/>
    <p:sldId id="429" r:id="rId11"/>
    <p:sldId id="440" r:id="rId12"/>
    <p:sldId id="444" r:id="rId13"/>
    <p:sldId id="445" r:id="rId14"/>
    <p:sldId id="446" r:id="rId15"/>
    <p:sldId id="447" r:id="rId16"/>
    <p:sldId id="449" r:id="rId17"/>
    <p:sldId id="450" r:id="rId18"/>
    <p:sldId id="407" r:id="rId19"/>
    <p:sldId id="437" r:id="rId20"/>
    <p:sldId id="460" r:id="rId21"/>
    <p:sldId id="438" r:id="rId22"/>
    <p:sldId id="419" r:id="rId23"/>
    <p:sldId id="439" r:id="rId24"/>
    <p:sldId id="420" r:id="rId25"/>
    <p:sldId id="421" r:id="rId26"/>
    <p:sldId id="425" r:id="rId27"/>
    <p:sldId id="426" r:id="rId28"/>
    <p:sldId id="427" r:id="rId29"/>
    <p:sldId id="428" r:id="rId30"/>
    <p:sldId id="409" r:id="rId31"/>
    <p:sldId id="410" r:id="rId32"/>
    <p:sldId id="452" r:id="rId33"/>
    <p:sldId id="454" r:id="rId34"/>
    <p:sldId id="411" r:id="rId35"/>
    <p:sldId id="455" r:id="rId36"/>
    <p:sldId id="412" r:id="rId37"/>
    <p:sldId id="456" r:id="rId38"/>
    <p:sldId id="458" r:id="rId39"/>
    <p:sldId id="424" r:id="rId40"/>
    <p:sldId id="457" r:id="rId41"/>
    <p:sldId id="459" r:id="rId42"/>
    <p:sldId id="394" r:id="rId43"/>
    <p:sldId id="442" r:id="rId44"/>
    <p:sldId id="430" r:id="rId45"/>
    <p:sldId id="433" r:id="rId46"/>
    <p:sldId id="435" r:id="rId47"/>
    <p:sldId id="431" r:id="rId48"/>
    <p:sldId id="434" r:id="rId49"/>
    <p:sldId id="436" r:id="rId50"/>
    <p:sldId id="461" r:id="rId51"/>
    <p:sldId id="462" r:id="rId52"/>
    <p:sldId id="441" r:id="rId53"/>
    <p:sldId id="406" r:id="rId54"/>
    <p:sldId id="408" r:id="rId55"/>
    <p:sldId id="422" r:id="rId56"/>
    <p:sldId id="423" r:id="rId57"/>
    <p:sldId id="432" r:id="rId5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bg1"/>
        </a:solidFill>
        <a:latin typeface="Georgia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bg1"/>
        </a:solidFill>
        <a:latin typeface="Georgia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bg1"/>
        </a:solidFill>
        <a:latin typeface="Georgia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bg1"/>
        </a:solidFill>
        <a:latin typeface="Georgia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bg1"/>
        </a:solidFill>
        <a:latin typeface="Georgia" charset="0"/>
        <a:ea typeface="宋体" charset="0"/>
        <a:cs typeface="宋体" charset="0"/>
      </a:defRPr>
    </a:lvl5pPr>
    <a:lvl6pPr marL="2286000" algn="l" defTabSz="457200" rtl="0" eaLnBrk="1" latinLnBrk="0" hangingPunct="1">
      <a:defRPr kumimoji="1" sz="1600" kern="1200">
        <a:solidFill>
          <a:schemeClr val="bg1"/>
        </a:solidFill>
        <a:latin typeface="Georgia" charset="0"/>
        <a:ea typeface="宋体" charset="0"/>
        <a:cs typeface="宋体" charset="0"/>
      </a:defRPr>
    </a:lvl6pPr>
    <a:lvl7pPr marL="2743200" algn="l" defTabSz="457200" rtl="0" eaLnBrk="1" latinLnBrk="0" hangingPunct="1">
      <a:defRPr kumimoji="1" sz="1600" kern="1200">
        <a:solidFill>
          <a:schemeClr val="bg1"/>
        </a:solidFill>
        <a:latin typeface="Georgia" charset="0"/>
        <a:ea typeface="宋体" charset="0"/>
        <a:cs typeface="宋体" charset="0"/>
      </a:defRPr>
    </a:lvl7pPr>
    <a:lvl8pPr marL="3200400" algn="l" defTabSz="457200" rtl="0" eaLnBrk="1" latinLnBrk="0" hangingPunct="1">
      <a:defRPr kumimoji="1" sz="1600" kern="1200">
        <a:solidFill>
          <a:schemeClr val="bg1"/>
        </a:solidFill>
        <a:latin typeface="Georgia" charset="0"/>
        <a:ea typeface="宋体" charset="0"/>
        <a:cs typeface="宋体" charset="0"/>
      </a:defRPr>
    </a:lvl8pPr>
    <a:lvl9pPr marL="3657600" algn="l" defTabSz="457200" rtl="0" eaLnBrk="1" latinLnBrk="0" hangingPunct="1">
      <a:defRPr kumimoji="1" sz="1600" kern="1200">
        <a:solidFill>
          <a:schemeClr val="bg1"/>
        </a:solidFill>
        <a:latin typeface="Georgia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A50021"/>
    <a:srgbClr val="CC0000"/>
    <a:srgbClr val="FF6600"/>
    <a:srgbClr val="FFFF00"/>
    <a:srgbClr val="000000"/>
    <a:srgbClr val="0000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8" autoAdjust="0"/>
    <p:restoredTop sz="97561" autoAdjust="0"/>
  </p:normalViewPr>
  <p:slideViewPr>
    <p:cSldViewPr>
      <p:cViewPr>
        <p:scale>
          <a:sx n="90" d="100"/>
          <a:sy n="90" d="100"/>
        </p:scale>
        <p:origin x="-34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2FA6109-A12F-BE48-A192-B346B0FDB06B}" type="datetimeFigureOut">
              <a:rPr lang="zh-CN" altLang="en-US"/>
              <a:pPr>
                <a:defRPr/>
              </a:pPr>
              <a:t>9/8/17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6B63556-5BF9-5946-9BC8-FFD553F72A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976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B6883-00F4-5543-9E04-14B84DCB235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125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8EAC1-6EDE-BC4E-A752-5A057F98205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309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98A7A-7069-3246-B7C3-0AB8A63A63E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230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4DB48-0180-194F-B3FC-E7B6270093C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869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4B20-4CE1-164E-AC27-0BF36E66A08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224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BC636-F761-194B-B63F-CA29B9FEACC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927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C529C-165B-A142-90FE-BD8C888DF09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270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20BAA-9DF7-3F4E-AE46-B063993A08E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209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692B4-E81D-A743-ACCF-52542BF9BE9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348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4653B-9440-9946-905A-AA8ADF5A475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293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3AA51-AE0C-1246-A4D0-B00D1CE25EC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232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9C4265-B14E-6B4F-8AD1-8C555A491E0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986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olor_heat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6" t="19547" r="26567" b="19578"/>
          <a:stretch/>
        </p:blipFill>
        <p:spPr>
          <a:xfrm>
            <a:off x="4557676" y="908720"/>
            <a:ext cx="4118780" cy="4174811"/>
          </a:xfrm>
          <a:prstGeom prst="rect">
            <a:avLst/>
          </a:prstGeom>
        </p:spPr>
      </p:pic>
      <p:sp>
        <p:nvSpPr>
          <p:cNvPr id="248840" name="Rectangle 8"/>
          <p:cNvSpPr>
            <a:spLocks noGrp="1" noChangeArrowheads="1"/>
          </p:cNvSpPr>
          <p:nvPr>
            <p:ph idx="1"/>
          </p:nvPr>
        </p:nvSpPr>
        <p:spPr>
          <a:xfrm>
            <a:off x="1259632" y="4941168"/>
            <a:ext cx="4360534" cy="208823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buFontTx/>
              <a:buNone/>
              <a:defRPr/>
            </a:pPr>
            <a:r>
              <a:rPr kumimoji="0" lang="en-US" altLang="zh-CN" sz="1200" b="1" dirty="0" smtClean="0">
                <a:solidFill>
                  <a:schemeClr val="bg1"/>
                </a:solidFill>
                <a:latin typeface="Arial Black" charset="0"/>
              </a:rPr>
              <a:t>                                                                                                 </a:t>
            </a:r>
            <a:r>
              <a:rPr kumimoji="0" lang="en-US" altLang="zh-CN" b="1" dirty="0" smtClean="0">
                <a:solidFill>
                  <a:schemeClr val="bg1"/>
                </a:solidFill>
                <a:latin typeface="Arial Black" charset="0"/>
              </a:rPr>
              <a:t>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kumimoji="0" lang="en-US" altLang="zh-CN" sz="1600" b="1" dirty="0" smtClean="0">
              <a:solidFill>
                <a:schemeClr val="bg1"/>
              </a:solidFill>
              <a:latin typeface="Arial Black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kumimoji="0" lang="en-US" altLang="zh-CN" sz="1600" b="1" dirty="0" smtClean="0">
                <a:solidFill>
                  <a:srgbClr val="000000"/>
                </a:solidFill>
                <a:latin typeface="Arial Black" charset="0"/>
              </a:rPr>
              <a:t>CHENGFEI </a:t>
            </a:r>
            <a:r>
              <a:rPr kumimoji="0" lang="en-US" altLang="zh-CN" sz="1600" b="1" dirty="0" smtClean="0">
                <a:solidFill>
                  <a:srgbClr val="000000"/>
                </a:solidFill>
                <a:latin typeface="Arial Black" charset="0"/>
              </a:rPr>
              <a:t>WANG</a:t>
            </a:r>
            <a:endParaRPr kumimoji="0" lang="en-US" altLang="zh-CN" sz="1600" b="1" dirty="0" smtClean="0">
              <a:solidFill>
                <a:srgbClr val="000000"/>
              </a:solidFill>
              <a:latin typeface="Arial Black" charset="0"/>
            </a:endParaRPr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-324544" y="1124744"/>
            <a:ext cx="4536504" cy="33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en-US" altLang="zh-CN" sz="1200" b="1" dirty="0">
                <a:solidFill>
                  <a:srgbClr val="000000"/>
                </a:solidFill>
                <a:latin typeface="Arial Black" charset="0"/>
              </a:rPr>
              <a:t>                                                                                                         </a:t>
            </a:r>
          </a:p>
          <a:p>
            <a:pPr marL="4000500" lvl="8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zh-CN" altLang="en-US" sz="1800" b="1" dirty="0">
                <a:latin typeface="Arial Black" charset="0"/>
              </a:rPr>
              <a:t>     </a:t>
            </a:r>
            <a:r>
              <a:rPr kumimoji="0" lang="zh-CN" altLang="en-US" sz="1800" b="1" dirty="0">
                <a:solidFill>
                  <a:srgbClr val="000000"/>
                </a:solidFill>
                <a:latin typeface="Arial Black" charset="0"/>
              </a:rPr>
              <a:t>                                 </a:t>
            </a:r>
            <a:endParaRPr kumimoji="0" lang="en-US" altLang="zh-CN" sz="1800" b="1" dirty="0" smtClean="0">
              <a:solidFill>
                <a:srgbClr val="000000"/>
              </a:solidFill>
              <a:latin typeface="Arial Black" charset="0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en-US" altLang="zh-CN" sz="3200" b="1" i="1" dirty="0" smtClean="0">
                <a:latin typeface="Georgia"/>
                <a:cs typeface="Georgia"/>
              </a:rPr>
              <a:t> </a:t>
            </a:r>
          </a:p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kumimoji="0" lang="en-US" altLang="zh-CN" sz="3200" b="1" i="1" dirty="0" smtClean="0">
                <a:solidFill>
                  <a:schemeClr val="tx1"/>
                </a:solidFill>
                <a:latin typeface="Georgia"/>
                <a:cs typeface="Georgia"/>
              </a:rPr>
              <a:t>Investigation of </a:t>
            </a:r>
            <a:r>
              <a:rPr kumimoji="0" lang="en-US" altLang="zh-CN" sz="3200" b="1" i="1" dirty="0">
                <a:solidFill>
                  <a:schemeClr val="tx1"/>
                </a:solidFill>
                <a:latin typeface="Georgia"/>
                <a:cs typeface="Georgia"/>
              </a:rPr>
              <a:t>E</a:t>
            </a:r>
            <a:r>
              <a:rPr kumimoji="0" lang="en-US" altLang="zh-CN" sz="3200" b="1" i="1" dirty="0" smtClean="0">
                <a:solidFill>
                  <a:schemeClr val="tx1"/>
                </a:solidFill>
                <a:latin typeface="Georgia"/>
                <a:cs typeface="Georgia"/>
              </a:rPr>
              <a:t>lectronic Effects with Difference Densities</a:t>
            </a:r>
            <a:endParaRPr kumimoji="0" lang="en-US" altLang="zh-CN" sz="3200" b="1" dirty="0">
              <a:solidFill>
                <a:schemeClr val="tx1"/>
              </a:solidFill>
              <a:latin typeface="Arial Black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kumimoji="0" lang="en-US" altLang="zh-CN" sz="1200" b="1" dirty="0">
              <a:latin typeface="Arial Black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kumimoji="0" lang="en-US" altLang="zh-CN" sz="1200" b="1" dirty="0" smtClean="0">
              <a:latin typeface="Arial Black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kumimoji="0" lang="zh-CN" altLang="en-US" sz="1200" b="1" dirty="0">
              <a:latin typeface="Arial Black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4499992" y="116632"/>
            <a:ext cx="4360534" cy="1719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buFontTx/>
              <a:buNone/>
              <a:defRPr/>
            </a:pPr>
            <a:r>
              <a:rPr lang="en-US" altLang="zh-CN" sz="1200" b="1" dirty="0" smtClean="0">
                <a:solidFill>
                  <a:schemeClr val="bg1"/>
                </a:solidFill>
                <a:latin typeface="Arial Black" charset="0"/>
              </a:rPr>
              <a:t>                                                                                                         </a:t>
            </a:r>
            <a:r>
              <a:rPr lang="en-US" altLang="zh-CN" sz="1200" b="1" dirty="0" smtClean="0">
                <a:solidFill>
                  <a:srgbClr val="000000"/>
                </a:solidFill>
                <a:latin typeface="Arial Black" charset="0"/>
              </a:rPr>
              <a:t>Dec 13, 2015 </a:t>
            </a:r>
          </a:p>
          <a:p>
            <a:pPr algn="r">
              <a:lnSpc>
                <a:spcPct val="80000"/>
              </a:lnSpc>
              <a:buFontTx/>
              <a:buNone/>
              <a:defRPr/>
            </a:pPr>
            <a:endParaRPr lang="en-US" altLang="zh-CN" sz="1800" b="1" dirty="0" smtClean="0">
              <a:solidFill>
                <a:schemeClr val="bg1"/>
              </a:solidFill>
              <a:latin typeface="Arial Black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zh-CN" sz="1800" b="1" dirty="0" smtClean="0">
              <a:solidFill>
                <a:schemeClr val="bg1"/>
              </a:solidFill>
              <a:latin typeface="Arial Black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zh-CN" sz="1800" b="1" dirty="0" smtClean="0">
              <a:solidFill>
                <a:schemeClr val="bg1"/>
              </a:solidFill>
              <a:latin typeface="Arial Black" charset="0"/>
            </a:endParaRPr>
          </a:p>
          <a:p>
            <a:pPr algn="r">
              <a:lnSpc>
                <a:spcPct val="8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chemeClr val="bg1"/>
                </a:solidFill>
                <a:latin typeface="Arial Black" charset="0"/>
              </a:rPr>
              <a:t>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HF density and response </a:t>
            </a:r>
            <a:r>
              <a:rPr lang="en-US" altLang="zh-CN" sz="3200" dirty="0" smtClean="0">
                <a:solidFill>
                  <a:srgbClr val="000000"/>
                </a:solidFill>
              </a:rPr>
              <a:t>density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3645024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First analytical derivative of the energy with regard to the Dirac Delta operator</a:t>
            </a:r>
            <a:endParaRPr lang="en-US" altLang="zh-CN" sz="2800" dirty="0" smtClean="0">
              <a:solidFill>
                <a:srgbClr val="CC0000"/>
              </a:solidFill>
            </a:endParaRPr>
          </a:p>
        </p:txBody>
      </p:sp>
      <p:pic>
        <p:nvPicPr>
          <p:cNvPr id="2" name="图片 1" descr="f1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6912768" cy="13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Workflow of </a:t>
            </a:r>
            <a:r>
              <a:rPr lang="en-US" altLang="zh-CN" sz="3200" dirty="0" smtClean="0">
                <a:solidFill>
                  <a:srgbClr val="000000"/>
                </a:solidFill>
              </a:rPr>
              <a:t>Plotting: 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51720" y="3337828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0000"/>
                </a:solidFill>
              </a:rPr>
              <a:t>DiffDen.py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512" y="2473732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</a:rPr>
              <a:t>Result in </a:t>
            </a:r>
            <a:r>
              <a:rPr lang="en-US" altLang="zh-CN" sz="2800" dirty="0" err="1" smtClean="0">
                <a:solidFill>
                  <a:schemeClr val="tx2">
                    <a:lumMod val="75000"/>
                  </a:schemeClr>
                </a:solidFill>
              </a:rPr>
              <a:t>molden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</a:rPr>
              <a:t> or </a:t>
            </a:r>
            <a:r>
              <a:rPr lang="en-US" altLang="zh-CN" sz="2800" dirty="0" err="1" smtClean="0">
                <a:solidFill>
                  <a:schemeClr val="tx2">
                    <a:lumMod val="75000"/>
                  </a:schemeClr>
                </a:solidFill>
              </a:rPr>
              <a:t>fchk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</a:rPr>
              <a:t> files</a:t>
            </a:r>
          </a:p>
        </p:txBody>
      </p:sp>
      <p:sp>
        <p:nvSpPr>
          <p:cNvPr id="13" name="矩形 12"/>
          <p:cNvSpPr/>
          <p:nvPr/>
        </p:nvSpPr>
        <p:spPr>
          <a:xfrm>
            <a:off x="2483768" y="549806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graphics</a:t>
            </a:r>
          </a:p>
        </p:txBody>
      </p:sp>
      <p:cxnSp>
        <p:nvCxnSpPr>
          <p:cNvPr id="14" name="直线箭头连接符 13"/>
          <p:cNvCxnSpPr/>
          <p:nvPr/>
        </p:nvCxnSpPr>
        <p:spPr>
          <a:xfrm>
            <a:off x="3131840" y="297778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/>
          <p:cNvCxnSpPr/>
          <p:nvPr/>
        </p:nvCxnSpPr>
        <p:spPr>
          <a:xfrm>
            <a:off x="3131840" y="3913892"/>
            <a:ext cx="0" cy="151216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11560" y="1537628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tx2">
                    <a:lumMod val="75000"/>
                  </a:schemeClr>
                </a:solidFill>
              </a:rPr>
              <a:t>Molpro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sz="2800" dirty="0" err="1" smtClean="0">
                <a:solidFill>
                  <a:schemeClr val="tx2">
                    <a:lumMod val="75000"/>
                  </a:schemeClr>
                </a:solidFill>
              </a:rPr>
              <a:t>Cfour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</a:rPr>
              <a:t>  Gaussian calculation</a:t>
            </a:r>
          </a:p>
        </p:txBody>
      </p:sp>
      <p:cxnSp>
        <p:nvCxnSpPr>
          <p:cNvPr id="15" name="直线箭头连接符 14"/>
          <p:cNvCxnSpPr/>
          <p:nvPr/>
        </p:nvCxnSpPr>
        <p:spPr>
          <a:xfrm>
            <a:off x="1907704" y="2113692"/>
            <a:ext cx="21602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>
            <a:off x="3707904" y="2041684"/>
            <a:ext cx="0" cy="5040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/>
          <p:nvPr/>
        </p:nvCxnSpPr>
        <p:spPr>
          <a:xfrm>
            <a:off x="3707904" y="4849996"/>
            <a:ext cx="0" cy="576064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475656" y="434594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Intermediate data</a:t>
            </a:r>
          </a:p>
        </p:txBody>
      </p:sp>
      <p:sp>
        <p:nvSpPr>
          <p:cNvPr id="49" name="矩形 48"/>
          <p:cNvSpPr/>
          <p:nvPr/>
        </p:nvSpPr>
        <p:spPr>
          <a:xfrm>
            <a:off x="4932040" y="2276872"/>
            <a:ext cx="385192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Files already prepared for exercises</a:t>
            </a:r>
          </a:p>
        </p:txBody>
      </p:sp>
      <p:sp>
        <p:nvSpPr>
          <p:cNvPr id="51" name="矩形 50"/>
          <p:cNvSpPr/>
          <p:nvPr/>
        </p:nvSpPr>
        <p:spPr>
          <a:xfrm>
            <a:off x="4967536" y="3501008"/>
            <a:ext cx="4176464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Script files kept in the same working directory, start exercise part and only need to do the blue step here</a:t>
            </a:r>
          </a:p>
        </p:txBody>
      </p:sp>
    </p:spTree>
    <p:extLst>
      <p:ext uri="{BB962C8B-B14F-4D97-AF65-F5344CB8AC3E}">
        <p14:creationId xmlns:p14="http://schemas.microsoft.com/office/powerpoint/2010/main" val="204316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Q</a:t>
            </a:r>
            <a:r>
              <a:rPr lang="en-US" altLang="zh-CN" sz="3200" dirty="0" smtClean="0">
                <a:solidFill>
                  <a:srgbClr val="000000"/>
                </a:solidFill>
              </a:rPr>
              <a:t>uick guide for 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DiffDen</a:t>
            </a:r>
            <a:r>
              <a:rPr lang="en-US" altLang="zh-CN" sz="3200" dirty="0" smtClean="0">
                <a:solidFill>
                  <a:srgbClr val="000000"/>
                </a:solidFill>
              </a:rPr>
              <a:t>: 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3789040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0000"/>
                </a:solidFill>
              </a:rPr>
              <a:t>DiffDen.py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44208" y="6002124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graphics</a:t>
            </a:r>
          </a:p>
        </p:txBody>
      </p:sp>
      <p:cxnSp>
        <p:nvCxnSpPr>
          <p:cNvPr id="27" name="直线箭头连接符 26"/>
          <p:cNvCxnSpPr/>
          <p:nvPr/>
        </p:nvCxnSpPr>
        <p:spPr>
          <a:xfrm>
            <a:off x="7092280" y="4417948"/>
            <a:ext cx="0" cy="151216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/>
          <p:nvPr/>
        </p:nvCxnSpPr>
        <p:spPr>
          <a:xfrm>
            <a:off x="7668344" y="5354052"/>
            <a:ext cx="0" cy="576064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5436096" y="4849996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Intermediate data</a:t>
            </a:r>
          </a:p>
        </p:txBody>
      </p:sp>
      <p:sp>
        <p:nvSpPr>
          <p:cNvPr id="49" name="矩形 48"/>
          <p:cNvSpPr/>
          <p:nvPr/>
        </p:nvSpPr>
        <p:spPr>
          <a:xfrm>
            <a:off x="2267744" y="1268760"/>
            <a:ext cx="633670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6600"/>
                </a:solidFill>
              </a:rPr>
              <a:t>Two Files for difference, first - second</a:t>
            </a:r>
          </a:p>
        </p:txBody>
      </p:sp>
      <p:sp>
        <p:nvSpPr>
          <p:cNvPr id="51" name="矩形 50"/>
          <p:cNvSpPr/>
          <p:nvPr/>
        </p:nvSpPr>
        <p:spPr>
          <a:xfrm>
            <a:off x="323528" y="2189182"/>
            <a:ext cx="7992888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b-NO" altLang="zh-CN" sz="2800" dirty="0" smtClean="0">
                <a:solidFill>
                  <a:srgbClr val="0000FF"/>
                </a:solidFill>
              </a:rPr>
              <a:t>.</a:t>
            </a:r>
            <a:r>
              <a:rPr lang="nb-NO" altLang="zh-CN" sz="2800" dirty="0">
                <a:solidFill>
                  <a:srgbClr val="0000FF"/>
                </a:solidFill>
              </a:rPr>
              <a:t>/</a:t>
            </a:r>
            <a:r>
              <a:rPr lang="nb-NO" altLang="zh-CN" sz="2800" dirty="0" err="1">
                <a:solidFill>
                  <a:srgbClr val="0000FF"/>
                </a:solidFill>
              </a:rPr>
              <a:t>DiffDen.py</a:t>
            </a:r>
            <a:r>
              <a:rPr lang="nb-NO" altLang="zh-CN" sz="2800" dirty="0">
                <a:solidFill>
                  <a:srgbClr val="0000FF"/>
                </a:solidFill>
              </a:rPr>
              <a:t> </a:t>
            </a:r>
            <a:r>
              <a:rPr lang="nb-NO" altLang="zh-CN" sz="2800" dirty="0">
                <a:solidFill>
                  <a:srgbClr val="FF6600"/>
                </a:solidFill>
              </a:rPr>
              <a:t>job1_polarized.molden job2.molden </a:t>
            </a:r>
            <a:r>
              <a:rPr lang="nb-NO" altLang="zh-CN" sz="2800" dirty="0">
                <a:solidFill>
                  <a:srgbClr val="0000FF"/>
                </a:solidFill>
              </a:rPr>
              <a:t>-j 0.10 -x "-4.0 4.0 0.03" -y "-4.0 4.0 0.03" --p1 "0.0 0.0 0.0" --p2 "1.0 0.0 0.0" --p3 "0.0 1.0 0.0" -d True</a:t>
            </a:r>
            <a:endParaRPr lang="en-US" altLang="zh-CN" sz="2800" dirty="0" smtClean="0">
              <a:solidFill>
                <a:srgbClr val="0000FF"/>
              </a:solidFill>
            </a:endParaRPr>
          </a:p>
        </p:txBody>
      </p:sp>
      <p:cxnSp>
        <p:nvCxnSpPr>
          <p:cNvPr id="18" name="直线箭头连接符 17"/>
          <p:cNvCxnSpPr/>
          <p:nvPr/>
        </p:nvCxnSpPr>
        <p:spPr>
          <a:xfrm>
            <a:off x="5364088" y="1772816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51520" y="4149080"/>
            <a:ext cx="547260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b-NO" altLang="zh-CN" sz="2800" dirty="0" smtClean="0">
                <a:solidFill>
                  <a:srgbClr val="0000FF"/>
                </a:solidFill>
              </a:rPr>
              <a:t>-j </a:t>
            </a:r>
            <a:r>
              <a:rPr lang="nb-NO" altLang="zh-CN" sz="2800" dirty="0" err="1" smtClean="0">
                <a:solidFill>
                  <a:srgbClr val="0000FF"/>
                </a:solidFill>
              </a:rPr>
              <a:t>the</a:t>
            </a:r>
            <a:r>
              <a:rPr lang="nb-NO" altLang="zh-CN" sz="2800" dirty="0" smtClean="0">
                <a:solidFill>
                  <a:srgbClr val="0000FF"/>
                </a:solidFill>
              </a:rPr>
              <a:t> limits </a:t>
            </a:r>
            <a:r>
              <a:rPr lang="nb-NO" altLang="zh-CN" sz="2800" dirty="0" err="1" smtClean="0">
                <a:solidFill>
                  <a:srgbClr val="0000FF"/>
                </a:solidFill>
              </a:rPr>
              <a:t>of</a:t>
            </a:r>
            <a:r>
              <a:rPr lang="nb-NO" altLang="zh-CN" sz="2800" dirty="0" smtClean="0">
                <a:solidFill>
                  <a:srgbClr val="0000FF"/>
                </a:solidFill>
              </a:rPr>
              <a:t> </a:t>
            </a:r>
            <a:r>
              <a:rPr lang="nb-NO" altLang="zh-CN" sz="2800" dirty="0" err="1" smtClean="0">
                <a:solidFill>
                  <a:srgbClr val="0000FF"/>
                </a:solidFill>
              </a:rPr>
              <a:t>the</a:t>
            </a:r>
            <a:r>
              <a:rPr lang="nb-NO" altLang="zh-CN" sz="2800" dirty="0" smtClean="0">
                <a:solidFill>
                  <a:srgbClr val="0000FF"/>
                </a:solidFill>
              </a:rPr>
              <a:t> </a:t>
            </a:r>
            <a:r>
              <a:rPr lang="nb-NO" altLang="zh-CN" sz="2800" dirty="0" err="1" smtClean="0">
                <a:solidFill>
                  <a:srgbClr val="0000FF"/>
                </a:solidFill>
              </a:rPr>
              <a:t>value</a:t>
            </a:r>
            <a:r>
              <a:rPr lang="nb-NO" altLang="zh-CN" sz="2800" dirty="0" smtClean="0">
                <a:solidFill>
                  <a:srgbClr val="0000FF"/>
                </a:solidFill>
              </a:rPr>
              <a:t>(</a:t>
            </a:r>
            <a:r>
              <a:rPr lang="nb-NO" altLang="zh-CN" sz="2800" dirty="0" err="1" smtClean="0">
                <a:solidFill>
                  <a:srgbClr val="0000FF"/>
                </a:solidFill>
              </a:rPr>
              <a:t>cut-off</a:t>
            </a:r>
            <a:r>
              <a:rPr lang="nb-NO" altLang="zh-CN" sz="2800" dirty="0" smtClean="0">
                <a:solidFill>
                  <a:srgbClr val="0000FF"/>
                </a:solidFill>
              </a:rPr>
              <a:t>)</a:t>
            </a:r>
            <a:endParaRPr lang="en-US" altLang="zh-CN" sz="2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Q</a:t>
            </a:r>
            <a:r>
              <a:rPr lang="en-US" altLang="zh-CN" sz="3200" dirty="0" smtClean="0">
                <a:solidFill>
                  <a:srgbClr val="000000"/>
                </a:solidFill>
              </a:rPr>
              <a:t>uick guide for 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DiffDen</a:t>
            </a:r>
            <a:r>
              <a:rPr lang="en-US" altLang="zh-CN" sz="3200" dirty="0" smtClean="0">
                <a:solidFill>
                  <a:srgbClr val="000000"/>
                </a:solidFill>
              </a:rPr>
              <a:t>: 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3789040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0000"/>
                </a:solidFill>
              </a:rPr>
              <a:t>DiffDen.py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44208" y="6002124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graphics</a:t>
            </a:r>
          </a:p>
        </p:txBody>
      </p:sp>
      <p:cxnSp>
        <p:nvCxnSpPr>
          <p:cNvPr id="27" name="直线箭头连接符 26"/>
          <p:cNvCxnSpPr/>
          <p:nvPr/>
        </p:nvCxnSpPr>
        <p:spPr>
          <a:xfrm>
            <a:off x="7092280" y="4417948"/>
            <a:ext cx="0" cy="151216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/>
          <p:nvPr/>
        </p:nvCxnSpPr>
        <p:spPr>
          <a:xfrm>
            <a:off x="7668344" y="5354052"/>
            <a:ext cx="0" cy="576064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5436096" y="4849996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Intermediate data</a:t>
            </a:r>
          </a:p>
        </p:txBody>
      </p:sp>
      <p:sp>
        <p:nvSpPr>
          <p:cNvPr id="49" name="矩形 48"/>
          <p:cNvSpPr/>
          <p:nvPr/>
        </p:nvSpPr>
        <p:spPr>
          <a:xfrm>
            <a:off x="251520" y="4293096"/>
            <a:ext cx="504056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6600"/>
                </a:solidFill>
              </a:rPr>
              <a:t>The limit of values (cut-off t0 high and to low value)</a:t>
            </a:r>
          </a:p>
        </p:txBody>
      </p:sp>
      <p:sp>
        <p:nvSpPr>
          <p:cNvPr id="51" name="矩形 50"/>
          <p:cNvSpPr/>
          <p:nvPr/>
        </p:nvSpPr>
        <p:spPr>
          <a:xfrm>
            <a:off x="323528" y="2189182"/>
            <a:ext cx="7992888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b-NO" altLang="zh-CN" sz="2800" dirty="0" smtClean="0">
                <a:solidFill>
                  <a:srgbClr val="0000FF"/>
                </a:solidFill>
              </a:rPr>
              <a:t>.</a:t>
            </a:r>
            <a:r>
              <a:rPr lang="nb-NO" altLang="zh-CN" sz="2800" dirty="0">
                <a:solidFill>
                  <a:srgbClr val="0000FF"/>
                </a:solidFill>
              </a:rPr>
              <a:t>/</a:t>
            </a:r>
            <a:r>
              <a:rPr lang="nb-NO" altLang="zh-CN" sz="2800" dirty="0" err="1">
                <a:solidFill>
                  <a:srgbClr val="0000FF"/>
                </a:solidFill>
              </a:rPr>
              <a:t>DiffDen.py</a:t>
            </a:r>
            <a:r>
              <a:rPr lang="nb-NO" altLang="zh-CN" sz="2800" dirty="0">
                <a:solidFill>
                  <a:srgbClr val="0000FF"/>
                </a:solidFill>
              </a:rPr>
              <a:t> job1_polarized.molden job2.molden </a:t>
            </a:r>
            <a:r>
              <a:rPr lang="nb-NO" altLang="zh-CN" sz="2800" dirty="0">
                <a:solidFill>
                  <a:schemeClr val="accent6">
                    <a:lumMod val="75000"/>
                  </a:schemeClr>
                </a:solidFill>
              </a:rPr>
              <a:t>-j 0.10 </a:t>
            </a:r>
            <a:r>
              <a:rPr lang="nb-NO" altLang="zh-CN" sz="2800" dirty="0">
                <a:solidFill>
                  <a:srgbClr val="0000FF"/>
                </a:solidFill>
              </a:rPr>
              <a:t>-x "-4.0 4.0 0.03" -y "-4.0 4.0 0.03" --p1 "0.0 0.0 0.0" --p2 "1.0 0.0 0.0" --p3 "0.0 1.0 0.0" -d True</a:t>
            </a:r>
            <a:endParaRPr lang="en-US" altLang="zh-CN" sz="2800" dirty="0" smtClean="0">
              <a:solidFill>
                <a:srgbClr val="0000FF"/>
              </a:solidFill>
            </a:endParaRPr>
          </a:p>
        </p:txBody>
      </p:sp>
      <p:cxnSp>
        <p:nvCxnSpPr>
          <p:cNvPr id="18" name="直线箭头连接符 17"/>
          <p:cNvCxnSpPr/>
          <p:nvPr/>
        </p:nvCxnSpPr>
        <p:spPr>
          <a:xfrm flipV="1">
            <a:off x="1331640" y="3068960"/>
            <a:ext cx="0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0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Q</a:t>
            </a:r>
            <a:r>
              <a:rPr lang="en-US" altLang="zh-CN" sz="3200" dirty="0" smtClean="0">
                <a:solidFill>
                  <a:srgbClr val="000000"/>
                </a:solidFill>
              </a:rPr>
              <a:t>uick guide for 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DiffDen</a:t>
            </a:r>
            <a:r>
              <a:rPr lang="en-US" altLang="zh-CN" sz="3200" dirty="0" smtClean="0">
                <a:solidFill>
                  <a:srgbClr val="000000"/>
                </a:solidFill>
              </a:rPr>
              <a:t>: 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3789040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0000"/>
                </a:solidFill>
              </a:rPr>
              <a:t>DiffDen.py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44208" y="6002124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graphics</a:t>
            </a:r>
          </a:p>
        </p:txBody>
      </p:sp>
      <p:cxnSp>
        <p:nvCxnSpPr>
          <p:cNvPr id="27" name="直线箭头连接符 26"/>
          <p:cNvCxnSpPr/>
          <p:nvPr/>
        </p:nvCxnSpPr>
        <p:spPr>
          <a:xfrm>
            <a:off x="7092280" y="4417948"/>
            <a:ext cx="0" cy="151216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/>
          <p:nvPr/>
        </p:nvCxnSpPr>
        <p:spPr>
          <a:xfrm>
            <a:off x="7668344" y="5354052"/>
            <a:ext cx="0" cy="576064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5436096" y="4849996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Intermediate data</a:t>
            </a:r>
          </a:p>
        </p:txBody>
      </p:sp>
      <p:sp>
        <p:nvSpPr>
          <p:cNvPr id="49" name="矩形 48"/>
          <p:cNvSpPr/>
          <p:nvPr/>
        </p:nvSpPr>
        <p:spPr>
          <a:xfrm>
            <a:off x="251520" y="4293096"/>
            <a:ext cx="504056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6600"/>
                </a:solidFill>
              </a:rPr>
              <a:t>The size of the plotting plane, in Bohr unit, 0.03 is the interval</a:t>
            </a:r>
          </a:p>
        </p:txBody>
      </p:sp>
      <p:sp>
        <p:nvSpPr>
          <p:cNvPr id="51" name="矩形 50"/>
          <p:cNvSpPr/>
          <p:nvPr/>
        </p:nvSpPr>
        <p:spPr>
          <a:xfrm>
            <a:off x="323528" y="2189182"/>
            <a:ext cx="7992888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b-NO" altLang="zh-CN" sz="2800" dirty="0" smtClean="0">
                <a:solidFill>
                  <a:srgbClr val="0000FF"/>
                </a:solidFill>
              </a:rPr>
              <a:t>.</a:t>
            </a:r>
            <a:r>
              <a:rPr lang="nb-NO" altLang="zh-CN" sz="2800" dirty="0">
                <a:solidFill>
                  <a:srgbClr val="0000FF"/>
                </a:solidFill>
              </a:rPr>
              <a:t>/</a:t>
            </a:r>
            <a:r>
              <a:rPr lang="nb-NO" altLang="zh-CN" sz="2800" dirty="0" err="1">
                <a:solidFill>
                  <a:srgbClr val="0000FF"/>
                </a:solidFill>
              </a:rPr>
              <a:t>DiffDen.py</a:t>
            </a:r>
            <a:r>
              <a:rPr lang="nb-NO" altLang="zh-CN" sz="2800" dirty="0">
                <a:solidFill>
                  <a:srgbClr val="0000FF"/>
                </a:solidFill>
              </a:rPr>
              <a:t> job1_polarized.molden job2.molden -j 0.10 </a:t>
            </a:r>
            <a:r>
              <a:rPr lang="nb-NO" altLang="zh-CN" sz="2800" dirty="0">
                <a:solidFill>
                  <a:schemeClr val="accent6">
                    <a:lumMod val="75000"/>
                  </a:schemeClr>
                </a:solidFill>
              </a:rPr>
              <a:t>-x "-4.0 4.0 0.03" -y "-4.0 4.0 0.03" </a:t>
            </a:r>
            <a:r>
              <a:rPr lang="nb-NO" altLang="zh-CN" sz="2800" dirty="0">
                <a:solidFill>
                  <a:srgbClr val="0000FF"/>
                </a:solidFill>
              </a:rPr>
              <a:t>--p1 "0.0 0.0 0.0" --p2 "1.0 0.0 0.0" --p3 "0.0 1.0 0.0" -d True</a:t>
            </a:r>
            <a:endParaRPr lang="en-US" altLang="zh-CN" sz="2800" dirty="0" smtClean="0">
              <a:solidFill>
                <a:srgbClr val="0000FF"/>
              </a:solidFill>
            </a:endParaRPr>
          </a:p>
        </p:txBody>
      </p:sp>
      <p:cxnSp>
        <p:nvCxnSpPr>
          <p:cNvPr id="18" name="直线箭头连接符 17"/>
          <p:cNvCxnSpPr/>
          <p:nvPr/>
        </p:nvCxnSpPr>
        <p:spPr>
          <a:xfrm flipV="1">
            <a:off x="1763688" y="3068960"/>
            <a:ext cx="0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Q</a:t>
            </a:r>
            <a:r>
              <a:rPr lang="en-US" altLang="zh-CN" sz="3200" dirty="0" smtClean="0">
                <a:solidFill>
                  <a:srgbClr val="000000"/>
                </a:solidFill>
              </a:rPr>
              <a:t>uick guide for 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DiffDen</a:t>
            </a:r>
            <a:r>
              <a:rPr lang="en-US" altLang="zh-CN" sz="3200" dirty="0" smtClean="0">
                <a:solidFill>
                  <a:srgbClr val="000000"/>
                </a:solidFill>
              </a:rPr>
              <a:t>: 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3789040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0000"/>
                </a:solidFill>
              </a:rPr>
              <a:t>DiffDen.py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44208" y="6002124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graphics</a:t>
            </a:r>
          </a:p>
        </p:txBody>
      </p:sp>
      <p:cxnSp>
        <p:nvCxnSpPr>
          <p:cNvPr id="27" name="直线箭头连接符 26"/>
          <p:cNvCxnSpPr/>
          <p:nvPr/>
        </p:nvCxnSpPr>
        <p:spPr>
          <a:xfrm>
            <a:off x="7092280" y="4417948"/>
            <a:ext cx="0" cy="151216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/>
          <p:nvPr/>
        </p:nvCxnSpPr>
        <p:spPr>
          <a:xfrm>
            <a:off x="7668344" y="5354052"/>
            <a:ext cx="0" cy="576064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5436096" y="4849996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Intermediate data</a:t>
            </a:r>
          </a:p>
        </p:txBody>
      </p:sp>
      <p:sp>
        <p:nvSpPr>
          <p:cNvPr id="49" name="矩形 48"/>
          <p:cNvSpPr/>
          <p:nvPr/>
        </p:nvSpPr>
        <p:spPr>
          <a:xfrm>
            <a:off x="251520" y="4149080"/>
            <a:ext cx="5040560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6600"/>
                </a:solidFill>
              </a:rPr>
              <a:t>Three points to determine </a:t>
            </a:r>
            <a:r>
              <a:rPr lang="en-US" altLang="zh-CN" sz="2800" dirty="0" smtClean="0">
                <a:solidFill>
                  <a:schemeClr val="tx1"/>
                </a:solidFill>
              </a:rPr>
              <a:t>any</a:t>
            </a:r>
            <a:r>
              <a:rPr lang="en-US" altLang="zh-CN" sz="2800" dirty="0" smtClean="0">
                <a:solidFill>
                  <a:srgbClr val="FF6600"/>
                </a:solidFill>
              </a:rPr>
              <a:t> plane you want to plot, first as origin, second as x direction of plane, third point help to fix the plane (not necessary to y direction  )</a:t>
            </a:r>
          </a:p>
        </p:txBody>
      </p:sp>
      <p:sp>
        <p:nvSpPr>
          <p:cNvPr id="51" name="矩形 50"/>
          <p:cNvSpPr/>
          <p:nvPr/>
        </p:nvSpPr>
        <p:spPr>
          <a:xfrm>
            <a:off x="323528" y="2189182"/>
            <a:ext cx="7992888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b-NO" altLang="zh-CN" sz="2800" dirty="0" smtClean="0">
                <a:solidFill>
                  <a:srgbClr val="0000FF"/>
                </a:solidFill>
              </a:rPr>
              <a:t>.</a:t>
            </a:r>
            <a:r>
              <a:rPr lang="nb-NO" altLang="zh-CN" sz="2800" dirty="0">
                <a:solidFill>
                  <a:srgbClr val="0000FF"/>
                </a:solidFill>
              </a:rPr>
              <a:t>/</a:t>
            </a:r>
            <a:r>
              <a:rPr lang="nb-NO" altLang="zh-CN" sz="2800" dirty="0" err="1">
                <a:solidFill>
                  <a:srgbClr val="0000FF"/>
                </a:solidFill>
              </a:rPr>
              <a:t>DiffDen.py</a:t>
            </a:r>
            <a:r>
              <a:rPr lang="nb-NO" altLang="zh-CN" sz="2800" dirty="0">
                <a:solidFill>
                  <a:srgbClr val="0000FF"/>
                </a:solidFill>
              </a:rPr>
              <a:t> job1_polarized.molden job2.molden -j 0.10 -x "-4.0 4.0 0.03" -y "-4.0 4.0 0.03"</a:t>
            </a:r>
            <a:r>
              <a:rPr lang="nb-NO" altLang="zh-CN" sz="2800" dirty="0">
                <a:solidFill>
                  <a:schemeClr val="accent6">
                    <a:lumMod val="75000"/>
                  </a:schemeClr>
                </a:solidFill>
              </a:rPr>
              <a:t> --p1 "0.0 0.0 0.0" --p2 "1.0 0.0 0.0" --p3 "0.0 1.0 0.0" </a:t>
            </a:r>
            <a:r>
              <a:rPr lang="nb-NO" altLang="zh-CN" sz="2800" dirty="0">
                <a:solidFill>
                  <a:srgbClr val="0000FF"/>
                </a:solidFill>
              </a:rPr>
              <a:t>-d True</a:t>
            </a:r>
            <a:endParaRPr lang="en-US" altLang="zh-CN" sz="2800" dirty="0" smtClean="0">
              <a:solidFill>
                <a:srgbClr val="0000FF"/>
              </a:solidFill>
            </a:endParaRPr>
          </a:p>
        </p:txBody>
      </p:sp>
      <p:cxnSp>
        <p:nvCxnSpPr>
          <p:cNvPr id="18" name="直线箭头连接符 17"/>
          <p:cNvCxnSpPr/>
          <p:nvPr/>
        </p:nvCxnSpPr>
        <p:spPr>
          <a:xfrm flipV="1">
            <a:off x="1763688" y="357301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7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Q</a:t>
            </a:r>
            <a:r>
              <a:rPr lang="en-US" altLang="zh-CN" sz="3200" dirty="0" smtClean="0">
                <a:solidFill>
                  <a:srgbClr val="000000"/>
                </a:solidFill>
              </a:rPr>
              <a:t>uick guide for 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DiffDen</a:t>
            </a:r>
            <a:r>
              <a:rPr lang="en-US" altLang="zh-CN" sz="3200" dirty="0" smtClean="0">
                <a:solidFill>
                  <a:srgbClr val="000000"/>
                </a:solidFill>
              </a:rPr>
              <a:t>: 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3789040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0000"/>
                </a:solidFill>
              </a:rPr>
              <a:t>DiffDen.py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44208" y="6002124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graphics</a:t>
            </a:r>
          </a:p>
        </p:txBody>
      </p:sp>
      <p:cxnSp>
        <p:nvCxnSpPr>
          <p:cNvPr id="27" name="直线箭头连接符 26"/>
          <p:cNvCxnSpPr/>
          <p:nvPr/>
        </p:nvCxnSpPr>
        <p:spPr>
          <a:xfrm>
            <a:off x="7092280" y="4417948"/>
            <a:ext cx="0" cy="151216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/>
          <p:nvPr/>
        </p:nvCxnSpPr>
        <p:spPr>
          <a:xfrm>
            <a:off x="7668344" y="5354052"/>
            <a:ext cx="0" cy="576064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5436096" y="4849996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Intermediate data</a:t>
            </a:r>
          </a:p>
        </p:txBody>
      </p:sp>
      <p:sp>
        <p:nvSpPr>
          <p:cNvPr id="49" name="矩形 48"/>
          <p:cNvSpPr/>
          <p:nvPr/>
        </p:nvSpPr>
        <p:spPr>
          <a:xfrm>
            <a:off x="251520" y="4509120"/>
            <a:ext cx="504056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6600"/>
                </a:solidFill>
              </a:rPr>
              <a:t>3d surface plot, other option includes contour lines and </a:t>
            </a:r>
            <a:r>
              <a:rPr lang="en-US" altLang="zh-CN" sz="2800" dirty="0" err="1" smtClean="0">
                <a:solidFill>
                  <a:srgbClr val="FF6600"/>
                </a:solidFill>
              </a:rPr>
              <a:t>heatmap</a:t>
            </a:r>
            <a:endParaRPr lang="en-US" altLang="zh-CN" sz="2800" dirty="0" smtClean="0">
              <a:solidFill>
                <a:srgbClr val="FF66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23528" y="2189182"/>
            <a:ext cx="7992888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b-NO" altLang="zh-CN" sz="2800" dirty="0" smtClean="0">
                <a:solidFill>
                  <a:srgbClr val="0000FF"/>
                </a:solidFill>
              </a:rPr>
              <a:t>.</a:t>
            </a:r>
            <a:r>
              <a:rPr lang="nb-NO" altLang="zh-CN" sz="2800" dirty="0">
                <a:solidFill>
                  <a:srgbClr val="0000FF"/>
                </a:solidFill>
              </a:rPr>
              <a:t>/</a:t>
            </a:r>
            <a:r>
              <a:rPr lang="nb-NO" altLang="zh-CN" sz="2800" dirty="0" err="1">
                <a:solidFill>
                  <a:srgbClr val="0000FF"/>
                </a:solidFill>
              </a:rPr>
              <a:t>DiffDen.py</a:t>
            </a:r>
            <a:r>
              <a:rPr lang="nb-NO" altLang="zh-CN" sz="2800" dirty="0">
                <a:solidFill>
                  <a:srgbClr val="0000FF"/>
                </a:solidFill>
              </a:rPr>
              <a:t> job1_polarized.molden job2.molden -j 0.10 -x "-4.0 4.0 0.03" -y "-4.0 4.0 0.03"</a:t>
            </a:r>
            <a:r>
              <a:rPr lang="nb-NO" altLang="zh-CN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b-NO" altLang="zh-CN" sz="2800" dirty="0">
                <a:solidFill>
                  <a:srgbClr val="0000FF"/>
                </a:solidFill>
              </a:rPr>
              <a:t>--p1 "0.0 0.0 0.0" --p2 "1.0 0.0 0.0" --p3 "0.0 1.0 0.0" </a:t>
            </a:r>
            <a:r>
              <a:rPr lang="nb-NO" altLang="zh-CN" sz="2800" dirty="0">
                <a:solidFill>
                  <a:schemeClr val="accent6">
                    <a:lumMod val="75000"/>
                  </a:schemeClr>
                </a:solidFill>
              </a:rPr>
              <a:t>-d True</a:t>
            </a:r>
            <a:endParaRPr lang="en-US" altLang="zh-CN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直线箭头连接符 17"/>
          <p:cNvCxnSpPr/>
          <p:nvPr/>
        </p:nvCxnSpPr>
        <p:spPr>
          <a:xfrm flipV="1">
            <a:off x="1547664" y="3861048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8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Q</a:t>
            </a:r>
            <a:r>
              <a:rPr lang="en-US" altLang="zh-CN" sz="3200" dirty="0" smtClean="0">
                <a:solidFill>
                  <a:srgbClr val="000000"/>
                </a:solidFill>
              </a:rPr>
              <a:t>uick guide for 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DiffDen</a:t>
            </a:r>
            <a:r>
              <a:rPr lang="en-US" altLang="zh-CN" sz="3200" dirty="0" smtClean="0">
                <a:solidFill>
                  <a:srgbClr val="000000"/>
                </a:solidFill>
              </a:rPr>
              <a:t>: 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3789040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0000"/>
                </a:solidFill>
              </a:rPr>
              <a:t>DiffDen.py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44208" y="6002124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graphics</a:t>
            </a:r>
          </a:p>
        </p:txBody>
      </p:sp>
      <p:cxnSp>
        <p:nvCxnSpPr>
          <p:cNvPr id="27" name="直线箭头连接符 26"/>
          <p:cNvCxnSpPr/>
          <p:nvPr/>
        </p:nvCxnSpPr>
        <p:spPr>
          <a:xfrm>
            <a:off x="7092280" y="4417948"/>
            <a:ext cx="0" cy="151216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/>
          <p:nvPr/>
        </p:nvCxnSpPr>
        <p:spPr>
          <a:xfrm>
            <a:off x="7668344" y="5354052"/>
            <a:ext cx="0" cy="5760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5436096" y="4849996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Intermediate data</a:t>
            </a:r>
          </a:p>
        </p:txBody>
      </p:sp>
      <p:sp>
        <p:nvSpPr>
          <p:cNvPr id="49" name="矩形 48"/>
          <p:cNvSpPr/>
          <p:nvPr/>
        </p:nvSpPr>
        <p:spPr>
          <a:xfrm>
            <a:off x="251520" y="4509120"/>
            <a:ext cx="504056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6600"/>
                </a:solidFill>
              </a:rPr>
              <a:t>This option force script start from intermediate data for same job, which saves time (large job takes 10 min to generate data grid)</a:t>
            </a:r>
          </a:p>
        </p:txBody>
      </p:sp>
      <p:sp>
        <p:nvSpPr>
          <p:cNvPr id="51" name="矩形 50"/>
          <p:cNvSpPr/>
          <p:nvPr/>
        </p:nvSpPr>
        <p:spPr>
          <a:xfrm>
            <a:off x="323528" y="2189182"/>
            <a:ext cx="7992888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b-NO" altLang="zh-CN" sz="2800" dirty="0" smtClean="0">
                <a:solidFill>
                  <a:srgbClr val="0000FF"/>
                </a:solidFill>
              </a:rPr>
              <a:t>.</a:t>
            </a:r>
            <a:r>
              <a:rPr lang="nb-NO" altLang="zh-CN" sz="2800" dirty="0">
                <a:solidFill>
                  <a:srgbClr val="0000FF"/>
                </a:solidFill>
              </a:rPr>
              <a:t>/</a:t>
            </a:r>
            <a:r>
              <a:rPr lang="nb-NO" altLang="zh-CN" sz="2800" dirty="0" err="1">
                <a:solidFill>
                  <a:srgbClr val="0000FF"/>
                </a:solidFill>
              </a:rPr>
              <a:t>DiffDen.py</a:t>
            </a:r>
            <a:r>
              <a:rPr lang="nb-NO" altLang="zh-CN" sz="2800" dirty="0">
                <a:solidFill>
                  <a:srgbClr val="0000FF"/>
                </a:solidFill>
              </a:rPr>
              <a:t> job1_polarized.molden job2.molden -j 0.10 -x "-4.0 4.0 0.03" -y "-4.0 4.0 0.03"</a:t>
            </a:r>
            <a:r>
              <a:rPr lang="nb-NO" altLang="zh-CN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b-NO" altLang="zh-CN" sz="2800" dirty="0">
                <a:solidFill>
                  <a:srgbClr val="0000FF"/>
                </a:solidFill>
              </a:rPr>
              <a:t>--p1 "0.0 0.0 0.0" --p2 "1.0 0.0 0.0" --p3 "0.0 1.0 0.0" -d </a:t>
            </a:r>
            <a:r>
              <a:rPr lang="nb-NO" altLang="zh-CN" sz="2800" dirty="0" smtClean="0">
                <a:solidFill>
                  <a:srgbClr val="0000FF"/>
                </a:solidFill>
              </a:rPr>
              <a:t>True </a:t>
            </a:r>
            <a:r>
              <a:rPr lang="uk-UA" altLang="zh-CN" sz="2800" dirty="0" smtClean="0">
                <a:solidFill>
                  <a:schemeClr val="accent6">
                    <a:lumMod val="75000"/>
                  </a:schemeClr>
                </a:solidFill>
              </a:rPr>
              <a:t>--</a:t>
            </a:r>
            <a:r>
              <a:rPr lang="nb-NO" altLang="zh-CN" sz="2800" dirty="0" err="1" smtClean="0">
                <a:solidFill>
                  <a:schemeClr val="accent6">
                    <a:lumMod val="75000"/>
                  </a:schemeClr>
                </a:solidFill>
              </a:rPr>
              <a:t>load</a:t>
            </a:r>
            <a:r>
              <a:rPr lang="nb-NO" altLang="zh-CN" sz="2800" dirty="0" smtClean="0">
                <a:solidFill>
                  <a:schemeClr val="accent6">
                    <a:lumMod val="75000"/>
                  </a:schemeClr>
                </a:solidFill>
              </a:rPr>
              <a:t> True</a:t>
            </a:r>
            <a:endParaRPr lang="en-US" altLang="zh-CN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直线箭头连接符 17"/>
          <p:cNvCxnSpPr/>
          <p:nvPr/>
        </p:nvCxnSpPr>
        <p:spPr>
          <a:xfrm flipV="1">
            <a:off x="2411760" y="400506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4644008" y="5301208"/>
            <a:ext cx="288032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455333" y="1608667"/>
            <a:ext cx="299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35496" y="1465620"/>
            <a:ext cx="896448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b-NO" altLang="zh-CN" sz="2800" dirty="0" err="1" smtClean="0">
                <a:solidFill>
                  <a:schemeClr val="tx1"/>
                </a:solidFill>
              </a:rPr>
              <a:t>Please</a:t>
            </a:r>
            <a:r>
              <a:rPr lang="nb-NO" altLang="zh-CN" sz="2800" dirty="0" smtClean="0">
                <a:solidFill>
                  <a:schemeClr val="tx1"/>
                </a:solidFill>
              </a:rPr>
              <a:t> </a:t>
            </a:r>
            <a:r>
              <a:rPr lang="nb-NO" altLang="zh-CN" sz="2800" dirty="0" err="1" smtClean="0">
                <a:solidFill>
                  <a:schemeClr val="tx1"/>
                </a:solidFill>
              </a:rPr>
              <a:t>see</a:t>
            </a:r>
            <a:r>
              <a:rPr lang="nb-NO" altLang="zh-CN" sz="2800" dirty="0" smtClean="0">
                <a:solidFill>
                  <a:schemeClr val="tx1"/>
                </a:solidFill>
              </a:rPr>
              <a:t> </a:t>
            </a:r>
            <a:r>
              <a:rPr lang="nb-NO" altLang="zh-CN" sz="2800" dirty="0" err="1" smtClean="0">
                <a:solidFill>
                  <a:schemeClr val="tx1"/>
                </a:solidFill>
              </a:rPr>
              <a:t>detail</a:t>
            </a:r>
            <a:r>
              <a:rPr lang="nb-NO" altLang="zh-CN" sz="2800" dirty="0" smtClean="0">
                <a:solidFill>
                  <a:schemeClr val="tx1"/>
                </a:solidFill>
              </a:rPr>
              <a:t> guide for </a:t>
            </a:r>
            <a:r>
              <a:rPr lang="nb-NO" altLang="zh-CN" sz="2800" dirty="0" err="1" smtClean="0">
                <a:solidFill>
                  <a:schemeClr val="tx1"/>
                </a:solidFill>
              </a:rPr>
              <a:t>each</a:t>
            </a:r>
            <a:r>
              <a:rPr lang="nb-NO" altLang="zh-CN" sz="2800" dirty="0" smtClean="0">
                <a:solidFill>
                  <a:schemeClr val="tx1"/>
                </a:solidFill>
              </a:rPr>
              <a:t> </a:t>
            </a:r>
            <a:r>
              <a:rPr lang="nb-NO" altLang="zh-CN" sz="2800" dirty="0" err="1" smtClean="0">
                <a:solidFill>
                  <a:schemeClr val="tx1"/>
                </a:solidFill>
              </a:rPr>
              <a:t>question</a:t>
            </a:r>
            <a:r>
              <a:rPr lang="nb-NO" altLang="zh-CN" sz="2800" dirty="0" smtClean="0">
                <a:solidFill>
                  <a:schemeClr val="tx1"/>
                </a:solidFill>
              </a:rPr>
              <a:t> in </a:t>
            </a:r>
            <a:r>
              <a:rPr lang="nb-NO" altLang="zh-CN" sz="2800" dirty="0" err="1" smtClean="0">
                <a:solidFill>
                  <a:schemeClr val="tx1"/>
                </a:solidFill>
              </a:rPr>
              <a:t>exercise</a:t>
            </a:r>
            <a:r>
              <a:rPr lang="nb-NO" altLang="zh-CN" sz="2800" dirty="0" smtClean="0">
                <a:solidFill>
                  <a:schemeClr val="tx1"/>
                </a:solidFill>
              </a:rPr>
              <a:t> part</a:t>
            </a:r>
            <a:endParaRPr lang="en-US" altLang="zh-CN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23528" y="1484784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Use </a:t>
            </a:r>
            <a:r>
              <a:rPr lang="en-US" altLang="zh-CN" sz="3200" dirty="0" smtClean="0">
                <a:solidFill>
                  <a:srgbClr val="FF0000"/>
                </a:solidFill>
              </a:rPr>
              <a:t>Gaussian</a:t>
            </a:r>
            <a:r>
              <a:rPr lang="en-US" altLang="zh-CN" sz="3200" dirty="0" smtClean="0">
                <a:solidFill>
                  <a:srgbClr val="000000"/>
                </a:solidFill>
              </a:rPr>
              <a:t> </a:t>
            </a:r>
            <a:r>
              <a:rPr lang="en-US" altLang="zh-CN" sz="3200" dirty="0">
                <a:solidFill>
                  <a:srgbClr val="000000"/>
                </a:solidFill>
              </a:rPr>
              <a:t>to Prepare Data</a:t>
            </a:r>
          </a:p>
        </p:txBody>
      </p:sp>
      <p:sp>
        <p:nvSpPr>
          <p:cNvPr id="5" name="矩形 4"/>
          <p:cNvSpPr/>
          <p:nvPr/>
        </p:nvSpPr>
        <p:spPr>
          <a:xfrm>
            <a:off x="467544" y="4509120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 smtClean="0">
                <a:solidFill>
                  <a:srgbClr val="000000"/>
                </a:solidFill>
              </a:rPr>
              <a:t>Set up density type correctly</a:t>
            </a: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by </a:t>
            </a:r>
            <a:r>
              <a:rPr lang="en-US" altLang="zh-CN" sz="2800" dirty="0">
                <a:solidFill>
                  <a:srgbClr val="000000"/>
                </a:solidFill>
              </a:rPr>
              <a:t>default ( density =</a:t>
            </a:r>
            <a:r>
              <a:rPr lang="en-US" altLang="zh-CN" sz="2800" dirty="0" err="1">
                <a:solidFill>
                  <a:srgbClr val="FF0000"/>
                </a:solidFill>
              </a:rPr>
              <a:t>scf</a:t>
            </a:r>
            <a:r>
              <a:rPr lang="en-US" altLang="zh-CN" sz="2800" dirty="0">
                <a:solidFill>
                  <a:srgbClr val="000000"/>
                </a:solidFill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</a:rPr>
              <a:t>)use DFT </a:t>
            </a:r>
            <a:r>
              <a:rPr lang="en-US" altLang="zh-CN" sz="2800" dirty="0">
                <a:solidFill>
                  <a:srgbClr val="000000"/>
                </a:solidFill>
              </a:rPr>
              <a:t>and HF </a:t>
            </a:r>
            <a:r>
              <a:rPr lang="en-US" altLang="zh-CN" sz="2800" dirty="0" smtClean="0">
                <a:solidFill>
                  <a:srgbClr val="000000"/>
                </a:solidFill>
              </a:rPr>
              <a:t>type density. density=</a:t>
            </a:r>
            <a:r>
              <a:rPr lang="en-US" altLang="zh-CN" sz="2800" dirty="0" smtClean="0">
                <a:solidFill>
                  <a:srgbClr val="FF0000"/>
                </a:solidFill>
              </a:rPr>
              <a:t>cc</a:t>
            </a:r>
            <a:r>
              <a:rPr lang="en-US" altLang="zh-CN" sz="2800" dirty="0" smtClean="0">
                <a:solidFill>
                  <a:srgbClr val="000000"/>
                </a:solidFill>
              </a:rPr>
              <a:t> for any couple-cluster or QCI type density, </a:t>
            </a:r>
            <a:r>
              <a:rPr lang="en-US" altLang="zh-CN" sz="2800" dirty="0">
                <a:solidFill>
                  <a:srgbClr val="000000"/>
                </a:solidFill>
              </a:rPr>
              <a:t>density</a:t>
            </a:r>
            <a:r>
              <a:rPr lang="en-US" altLang="zh-CN" sz="2800" dirty="0" smtClean="0">
                <a:solidFill>
                  <a:srgbClr val="000000"/>
                </a:solidFill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</a:rPr>
              <a:t>mp2</a:t>
            </a:r>
            <a:r>
              <a:rPr lang="en-US" altLang="zh-CN" sz="2800" dirty="0" smtClean="0">
                <a:solidFill>
                  <a:srgbClr val="000000"/>
                </a:solidFill>
              </a:rPr>
              <a:t> for mp2</a:t>
            </a:r>
            <a:r>
              <a:rPr lang="en-US" altLang="zh-CN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</a:rPr>
              <a:t>type</a:t>
            </a:r>
          </a:p>
        </p:txBody>
      </p:sp>
      <p:sp>
        <p:nvSpPr>
          <p:cNvPr id="8" name="矩形 7"/>
          <p:cNvSpPr/>
          <p:nvPr/>
        </p:nvSpPr>
        <p:spPr>
          <a:xfrm>
            <a:off x="611560" y="2420888"/>
            <a:ext cx="756084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Note: those files have already prepared for exercises, use them directly to save time. See directories “question 1”,</a:t>
            </a:r>
            <a:r>
              <a:rPr lang="en-US" altLang="zh-CN" sz="2800" dirty="0">
                <a:solidFill>
                  <a:srgbClr val="0000FF"/>
                </a:solidFill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“question 2”</a:t>
            </a:r>
            <a:r>
              <a:rPr lang="is-IS" altLang="zh-CN" sz="2800" dirty="0" smtClean="0">
                <a:solidFill>
                  <a:srgbClr val="0000FF"/>
                </a:solidFill>
              </a:rPr>
              <a:t>… You can skip this part and jump to exercises</a:t>
            </a:r>
            <a:endParaRPr lang="en-US" altLang="zh-CN" sz="2800" dirty="0" smtClean="0">
              <a:solidFill>
                <a:srgbClr val="0000FF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203848" y="620688"/>
            <a:ext cx="273630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Prepare </a:t>
            </a:r>
            <a:r>
              <a:rPr lang="en-US" altLang="zh-CN" sz="3200" dirty="0">
                <a:solidFill>
                  <a:srgbClr val="00000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95343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Use </a:t>
            </a:r>
            <a:r>
              <a:rPr lang="en-US" altLang="zh-CN" sz="3200" dirty="0" smtClean="0">
                <a:solidFill>
                  <a:srgbClr val="FF0000"/>
                </a:solidFill>
              </a:rPr>
              <a:t>Gaussian</a:t>
            </a:r>
            <a:r>
              <a:rPr lang="en-US" altLang="zh-CN" sz="3200" dirty="0" smtClean="0">
                <a:solidFill>
                  <a:srgbClr val="000000"/>
                </a:solidFill>
              </a:rPr>
              <a:t> </a:t>
            </a:r>
            <a:r>
              <a:rPr lang="en-US" altLang="zh-CN" sz="3200" dirty="0">
                <a:solidFill>
                  <a:srgbClr val="000000"/>
                </a:solidFill>
              </a:rPr>
              <a:t>to Prepare Data</a:t>
            </a:r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2. For post-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hf</a:t>
            </a:r>
            <a:r>
              <a:rPr lang="en-US" altLang="zh-CN" sz="2800" dirty="0" smtClean="0">
                <a:solidFill>
                  <a:srgbClr val="000000"/>
                </a:solidFill>
              </a:rPr>
              <a:t> type density (density=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scf</a:t>
            </a:r>
            <a:r>
              <a:rPr lang="en-US" altLang="zh-CN" sz="2800" dirty="0" smtClean="0">
                <a:solidFill>
                  <a:srgbClr val="000000"/>
                </a:solidFill>
              </a:rPr>
              <a:t> or mp2) an extra step needed for saving nature orbital into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chk</a:t>
            </a:r>
            <a:r>
              <a:rPr lang="en-US" altLang="zh-CN" sz="2800" dirty="0" smtClean="0">
                <a:solidFill>
                  <a:srgbClr val="000000"/>
                </a:solidFill>
              </a:rPr>
              <a:t> file </a:t>
            </a:r>
          </a:p>
          <a:p>
            <a:endParaRPr lang="en-US" altLang="zh-CN" sz="2800" dirty="0">
              <a:solidFill>
                <a:srgbClr val="000000"/>
              </a:solidFill>
            </a:endParaRPr>
          </a:p>
          <a:p>
            <a:r>
              <a:rPr lang="en-US" altLang="zh-CN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</a:rPr>
              <a:t>calculation input 1, save to </a:t>
            </a:r>
            <a:r>
              <a:rPr lang="en-US" altLang="zh-CN" sz="2800" dirty="0" err="1">
                <a:solidFill>
                  <a:srgbClr val="FF0000"/>
                </a:solidFill>
              </a:rPr>
              <a:t>filename.chk</a:t>
            </a:r>
            <a:endParaRPr lang="en-US" altLang="zh-CN" sz="2800" dirty="0">
              <a:solidFill>
                <a:srgbClr val="FF0000"/>
              </a:solidFill>
            </a:endParaRPr>
          </a:p>
          <a:p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3645024"/>
            <a:ext cx="7632848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%</a:t>
            </a:r>
            <a:r>
              <a:rPr lang="en-US" altLang="zh-CN" sz="2000" dirty="0" err="1">
                <a:solidFill>
                  <a:schemeClr val="tx1"/>
                </a:solidFill>
              </a:rPr>
              <a:t>Chk</a:t>
            </a:r>
            <a:r>
              <a:rPr lang="en-US" altLang="zh-CN" sz="2000" dirty="0" smtClean="0">
                <a:solidFill>
                  <a:schemeClr val="tx1"/>
                </a:solidFill>
              </a:rPr>
              <a:t>=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filename.chk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hu-HU" altLang="zh-CN" sz="2000" dirty="0">
                <a:solidFill>
                  <a:schemeClr val="tx1"/>
                </a:solidFill>
              </a:rPr>
              <a:t>%mem=10gb</a:t>
            </a:r>
          </a:p>
          <a:p>
            <a:r>
              <a:rPr lang="en-US" altLang="zh-CN" sz="2000" dirty="0">
                <a:solidFill>
                  <a:schemeClr val="tx1"/>
                </a:solidFill>
              </a:rPr>
              <a:t>#P MP2/6-31g </a:t>
            </a:r>
            <a:r>
              <a:rPr lang="en-US" altLang="zh-CN" sz="2000" dirty="0" err="1">
                <a:solidFill>
                  <a:schemeClr val="tx1"/>
                </a:solidFill>
              </a:rPr>
              <a:t>scf</a:t>
            </a:r>
            <a:r>
              <a:rPr lang="en-US" altLang="zh-CN" sz="2000" dirty="0">
                <a:solidFill>
                  <a:schemeClr val="tx1"/>
                </a:solidFill>
              </a:rPr>
              <a:t>=tight pop=full density=</a:t>
            </a:r>
            <a:r>
              <a:rPr lang="en-US" altLang="zh-CN" sz="2000" dirty="0" smtClean="0">
                <a:solidFill>
                  <a:schemeClr val="tx1"/>
                </a:solidFill>
              </a:rPr>
              <a:t>MP2</a:t>
            </a:r>
          </a:p>
          <a:p>
            <a:endParaRPr lang="en-US" altLang="zh-CN" sz="2000" dirty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Title name</a:t>
            </a:r>
          </a:p>
          <a:p>
            <a:endParaRPr lang="en-US" altLang="zh-CN" sz="2000" dirty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0 1</a:t>
            </a:r>
          </a:p>
          <a:p>
            <a:r>
              <a:rPr lang="is-IS" altLang="zh-CN" sz="2000" dirty="0" smtClean="0">
                <a:solidFill>
                  <a:schemeClr val="tx1"/>
                </a:solidFill>
              </a:rPr>
              <a:t>…(Geometry information)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endParaRPr lang="en-US" altLang="zh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51520" y="332656"/>
            <a:ext cx="8208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CN" sz="3200" dirty="0" smtClean="0">
                <a:solidFill>
                  <a:schemeClr val="tx1"/>
                </a:solidFill>
                <a:ea typeface="黑体" charset="0"/>
                <a:cs typeface="黑体" charset="0"/>
              </a:rPr>
              <a:t>Overview</a:t>
            </a:r>
            <a:endParaRPr kumimoji="0" lang="zh-CN" altLang="en-US" sz="3200" dirty="0">
              <a:solidFill>
                <a:schemeClr val="tx1"/>
              </a:solidFill>
              <a:ea typeface="黑体" charset="0"/>
              <a:cs typeface="黑体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8072" y="980728"/>
            <a:ext cx="81003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Background</a:t>
            </a:r>
          </a:p>
          <a:p>
            <a:r>
              <a:rPr lang="en-US" altLang="zh-CN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</a:rPr>
              <a:t>   Difference density distribution</a:t>
            </a:r>
          </a:p>
          <a:p>
            <a:r>
              <a:rPr lang="en-US" altLang="zh-CN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</a:rPr>
              <a:t>   Calculation of HF densities and </a:t>
            </a:r>
          </a:p>
          <a:p>
            <a:r>
              <a:rPr lang="en-US" altLang="zh-CN" sz="2800" dirty="0">
                <a:solidFill>
                  <a:srgbClr val="000000"/>
                </a:solidFill>
              </a:rPr>
              <a:t>	</a:t>
            </a:r>
            <a:r>
              <a:rPr lang="en-US" altLang="zh-CN" sz="2800" dirty="0" smtClean="0">
                <a:solidFill>
                  <a:srgbClr val="000000"/>
                </a:solidFill>
              </a:rPr>
              <a:t> response densities</a:t>
            </a:r>
          </a:p>
          <a:p>
            <a:endParaRPr lang="en-US" altLang="zh-CN" sz="3200" dirty="0" smtClean="0">
              <a:solidFill>
                <a:srgbClr val="000000"/>
              </a:solidFill>
            </a:endParaRPr>
          </a:p>
          <a:p>
            <a:r>
              <a:rPr lang="en-US" altLang="zh-CN" sz="3200" dirty="0" smtClean="0">
                <a:solidFill>
                  <a:srgbClr val="000000"/>
                </a:solidFill>
              </a:rPr>
              <a:t>Introduction</a:t>
            </a: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    Use Molpro to prepare </a:t>
            </a:r>
            <a:r>
              <a:rPr lang="en-US" altLang="zh-CN" sz="2800" dirty="0">
                <a:solidFill>
                  <a:srgbClr val="000000"/>
                </a:solidFill>
              </a:rPr>
              <a:t>d</a:t>
            </a:r>
            <a:r>
              <a:rPr lang="en-US" altLang="zh-CN" sz="2800" dirty="0" smtClean="0">
                <a:solidFill>
                  <a:srgbClr val="000000"/>
                </a:solidFill>
              </a:rPr>
              <a:t>ata</a:t>
            </a: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    The Scripts and Workflow of Plotting</a:t>
            </a: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    Gallery: example of C2 pictures</a:t>
            </a:r>
          </a:p>
          <a:p>
            <a:endParaRPr lang="en-US" altLang="zh-CN" sz="2800" dirty="0" smtClean="0">
              <a:solidFill>
                <a:srgbClr val="000000"/>
              </a:solidFill>
            </a:endParaRPr>
          </a:p>
          <a:p>
            <a:r>
              <a:rPr lang="en-US" altLang="zh-CN" sz="2800" dirty="0" smtClean="0">
                <a:solidFill>
                  <a:srgbClr val="3366FF"/>
                </a:solidFill>
              </a:rPr>
              <a:t>Exercises:(</a:t>
            </a:r>
            <a:r>
              <a:rPr lang="en-US" altLang="zh-CN" sz="2800" dirty="0" smtClean="0">
                <a:solidFill>
                  <a:srgbClr val="FF0000"/>
                </a:solidFill>
              </a:rPr>
              <a:t>start p31</a:t>
            </a:r>
            <a:r>
              <a:rPr lang="en-US" altLang="zh-CN" sz="2800" dirty="0" smtClean="0">
                <a:solidFill>
                  <a:srgbClr val="3366FF"/>
                </a:solidFill>
              </a:rPr>
              <a:t>)</a:t>
            </a:r>
          </a:p>
          <a:p>
            <a:r>
              <a:rPr lang="en-US" altLang="zh-CN" sz="2800" dirty="0">
                <a:solidFill>
                  <a:srgbClr val="3366FF"/>
                </a:solidFill>
              </a:rPr>
              <a:t> </a:t>
            </a:r>
            <a:r>
              <a:rPr lang="en-US" altLang="zh-CN" sz="2800" dirty="0" smtClean="0">
                <a:solidFill>
                  <a:srgbClr val="3366FF"/>
                </a:solidFill>
              </a:rPr>
              <a:t>   Questions: Different Basis Set and Methods</a:t>
            </a:r>
          </a:p>
        </p:txBody>
      </p:sp>
    </p:spTree>
    <p:extLst>
      <p:ext uri="{BB962C8B-B14F-4D97-AF65-F5344CB8AC3E}">
        <p14:creationId xmlns:p14="http://schemas.microsoft.com/office/powerpoint/2010/main" val="5205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Use </a:t>
            </a:r>
            <a:r>
              <a:rPr lang="en-US" altLang="zh-CN" sz="3200" dirty="0" smtClean="0">
                <a:solidFill>
                  <a:srgbClr val="FF0000"/>
                </a:solidFill>
              </a:rPr>
              <a:t>Gaussian</a:t>
            </a:r>
            <a:r>
              <a:rPr lang="en-US" altLang="zh-CN" sz="3200" dirty="0" smtClean="0">
                <a:solidFill>
                  <a:srgbClr val="000000"/>
                </a:solidFill>
              </a:rPr>
              <a:t> </a:t>
            </a:r>
            <a:r>
              <a:rPr lang="en-US" altLang="zh-CN" sz="3200" dirty="0">
                <a:solidFill>
                  <a:srgbClr val="000000"/>
                </a:solidFill>
              </a:rPr>
              <a:t>to Prepare Data</a:t>
            </a:r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792088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2. For post-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hf</a:t>
            </a:r>
            <a:r>
              <a:rPr lang="en-US" altLang="zh-CN" sz="2800" dirty="0" smtClean="0">
                <a:solidFill>
                  <a:srgbClr val="000000"/>
                </a:solidFill>
              </a:rPr>
              <a:t> type density (density=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scf</a:t>
            </a:r>
            <a:r>
              <a:rPr lang="en-US" altLang="zh-CN" sz="2800" dirty="0" smtClean="0">
                <a:solidFill>
                  <a:srgbClr val="000000"/>
                </a:solidFill>
              </a:rPr>
              <a:t> or mp2) an extra step needed for saving nature orbital into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chk</a:t>
            </a:r>
            <a:r>
              <a:rPr lang="en-US" altLang="zh-CN" sz="2800" dirty="0" smtClean="0">
                <a:solidFill>
                  <a:srgbClr val="000000"/>
                </a:solidFill>
              </a:rPr>
              <a:t> file </a:t>
            </a:r>
          </a:p>
          <a:p>
            <a:endParaRPr lang="en-US" altLang="zh-CN" sz="2800" dirty="0" smtClean="0">
              <a:solidFill>
                <a:srgbClr val="000000"/>
              </a:solidFill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Calculation input 2, Read from checkpoint file, calculate the nature orbitals and write them back into checkpoint file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560" y="4501569"/>
            <a:ext cx="7632848" cy="101566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%</a:t>
            </a:r>
            <a:r>
              <a:rPr lang="en-US" altLang="zh-CN" sz="2000" dirty="0" err="1">
                <a:solidFill>
                  <a:srgbClr val="000000"/>
                </a:solidFill>
              </a:rPr>
              <a:t>Chk</a:t>
            </a:r>
            <a:r>
              <a:rPr lang="en-US" altLang="zh-CN" sz="2000" dirty="0" smtClean="0">
                <a:solidFill>
                  <a:srgbClr val="000000"/>
                </a:solidFill>
              </a:rPr>
              <a:t>=</a:t>
            </a:r>
            <a:r>
              <a:rPr lang="en-US" altLang="zh-CN" sz="2000" dirty="0" err="1">
                <a:solidFill>
                  <a:srgbClr val="FF0000"/>
                </a:solidFill>
              </a:rPr>
              <a:t>filename.chk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hu-HU" altLang="zh-CN" sz="2000" dirty="0" smtClean="0">
                <a:solidFill>
                  <a:srgbClr val="000000"/>
                </a:solidFill>
              </a:rPr>
              <a:t>%</a:t>
            </a:r>
            <a:r>
              <a:rPr lang="hu-HU" altLang="zh-CN" sz="2000" dirty="0">
                <a:solidFill>
                  <a:srgbClr val="000000"/>
                </a:solidFill>
              </a:rPr>
              <a:t>mem=10gb</a:t>
            </a:r>
          </a:p>
          <a:p>
            <a:r>
              <a:rPr lang="en-US" altLang="zh-CN" sz="2000" dirty="0">
                <a:solidFill>
                  <a:srgbClr val="000000"/>
                </a:solidFill>
              </a:rPr>
              <a:t># Guess=(</a:t>
            </a:r>
            <a:r>
              <a:rPr lang="en-US" altLang="zh-CN" sz="2000" dirty="0" err="1">
                <a:solidFill>
                  <a:srgbClr val="000000"/>
                </a:solidFill>
              </a:rPr>
              <a:t>Save,Only,NaturalOrbitals</a:t>
            </a:r>
            <a:r>
              <a:rPr lang="en-US" altLang="zh-CN" sz="2000" dirty="0">
                <a:solidFill>
                  <a:srgbClr val="000000"/>
                </a:solidFill>
              </a:rPr>
              <a:t>) </a:t>
            </a:r>
            <a:r>
              <a:rPr lang="en-US" altLang="zh-CN" sz="2000" dirty="0" err="1">
                <a:solidFill>
                  <a:srgbClr val="000000"/>
                </a:solidFill>
              </a:rPr>
              <a:t>Geom</a:t>
            </a:r>
            <a:r>
              <a:rPr lang="en-US" altLang="zh-CN" sz="2000" dirty="0">
                <a:solidFill>
                  <a:srgbClr val="000000"/>
                </a:solidFill>
              </a:rPr>
              <a:t>=</a:t>
            </a:r>
            <a:r>
              <a:rPr lang="en-US" altLang="zh-CN" sz="2000" dirty="0" err="1">
                <a:solidFill>
                  <a:srgbClr val="000000"/>
                </a:solidFill>
              </a:rPr>
              <a:t>AllCheck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</a:rPr>
              <a:t>ChkBasis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Use </a:t>
            </a:r>
            <a:r>
              <a:rPr lang="en-US" altLang="zh-CN" sz="3200" dirty="0" smtClean="0">
                <a:solidFill>
                  <a:srgbClr val="FF0000"/>
                </a:solidFill>
              </a:rPr>
              <a:t>Gaussian</a:t>
            </a:r>
            <a:r>
              <a:rPr lang="en-US" altLang="zh-CN" sz="3200" dirty="0" smtClean="0">
                <a:solidFill>
                  <a:srgbClr val="000000"/>
                </a:solidFill>
              </a:rPr>
              <a:t> </a:t>
            </a:r>
            <a:r>
              <a:rPr lang="en-US" altLang="zh-CN" sz="3200" dirty="0">
                <a:solidFill>
                  <a:srgbClr val="000000"/>
                </a:solidFill>
              </a:rPr>
              <a:t>to Prepare Data</a:t>
            </a:r>
          </a:p>
        </p:txBody>
      </p:sp>
      <p:sp>
        <p:nvSpPr>
          <p:cNvPr id="8" name="矩形 7"/>
          <p:cNvSpPr/>
          <p:nvPr/>
        </p:nvSpPr>
        <p:spPr>
          <a:xfrm>
            <a:off x="611560" y="1556792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3</a:t>
            </a:r>
            <a:r>
              <a:rPr lang="en-US" altLang="zh-CN" sz="2800" dirty="0" smtClean="0">
                <a:solidFill>
                  <a:srgbClr val="000000"/>
                </a:solidFill>
              </a:rPr>
              <a:t>. Information stored in %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chk</a:t>
            </a:r>
            <a:r>
              <a:rPr lang="en-US" altLang="zh-CN" sz="2800" dirty="0" smtClean="0">
                <a:solidFill>
                  <a:srgbClr val="000000"/>
                </a:solidFill>
              </a:rPr>
              <a:t>=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filename.chk</a:t>
            </a:r>
            <a:r>
              <a:rPr lang="en-US" altLang="zh-CN" sz="2800" dirty="0" smtClean="0">
                <a:solidFill>
                  <a:srgbClr val="000000"/>
                </a:solidFill>
              </a:rPr>
              <a:t> and need to use command to convert</a:t>
            </a: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	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Formchk</a:t>
            </a:r>
            <a:r>
              <a:rPr lang="en-US" altLang="zh-CN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filename.chk</a:t>
            </a:r>
            <a:r>
              <a:rPr lang="en-US" altLang="zh-CN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filename.fchk</a:t>
            </a:r>
            <a:r>
              <a:rPr lang="en-US" altLang="zh-CN" sz="2800" dirty="0" smtClean="0">
                <a:solidFill>
                  <a:srgbClr val="000000"/>
                </a:solidFill>
              </a:rPr>
              <a:t>. </a:t>
            </a: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Use right version g09 or g03</a:t>
            </a:r>
          </a:p>
          <a:p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2040" y="3789040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File we need</a:t>
            </a:r>
          </a:p>
          <a:p>
            <a:endParaRPr lang="en-US" altLang="zh-CN" sz="2800" dirty="0">
              <a:solidFill>
                <a:srgbClr val="000000"/>
              </a:solidFill>
            </a:endParaRPr>
          </a:p>
        </p:txBody>
      </p:sp>
      <p:cxnSp>
        <p:nvCxnSpPr>
          <p:cNvPr id="10" name="直线箭头连接符 9"/>
          <p:cNvCxnSpPr/>
          <p:nvPr/>
        </p:nvCxnSpPr>
        <p:spPr>
          <a:xfrm flipV="1">
            <a:off x="6228184" y="2924944"/>
            <a:ext cx="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8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Use 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Cfour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000000"/>
                </a:solidFill>
              </a:rPr>
              <a:t>to Prepare Data</a:t>
            </a:r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 smtClean="0">
                <a:solidFill>
                  <a:srgbClr val="000000"/>
                </a:solidFill>
              </a:rPr>
              <a:t>Set up </a:t>
            </a:r>
          </a:p>
          <a:p>
            <a:r>
              <a:rPr lang="en-US" altLang="zh-CN" sz="2800" dirty="0">
                <a:solidFill>
                  <a:srgbClr val="000000"/>
                </a:solidFill>
              </a:rPr>
              <a:t>	</a:t>
            </a:r>
            <a:r>
              <a:rPr lang="en-US" altLang="zh-CN" sz="2800" dirty="0" smtClean="0">
                <a:solidFill>
                  <a:srgbClr val="000000"/>
                </a:solidFill>
              </a:rPr>
              <a:t>PROP=FIRST_ORDER (PROPS=1 have problem)</a:t>
            </a:r>
          </a:p>
          <a:p>
            <a:r>
              <a:rPr lang="en-US" altLang="zh-CN" sz="2800" dirty="0">
                <a:solidFill>
                  <a:srgbClr val="000000"/>
                </a:solidFill>
              </a:rPr>
              <a:t>	</a:t>
            </a:r>
            <a:r>
              <a:rPr lang="en-US" altLang="zh-CN" sz="2800" dirty="0" smtClean="0">
                <a:solidFill>
                  <a:srgbClr val="000000"/>
                </a:solidFill>
              </a:rPr>
              <a:t>PRINT=5</a:t>
            </a:r>
          </a:p>
        </p:txBody>
      </p:sp>
      <p:sp>
        <p:nvSpPr>
          <p:cNvPr id="8" name="矩形 7"/>
          <p:cNvSpPr/>
          <p:nvPr/>
        </p:nvSpPr>
        <p:spPr>
          <a:xfrm>
            <a:off x="683568" y="3717032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2. In /scratch/users/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yourname</a:t>
            </a:r>
            <a:r>
              <a:rPr lang="en-US" altLang="zh-CN" sz="2800" dirty="0" smtClean="0">
                <a:solidFill>
                  <a:srgbClr val="000000"/>
                </a:solidFill>
              </a:rPr>
              <a:t>/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Cfour</a:t>
            </a:r>
            <a:r>
              <a:rPr lang="en-US" altLang="zh-CN" sz="2800" dirty="0" smtClean="0">
                <a:solidFill>
                  <a:srgbClr val="000000"/>
                </a:solidFill>
              </a:rPr>
              <a:t>/scratch-p1/ found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molden_nat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19872" y="5882721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File we need</a:t>
            </a:r>
          </a:p>
          <a:p>
            <a:endParaRPr lang="en-US" altLang="zh-CN" sz="2800" dirty="0">
              <a:solidFill>
                <a:srgbClr val="000000"/>
              </a:solidFill>
            </a:endParaRPr>
          </a:p>
        </p:txBody>
      </p:sp>
      <p:cxnSp>
        <p:nvCxnSpPr>
          <p:cNvPr id="10" name="直线箭头连接符 9"/>
          <p:cNvCxnSpPr/>
          <p:nvPr/>
        </p:nvCxnSpPr>
        <p:spPr>
          <a:xfrm flipV="1">
            <a:off x="4572000" y="4797152"/>
            <a:ext cx="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 flipV="1">
            <a:off x="1691680" y="4653136"/>
            <a:ext cx="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115616" y="5589240"/>
            <a:ext cx="1152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Or s1</a:t>
            </a:r>
          </a:p>
          <a:p>
            <a:endParaRPr lang="en-US" altLang="zh-CN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Use 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Cfour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000000"/>
                </a:solidFill>
              </a:rPr>
              <a:t>to Prepare Data</a:t>
            </a:r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828092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3. </a:t>
            </a:r>
            <a:r>
              <a:rPr lang="en-US" altLang="zh-CN" sz="2800" dirty="0">
                <a:solidFill>
                  <a:srgbClr val="FF0000"/>
                </a:solidFill>
              </a:rPr>
              <a:t>For </a:t>
            </a:r>
            <a:r>
              <a:rPr lang="en-US" altLang="zh-CN" sz="2800" dirty="0" smtClean="0">
                <a:solidFill>
                  <a:srgbClr val="FF0000"/>
                </a:solidFill>
              </a:rPr>
              <a:t>our exercise</a:t>
            </a:r>
            <a:r>
              <a:rPr lang="en-US" altLang="zh-CN" sz="2800" dirty="0">
                <a:solidFill>
                  <a:srgbClr val="000000"/>
                </a:solidFill>
              </a:rPr>
              <a:t>, the </a:t>
            </a:r>
            <a:endParaRPr lang="en-US" altLang="zh-CN" sz="2800" dirty="0" smtClean="0">
              <a:solidFill>
                <a:srgbClr val="000000"/>
              </a:solidFill>
            </a:endParaRPr>
          </a:p>
          <a:p>
            <a:endParaRPr lang="en-US" altLang="zh-CN" sz="2800" dirty="0">
              <a:solidFill>
                <a:srgbClr val="000000"/>
              </a:solidFill>
            </a:endParaRPr>
          </a:p>
          <a:p>
            <a:r>
              <a:rPr lang="en-US" altLang="zh-CN" sz="2800" dirty="0" err="1" smtClean="0">
                <a:solidFill>
                  <a:srgbClr val="000000"/>
                </a:solidFill>
              </a:rPr>
              <a:t>MOLDEN_NAT_CCSDT.molden</a:t>
            </a:r>
            <a:endParaRPr lang="en-US" altLang="zh-CN" sz="2800" dirty="0" smtClean="0">
              <a:solidFill>
                <a:srgbClr val="000000"/>
              </a:solidFill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MOLDEN_NAT_MP2</a:t>
            </a:r>
            <a:r>
              <a:rPr lang="en-US" altLang="zh-CN" sz="2800" dirty="0">
                <a:solidFill>
                  <a:srgbClr val="000000"/>
                </a:solidFill>
              </a:rPr>
              <a:t>.</a:t>
            </a:r>
            <a:r>
              <a:rPr lang="en-US" altLang="zh-CN" sz="2800" dirty="0" smtClean="0">
                <a:solidFill>
                  <a:srgbClr val="000000"/>
                </a:solidFill>
              </a:rPr>
              <a:t>molden</a:t>
            </a:r>
          </a:p>
          <a:p>
            <a:endParaRPr lang="en-US" altLang="zh-CN" sz="2800" dirty="0" smtClean="0">
              <a:solidFill>
                <a:srgbClr val="000000"/>
              </a:solidFill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Two files have already collected and put in the job5 and job6 folders</a:t>
            </a:r>
            <a:r>
              <a:rPr lang="zh-CN" altLang="en-US" sz="2800" dirty="0" smtClean="0">
                <a:solidFill>
                  <a:srgbClr val="000000"/>
                </a:solidFill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</a:rPr>
              <a:t>job5.molden and job6.molden</a:t>
            </a:r>
            <a:r>
              <a:rPr lang="zh-CN" altLang="en-US" sz="2800" dirty="0" smtClean="0">
                <a:solidFill>
                  <a:srgbClr val="000000"/>
                </a:solidFill>
              </a:rPr>
              <a:t>）</a:t>
            </a:r>
            <a:endParaRPr lang="en-US" altLang="zh-CN" sz="2800" dirty="0" smtClean="0">
              <a:solidFill>
                <a:srgbClr val="000000"/>
              </a:solidFill>
            </a:endParaRPr>
          </a:p>
          <a:p>
            <a:endParaRPr lang="en-US" altLang="zh-CN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Use </a:t>
            </a:r>
            <a:r>
              <a:rPr lang="en-US" altLang="zh-CN" sz="3200" dirty="0">
                <a:solidFill>
                  <a:srgbClr val="FF0000"/>
                </a:solidFill>
              </a:rPr>
              <a:t>Molpro</a:t>
            </a:r>
            <a:r>
              <a:rPr lang="en-US" altLang="zh-CN" sz="3200" dirty="0">
                <a:solidFill>
                  <a:srgbClr val="000000"/>
                </a:solidFill>
              </a:rPr>
              <a:t> to Prepare Data</a:t>
            </a:r>
          </a:p>
        </p:txBody>
      </p:sp>
      <p:sp>
        <p:nvSpPr>
          <p:cNvPr id="5" name="矩形 4"/>
          <p:cNvSpPr/>
          <p:nvPr/>
        </p:nvSpPr>
        <p:spPr>
          <a:xfrm>
            <a:off x="899592" y="1124744"/>
            <a:ext cx="7128792" cy="5262980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Chose NATORB for response density ! And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dm</a:t>
            </a:r>
            <a:r>
              <a:rPr lang="en-US" altLang="zh-CN" sz="2800" dirty="0" smtClean="0">
                <a:solidFill>
                  <a:srgbClr val="000000"/>
                </a:solidFill>
              </a:rPr>
              <a:t> in same filename </a:t>
            </a:r>
            <a:r>
              <a:rPr lang="hr-HR" altLang="zh-CN" sz="2800" dirty="0">
                <a:solidFill>
                  <a:schemeClr val="tx1"/>
                </a:solidFill>
              </a:rPr>
              <a:t>2352.2</a:t>
            </a:r>
          </a:p>
          <a:p>
            <a:endParaRPr lang="en-US" altLang="zh-CN" sz="2800" dirty="0" smtClean="0">
              <a:solidFill>
                <a:srgbClr val="000000"/>
              </a:solidFill>
            </a:endParaRPr>
          </a:p>
          <a:p>
            <a:endParaRPr lang="de-DE" altLang="zh-CN" sz="2800" dirty="0" smtClean="0">
              <a:solidFill>
                <a:schemeClr val="tx1"/>
              </a:solidFill>
            </a:endParaRPr>
          </a:p>
          <a:p>
            <a:r>
              <a:rPr lang="de-DE" altLang="zh-CN" sz="2800" dirty="0" err="1" smtClean="0">
                <a:solidFill>
                  <a:schemeClr val="tx1"/>
                </a:solidFill>
              </a:rPr>
              <a:t>Example</a:t>
            </a:r>
            <a:r>
              <a:rPr lang="de-DE" altLang="zh-CN" sz="2800" dirty="0" smtClean="0">
                <a:solidFill>
                  <a:schemeClr val="tx1"/>
                </a:solidFill>
              </a:rPr>
              <a:t> </a:t>
            </a:r>
            <a:r>
              <a:rPr lang="de-DE" altLang="zh-CN" sz="2800" dirty="0" err="1" smtClean="0">
                <a:solidFill>
                  <a:schemeClr val="tx1"/>
                </a:solidFill>
              </a:rPr>
              <a:t>of</a:t>
            </a:r>
            <a:r>
              <a:rPr lang="de-DE" altLang="zh-CN" sz="2800" dirty="0" smtClean="0">
                <a:solidFill>
                  <a:schemeClr val="tx1"/>
                </a:solidFill>
              </a:rPr>
              <a:t> </a:t>
            </a:r>
            <a:r>
              <a:rPr lang="de-DE" altLang="zh-CN" sz="2800" dirty="0" err="1" smtClean="0">
                <a:solidFill>
                  <a:schemeClr val="tx1"/>
                </a:solidFill>
              </a:rPr>
              <a:t>molPro.in</a:t>
            </a:r>
            <a:endParaRPr lang="de-DE" altLang="zh-CN" sz="2800" dirty="0" smtClean="0">
              <a:solidFill>
                <a:schemeClr val="tx1"/>
              </a:solidFill>
            </a:endParaRPr>
          </a:p>
          <a:p>
            <a:r>
              <a:rPr lang="de-DE" altLang="zh-CN" sz="2800" dirty="0" smtClean="0">
                <a:solidFill>
                  <a:schemeClr val="tx1"/>
                </a:solidFill>
              </a:rPr>
              <a:t>...</a:t>
            </a:r>
            <a:endParaRPr lang="de-DE" altLang="zh-CN" sz="2800" dirty="0">
              <a:solidFill>
                <a:schemeClr val="tx1"/>
              </a:solidFill>
            </a:endParaRPr>
          </a:p>
          <a:p>
            <a:r>
              <a:rPr lang="de-DE" altLang="zh-CN" sz="2800" dirty="0" smtClean="0">
                <a:solidFill>
                  <a:schemeClr val="tx1"/>
                </a:solidFill>
              </a:rPr>
              <a:t>{</a:t>
            </a:r>
            <a:r>
              <a:rPr lang="de-DE" altLang="zh-CN" sz="2800" dirty="0" err="1">
                <a:solidFill>
                  <a:schemeClr val="tx1"/>
                </a:solidFill>
              </a:rPr>
              <a:t>hf</a:t>
            </a:r>
            <a:r>
              <a:rPr lang="de-DE" altLang="zh-CN" sz="2800" dirty="0">
                <a:solidFill>
                  <a:schemeClr val="tx1"/>
                </a:solidFill>
              </a:rPr>
              <a:t>;}</a:t>
            </a:r>
          </a:p>
          <a:p>
            <a:r>
              <a:rPr lang="de-DE" altLang="zh-CN" sz="2800" dirty="0" smtClean="0">
                <a:solidFill>
                  <a:schemeClr val="tx1"/>
                </a:solidFill>
              </a:rPr>
              <a:t>{</a:t>
            </a:r>
            <a:r>
              <a:rPr lang="de-DE" altLang="zh-CN" sz="2800" dirty="0" err="1" smtClean="0">
                <a:solidFill>
                  <a:schemeClr val="tx1"/>
                </a:solidFill>
              </a:rPr>
              <a:t>qcisd</a:t>
            </a:r>
            <a:r>
              <a:rPr lang="de-DE" altLang="zh-CN" sz="2800" dirty="0" smtClean="0">
                <a:solidFill>
                  <a:schemeClr val="tx1"/>
                </a:solidFill>
              </a:rPr>
              <a:t>(t);</a:t>
            </a:r>
            <a:r>
              <a:rPr lang="en-US" altLang="zh-CN" sz="2800" dirty="0" smtClean="0">
                <a:solidFill>
                  <a:schemeClr val="tx1"/>
                </a:solidFill>
              </a:rPr>
              <a:t>wf</a:t>
            </a:r>
            <a:r>
              <a:rPr lang="en-US" altLang="zh-CN" sz="2800" dirty="0">
                <a:solidFill>
                  <a:schemeClr val="tx1"/>
                </a:solidFill>
              </a:rPr>
              <a:t>,34,1,0;</a:t>
            </a:r>
          </a:p>
          <a:p>
            <a:r>
              <a:rPr lang="hr-HR" altLang="zh-CN" sz="2800" dirty="0">
                <a:solidFill>
                  <a:srgbClr val="CC0000"/>
                </a:solidFill>
              </a:rPr>
              <a:t>natorb,2352.2</a:t>
            </a:r>
            <a:r>
              <a:rPr lang="hr-HR" altLang="zh-CN" sz="2800" dirty="0" smtClean="0">
                <a:solidFill>
                  <a:srgbClr val="CC0000"/>
                </a:solidFill>
              </a:rPr>
              <a:t>;dm,</a:t>
            </a:r>
            <a:r>
              <a:rPr lang="hr-HR" altLang="zh-CN" sz="2800" dirty="0">
                <a:solidFill>
                  <a:srgbClr val="CC0000"/>
                </a:solidFill>
              </a:rPr>
              <a:t> 2352.2</a:t>
            </a:r>
          </a:p>
          <a:p>
            <a:r>
              <a:rPr lang="hr-HR" altLang="zh-CN" sz="2800" dirty="0">
                <a:solidFill>
                  <a:schemeClr val="tx1"/>
                </a:solidFill>
              </a:rPr>
              <a:t>}</a:t>
            </a:r>
          </a:p>
          <a:p>
            <a:r>
              <a:rPr lang="de-DE" altLang="zh-CN" sz="2800" dirty="0">
                <a:solidFill>
                  <a:schemeClr val="tx1"/>
                </a:solidFill>
              </a:rPr>
              <a:t>        </a:t>
            </a:r>
          </a:p>
          <a:p>
            <a:r>
              <a:rPr lang="de-DE" altLang="zh-CN" sz="2800" dirty="0">
                <a:solidFill>
                  <a:schemeClr val="tx1"/>
                </a:solidFill>
              </a:rPr>
              <a:t>put,molden</a:t>
            </a:r>
            <a:r>
              <a:rPr lang="de-DE" altLang="zh-CN" sz="2800" dirty="0" smtClean="0">
                <a:solidFill>
                  <a:schemeClr val="tx1"/>
                </a:solidFill>
              </a:rPr>
              <a:t>,xxx.molden</a:t>
            </a:r>
            <a:r>
              <a:rPr lang="de-DE" altLang="zh-CN" sz="2800" dirty="0">
                <a:solidFill>
                  <a:schemeClr val="tx1"/>
                </a:solidFill>
              </a:rPr>
              <a:t>;orb,2352.2;</a:t>
            </a:r>
            <a:endParaRPr lang="en-US" altLang="zh-CN" sz="2800" dirty="0" smtClean="0">
              <a:solidFill>
                <a:schemeClr val="tx1"/>
              </a:solidFill>
            </a:endParaRPr>
          </a:p>
        </p:txBody>
      </p:sp>
      <p:cxnSp>
        <p:nvCxnSpPr>
          <p:cNvPr id="8" name="直线箭头连接符 7"/>
          <p:cNvCxnSpPr/>
          <p:nvPr/>
        </p:nvCxnSpPr>
        <p:spPr>
          <a:xfrm flipH="1">
            <a:off x="4139952" y="5013176"/>
            <a:ext cx="216024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364088" y="4509120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File we need</a:t>
            </a:r>
          </a:p>
          <a:p>
            <a:endParaRPr lang="en-US" altLang="zh-CN" sz="2800" dirty="0">
              <a:solidFill>
                <a:srgbClr val="000000"/>
              </a:solidFill>
            </a:endParaRPr>
          </a:p>
        </p:txBody>
      </p:sp>
      <p:cxnSp>
        <p:nvCxnSpPr>
          <p:cNvPr id="12" name="直线箭头连接符 11"/>
          <p:cNvCxnSpPr/>
          <p:nvPr/>
        </p:nvCxnSpPr>
        <p:spPr>
          <a:xfrm flipH="1">
            <a:off x="3707904" y="3429000"/>
            <a:ext cx="2808312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364088" y="2060848"/>
            <a:ext cx="4211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0000"/>
                </a:solidFill>
              </a:rPr>
              <a:t>Wavefunction</a:t>
            </a:r>
            <a:r>
              <a:rPr lang="en-US" altLang="zh-CN" sz="2800" dirty="0" smtClean="0">
                <a:solidFill>
                  <a:srgbClr val="000000"/>
                </a:solidFill>
              </a:rPr>
              <a:t> 34 electrons,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sysmmetry</a:t>
            </a:r>
            <a:r>
              <a:rPr lang="en-US" altLang="zh-CN" sz="2800" dirty="0" smtClean="0">
                <a:solidFill>
                  <a:srgbClr val="000000"/>
                </a:solidFill>
              </a:rPr>
              <a:t> type 1, zero net charge</a:t>
            </a:r>
          </a:p>
          <a:p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3075" name="右弧形箭头 3074"/>
          <p:cNvSpPr/>
          <p:nvPr/>
        </p:nvSpPr>
        <p:spPr>
          <a:xfrm>
            <a:off x="179512" y="1700808"/>
            <a:ext cx="792088" cy="3384376"/>
          </a:xfrm>
          <a:prstGeom prst="curvedRightArrow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Use </a:t>
            </a:r>
            <a:r>
              <a:rPr lang="en-US" altLang="zh-CN" sz="3200" dirty="0">
                <a:solidFill>
                  <a:srgbClr val="FF0000"/>
                </a:solidFill>
              </a:rPr>
              <a:t>Molpro</a:t>
            </a:r>
            <a:r>
              <a:rPr lang="en-US" altLang="zh-CN" sz="3200" dirty="0">
                <a:solidFill>
                  <a:srgbClr val="000000"/>
                </a:solidFill>
              </a:rPr>
              <a:t> to Prepare Data</a:t>
            </a:r>
          </a:p>
        </p:txBody>
      </p:sp>
      <p:sp>
        <p:nvSpPr>
          <p:cNvPr id="5" name="矩形 4"/>
          <p:cNvSpPr/>
          <p:nvPr/>
        </p:nvSpPr>
        <p:spPr>
          <a:xfrm>
            <a:off x="683568" y="1268760"/>
            <a:ext cx="7776864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1.Each folder one calculation includes two files </a:t>
            </a:r>
          </a:p>
          <a:p>
            <a:r>
              <a:rPr lang="en-US" altLang="zh-CN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</a:rPr>
              <a:t>  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molPro.inp</a:t>
            </a:r>
            <a:endParaRPr lang="en-US" altLang="zh-CN" sz="2800" dirty="0" smtClean="0">
              <a:solidFill>
                <a:srgbClr val="000000"/>
              </a:solidFill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   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molPro_jobscript.submit</a:t>
            </a:r>
            <a:endParaRPr lang="en-US" altLang="zh-CN" sz="2800" dirty="0" smtClean="0">
              <a:solidFill>
                <a:srgbClr val="000000"/>
              </a:solidFill>
            </a:endParaRPr>
          </a:p>
          <a:p>
            <a:endParaRPr lang="en-US" altLang="zh-CN" sz="2800" dirty="0">
              <a:solidFill>
                <a:srgbClr val="000000"/>
              </a:solidFill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2.Edit the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molPro.inp</a:t>
            </a:r>
            <a:r>
              <a:rPr lang="en-US" altLang="zh-CN" sz="2800" dirty="0" smtClean="0">
                <a:solidFill>
                  <a:srgbClr val="000000"/>
                </a:solidFill>
              </a:rPr>
              <a:t> file and type:</a:t>
            </a:r>
          </a:p>
          <a:p>
            <a:r>
              <a:rPr lang="en-US" altLang="zh-CN" sz="2800" dirty="0">
                <a:solidFill>
                  <a:srgbClr val="000000"/>
                </a:solidFill>
              </a:rPr>
              <a:t>	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sbatch</a:t>
            </a:r>
            <a:r>
              <a:rPr lang="en-US" altLang="zh-CN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</a:rPr>
              <a:t>molPro_jobscript.submit</a:t>
            </a:r>
            <a:endParaRPr lang="en-US" altLang="zh-CN" sz="2800" dirty="0">
              <a:solidFill>
                <a:srgbClr val="000000"/>
              </a:solidFill>
            </a:endParaRPr>
          </a:p>
          <a:p>
            <a:endParaRPr lang="en-US" altLang="zh-CN" sz="2800" dirty="0" smtClean="0">
              <a:solidFill>
                <a:srgbClr val="000000"/>
              </a:solidFill>
            </a:endParaRPr>
          </a:p>
          <a:p>
            <a:endParaRPr lang="en-US" altLang="zh-CN" sz="2800" dirty="0">
              <a:solidFill>
                <a:srgbClr val="000000"/>
              </a:solidFill>
            </a:endParaRPr>
          </a:p>
          <a:p>
            <a:endParaRPr lang="hr-HR" altLang="zh-CN" sz="2800" dirty="0">
              <a:solidFill>
                <a:schemeClr val="tx1"/>
              </a:solidFill>
            </a:endParaRPr>
          </a:p>
          <a:p>
            <a:endParaRPr lang="en-US" altLang="zh-CN" sz="2800" dirty="0" smtClean="0">
              <a:solidFill>
                <a:srgbClr val="000000"/>
              </a:solidFill>
            </a:endParaRPr>
          </a:p>
          <a:p>
            <a:endParaRPr lang="de-DE" altLang="zh-CN" sz="2800" dirty="0" smtClean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3568" y="4293096"/>
            <a:ext cx="6624736" cy="193899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de-DE" altLang="zh-CN" sz="2000" dirty="0" smtClean="0">
                <a:solidFill>
                  <a:schemeClr val="tx1"/>
                </a:solidFill>
              </a:rPr>
              <a:t>{</a:t>
            </a:r>
            <a:r>
              <a:rPr lang="de-DE" altLang="zh-CN" sz="2000" dirty="0" err="1">
                <a:solidFill>
                  <a:schemeClr val="tx1"/>
                </a:solidFill>
              </a:rPr>
              <a:t>hf</a:t>
            </a:r>
            <a:r>
              <a:rPr lang="de-DE" altLang="zh-CN" sz="2000" dirty="0">
                <a:solidFill>
                  <a:schemeClr val="tx1"/>
                </a:solidFill>
              </a:rPr>
              <a:t>;</a:t>
            </a:r>
            <a:r>
              <a:rPr lang="de-DE" altLang="zh-CN" sz="2000" dirty="0" smtClean="0">
                <a:solidFill>
                  <a:schemeClr val="tx1"/>
                </a:solidFill>
              </a:rPr>
              <a:t>}                                           </a:t>
            </a:r>
            <a:r>
              <a:rPr lang="de-DE" altLang="zh-CN" sz="2000" dirty="0" smtClean="0">
                <a:solidFill>
                  <a:srgbClr val="CC0000"/>
                </a:solidFill>
              </a:rPr>
              <a:t>! Must </a:t>
            </a:r>
            <a:r>
              <a:rPr lang="de-DE" altLang="zh-CN" sz="2000" dirty="0" err="1" smtClean="0">
                <a:solidFill>
                  <a:srgbClr val="CC0000"/>
                </a:solidFill>
              </a:rPr>
              <a:t>have</a:t>
            </a:r>
            <a:r>
              <a:rPr lang="de-DE" altLang="zh-CN" sz="2000" dirty="0" smtClean="0">
                <a:solidFill>
                  <a:srgbClr val="CC0000"/>
                </a:solidFill>
              </a:rPr>
              <a:t> </a:t>
            </a:r>
            <a:r>
              <a:rPr lang="de-DE" altLang="zh-CN" sz="2000" dirty="0" err="1" smtClean="0">
                <a:solidFill>
                  <a:srgbClr val="CC0000"/>
                </a:solidFill>
              </a:rPr>
              <a:t>hf</a:t>
            </a:r>
            <a:r>
              <a:rPr lang="de-DE" altLang="zh-CN" sz="2000" dirty="0" smtClean="0">
                <a:solidFill>
                  <a:srgbClr val="CC0000"/>
                </a:solidFill>
              </a:rPr>
              <a:t> </a:t>
            </a:r>
            <a:r>
              <a:rPr lang="de-DE" altLang="zh-CN" sz="2000" dirty="0" err="1" smtClean="0">
                <a:solidFill>
                  <a:srgbClr val="CC0000"/>
                </a:solidFill>
              </a:rPr>
              <a:t>keywords</a:t>
            </a:r>
            <a:endParaRPr lang="de-DE" altLang="zh-CN" sz="2000" dirty="0">
              <a:solidFill>
                <a:srgbClr val="CC0000"/>
              </a:solidFill>
            </a:endParaRPr>
          </a:p>
          <a:p>
            <a:r>
              <a:rPr lang="de-DE" altLang="zh-CN" sz="2000" dirty="0" smtClean="0">
                <a:solidFill>
                  <a:schemeClr val="tx1"/>
                </a:solidFill>
              </a:rPr>
              <a:t>{</a:t>
            </a:r>
            <a:r>
              <a:rPr lang="de-DE" altLang="zh-CN" sz="2000" dirty="0" err="1" smtClean="0">
                <a:solidFill>
                  <a:schemeClr val="tx1"/>
                </a:solidFill>
              </a:rPr>
              <a:t>qcisd</a:t>
            </a:r>
            <a:r>
              <a:rPr lang="de-DE" altLang="zh-CN" sz="2000" dirty="0" smtClean="0">
                <a:solidFill>
                  <a:schemeClr val="tx1"/>
                </a:solidFill>
              </a:rPr>
              <a:t>(t);</a:t>
            </a:r>
            <a:r>
              <a:rPr lang="en-US" altLang="zh-CN" sz="2000" dirty="0" smtClean="0">
                <a:solidFill>
                  <a:schemeClr val="tx1"/>
                </a:solidFill>
              </a:rPr>
              <a:t>wf</a:t>
            </a:r>
            <a:r>
              <a:rPr lang="en-US" altLang="zh-CN" sz="2000" dirty="0">
                <a:solidFill>
                  <a:schemeClr val="tx1"/>
                </a:solidFill>
              </a:rPr>
              <a:t>,34,1,0</a:t>
            </a:r>
            <a:r>
              <a:rPr lang="en-US" altLang="zh-CN" sz="2000" dirty="0" smtClean="0">
                <a:solidFill>
                  <a:schemeClr val="tx1"/>
                </a:solidFill>
              </a:rPr>
              <a:t>;                </a:t>
            </a:r>
            <a:r>
              <a:rPr lang="en-US" altLang="zh-CN" sz="2000" dirty="0" smtClean="0">
                <a:solidFill>
                  <a:srgbClr val="CC0000"/>
                </a:solidFill>
              </a:rPr>
              <a:t>! </a:t>
            </a:r>
            <a:r>
              <a:rPr lang="en-US" altLang="zh-CN" sz="2000" dirty="0" err="1" smtClean="0">
                <a:solidFill>
                  <a:srgbClr val="CC0000"/>
                </a:solidFill>
              </a:rPr>
              <a:t>Keword</a:t>
            </a:r>
            <a:r>
              <a:rPr lang="en-US" altLang="zh-CN" sz="2000" dirty="0" smtClean="0">
                <a:solidFill>
                  <a:srgbClr val="CC0000"/>
                </a:solidFill>
              </a:rPr>
              <a:t> post-HF method </a:t>
            </a:r>
            <a:endParaRPr lang="en-US" altLang="zh-CN" sz="2000" dirty="0">
              <a:solidFill>
                <a:srgbClr val="CC0000"/>
              </a:solidFill>
            </a:endParaRPr>
          </a:p>
          <a:p>
            <a:r>
              <a:rPr lang="hr-HR" altLang="zh-CN" sz="2000" dirty="0">
                <a:solidFill>
                  <a:schemeClr val="tx1"/>
                </a:solidFill>
              </a:rPr>
              <a:t>natorb,2352.2</a:t>
            </a:r>
            <a:r>
              <a:rPr lang="hr-HR" altLang="zh-CN" sz="2000" dirty="0" smtClean="0">
                <a:solidFill>
                  <a:schemeClr val="tx1"/>
                </a:solidFill>
              </a:rPr>
              <a:t>;dm,</a:t>
            </a:r>
            <a:r>
              <a:rPr lang="hr-HR" altLang="zh-CN" sz="2000" dirty="0">
                <a:solidFill>
                  <a:schemeClr val="tx1"/>
                </a:solidFill>
              </a:rPr>
              <a:t> 2352.2</a:t>
            </a:r>
          </a:p>
          <a:p>
            <a:r>
              <a:rPr lang="hr-HR" altLang="zh-CN" sz="2000" dirty="0">
                <a:solidFill>
                  <a:schemeClr val="tx1"/>
                </a:solidFill>
              </a:rPr>
              <a:t>}</a:t>
            </a:r>
          </a:p>
          <a:p>
            <a:r>
              <a:rPr lang="de-DE" altLang="zh-CN" sz="2000" dirty="0">
                <a:solidFill>
                  <a:schemeClr val="tx1"/>
                </a:solidFill>
              </a:rPr>
              <a:t>        </a:t>
            </a:r>
          </a:p>
          <a:p>
            <a:r>
              <a:rPr lang="de-DE" altLang="zh-CN" sz="2000" dirty="0">
                <a:solidFill>
                  <a:schemeClr val="tx1"/>
                </a:solidFill>
              </a:rPr>
              <a:t>put,molden</a:t>
            </a:r>
            <a:r>
              <a:rPr lang="de-DE" altLang="zh-CN" sz="2000" dirty="0" smtClean="0">
                <a:solidFill>
                  <a:schemeClr val="tx1"/>
                </a:solidFill>
              </a:rPr>
              <a:t>,xxx.molden</a:t>
            </a:r>
            <a:r>
              <a:rPr lang="de-DE" altLang="zh-CN" sz="2000" dirty="0">
                <a:solidFill>
                  <a:schemeClr val="tx1"/>
                </a:solidFill>
              </a:rPr>
              <a:t>;</a:t>
            </a:r>
            <a:r>
              <a:rPr lang="de-DE" altLang="zh-CN" sz="2000" dirty="0" smtClean="0">
                <a:solidFill>
                  <a:schemeClr val="tx1"/>
                </a:solidFill>
              </a:rPr>
              <a:t>orb</a:t>
            </a:r>
            <a:r>
              <a:rPr lang="de-DE" altLang="zh-CN" sz="2000" dirty="0">
                <a:solidFill>
                  <a:schemeClr val="tx1"/>
                </a:solidFill>
              </a:rPr>
              <a:t>,2352.2;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6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pic>
        <p:nvPicPr>
          <p:cNvPr id="2" name="图片 1" descr="c2-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1644"/>
            <a:ext cx="4867294" cy="4867294"/>
          </a:xfrm>
          <a:prstGeom prst="rect">
            <a:avLst/>
          </a:prstGeom>
        </p:spPr>
      </p:pic>
      <p:pic>
        <p:nvPicPr>
          <p:cNvPr id="3" name="图片 2" descr="c2-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56" y="1825660"/>
            <a:ext cx="4725144" cy="472514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27584" y="6218148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C2-x Confinement</a:t>
            </a:r>
          </a:p>
        </p:txBody>
      </p:sp>
      <p:sp>
        <p:nvSpPr>
          <p:cNvPr id="21" name="矩形 20"/>
          <p:cNvSpPr/>
          <p:nvPr/>
        </p:nvSpPr>
        <p:spPr>
          <a:xfrm>
            <a:off x="5220072" y="6290156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C2-</a:t>
            </a:r>
            <a:r>
              <a:rPr lang="en-US" altLang="zh-CN" sz="2800" dirty="0">
                <a:solidFill>
                  <a:srgbClr val="000000"/>
                </a:solidFill>
              </a:rPr>
              <a:t>z Confinement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23528" y="980728"/>
            <a:ext cx="82089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C2 in a He cage: The He atoms reduce the</a:t>
            </a:r>
          </a:p>
          <a:p>
            <a:r>
              <a:rPr lang="en-US" altLang="zh-CN" sz="3200" dirty="0">
                <a:solidFill>
                  <a:srgbClr val="000000"/>
                </a:solidFill>
              </a:rPr>
              <a:t>a</a:t>
            </a:r>
            <a:r>
              <a:rPr lang="en-US" altLang="zh-CN" sz="3200" dirty="0" smtClean="0">
                <a:solidFill>
                  <a:srgbClr val="000000"/>
                </a:solidFill>
              </a:rPr>
              <a:t>vailable 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spacein</a:t>
            </a:r>
            <a:r>
              <a:rPr lang="en-US" altLang="zh-CN" sz="3200" dirty="0" smtClean="0">
                <a:solidFill>
                  <a:srgbClr val="000000"/>
                </a:solidFill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x,y</a:t>
            </a:r>
            <a:r>
              <a:rPr lang="en-US" altLang="zh-CN" sz="3200" dirty="0" smtClean="0">
                <a:solidFill>
                  <a:srgbClr val="000000"/>
                </a:solidFill>
              </a:rPr>
              <a:t>- or z-direction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475656" y="404664"/>
            <a:ext cx="597666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Gallery </a:t>
            </a:r>
            <a:r>
              <a:rPr lang="en-US" altLang="zh-CN" sz="3200" dirty="0" smtClean="0">
                <a:solidFill>
                  <a:srgbClr val="000000"/>
                </a:solidFill>
              </a:rPr>
              <a:t>:Example of C2 pictures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B_A_B_3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13" y="0"/>
            <a:ext cx="6844352" cy="6858000"/>
          </a:xfrm>
          <a:prstGeom prst="rect">
            <a:avLst/>
          </a:prstGeom>
        </p:spPr>
      </p:pic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92080" y="544522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0000"/>
                </a:solidFill>
              </a:rPr>
              <a:t>C2-x Confinement</a:t>
            </a:r>
          </a:p>
          <a:p>
            <a:pPr algn="ctr"/>
            <a:r>
              <a:rPr lang="en-US" altLang="zh-CN" sz="2800" dirty="0" smtClean="0">
                <a:solidFill>
                  <a:srgbClr val="000000"/>
                </a:solidFill>
              </a:rPr>
              <a:t>3d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3038" y="404664"/>
            <a:ext cx="66247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Difference Density </a:t>
            </a:r>
          </a:p>
          <a:p>
            <a:r>
              <a:rPr lang="en-US" altLang="zh-CN" sz="3200" dirty="0" smtClean="0">
                <a:solidFill>
                  <a:srgbClr val="000000"/>
                </a:solidFill>
              </a:rPr>
              <a:t>rho(6He+C2) - rho</a:t>
            </a:r>
            <a:r>
              <a:rPr lang="en-US" altLang="zh-CN" sz="3200" dirty="0">
                <a:solidFill>
                  <a:srgbClr val="000000"/>
                </a:solidFill>
              </a:rPr>
              <a:t>(6He</a:t>
            </a:r>
            <a:r>
              <a:rPr lang="en-US" altLang="zh-CN" sz="3200" dirty="0" smtClean="0">
                <a:solidFill>
                  <a:srgbClr val="000000"/>
                </a:solidFill>
              </a:rPr>
              <a:t>)</a:t>
            </a:r>
            <a:r>
              <a:rPr lang="en-US" altLang="zh-CN" sz="3200" dirty="0">
                <a:solidFill>
                  <a:srgbClr val="000000"/>
                </a:solidFill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</a:rPr>
              <a:t>- rho</a:t>
            </a:r>
            <a:r>
              <a:rPr lang="en-US" altLang="zh-CN" sz="3200" dirty="0">
                <a:solidFill>
                  <a:srgbClr val="000000"/>
                </a:solidFill>
              </a:rPr>
              <a:t>(C2</a:t>
            </a:r>
            <a:r>
              <a:rPr lang="en-US" altLang="zh-CN" sz="3200" dirty="0" smtClean="0">
                <a:solidFill>
                  <a:srgbClr val="000000"/>
                </a:solidFill>
              </a:rPr>
              <a:t>)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0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B_A_B_n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27384"/>
            <a:ext cx="6933063" cy="6858000"/>
          </a:xfrm>
          <a:prstGeom prst="rect">
            <a:avLst/>
          </a:prstGeom>
        </p:spPr>
      </p:pic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92080" y="544522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0000"/>
                </a:solidFill>
              </a:rPr>
              <a:t>C2-x Confinement</a:t>
            </a:r>
          </a:p>
          <a:p>
            <a:pPr algn="ctr"/>
            <a:r>
              <a:rPr lang="en-US" altLang="zh-CN" sz="2800" dirty="0" smtClean="0">
                <a:solidFill>
                  <a:srgbClr val="000000"/>
                </a:solidFill>
              </a:rPr>
              <a:t>Black and white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2826" y="548680"/>
            <a:ext cx="662473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Difference Density </a:t>
            </a: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rho(6He+C2) - rho</a:t>
            </a:r>
            <a:r>
              <a:rPr lang="en-US" altLang="zh-CN" sz="2000" dirty="0">
                <a:solidFill>
                  <a:srgbClr val="000000"/>
                </a:solidFill>
              </a:rPr>
              <a:t>(6He</a:t>
            </a:r>
            <a:r>
              <a:rPr lang="en-US" altLang="zh-CN" sz="2000" dirty="0" smtClean="0">
                <a:solidFill>
                  <a:srgbClr val="000000"/>
                </a:solidFill>
              </a:rPr>
              <a:t>)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- rho</a:t>
            </a:r>
            <a:r>
              <a:rPr lang="en-US" altLang="zh-CN" sz="2000" dirty="0">
                <a:solidFill>
                  <a:srgbClr val="000000"/>
                </a:solidFill>
              </a:rPr>
              <a:t>(C2</a:t>
            </a:r>
            <a:r>
              <a:rPr lang="en-US" altLang="zh-CN" sz="2000" dirty="0" smtClean="0">
                <a:solidFill>
                  <a:srgbClr val="000000"/>
                </a:solidFill>
              </a:rPr>
              <a:t>)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B_A_B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005"/>
            <a:ext cx="6858000" cy="6858000"/>
          </a:xfrm>
          <a:prstGeom prst="rect">
            <a:avLst/>
          </a:prstGeom>
        </p:spPr>
      </p:pic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7504" y="404664"/>
            <a:ext cx="662473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Difference Density </a:t>
            </a: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rho(6He+C2) - rho</a:t>
            </a:r>
            <a:r>
              <a:rPr lang="en-US" altLang="zh-CN" sz="2000" dirty="0">
                <a:solidFill>
                  <a:srgbClr val="000000"/>
                </a:solidFill>
              </a:rPr>
              <a:t>(6He</a:t>
            </a:r>
            <a:r>
              <a:rPr lang="en-US" altLang="zh-CN" sz="2000" dirty="0" smtClean="0">
                <a:solidFill>
                  <a:srgbClr val="000000"/>
                </a:solidFill>
              </a:rPr>
              <a:t>)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- rho</a:t>
            </a:r>
            <a:r>
              <a:rPr lang="en-US" altLang="zh-CN" sz="2000" dirty="0">
                <a:solidFill>
                  <a:srgbClr val="000000"/>
                </a:solidFill>
              </a:rPr>
              <a:t>(C2</a:t>
            </a:r>
            <a:r>
              <a:rPr lang="en-US" altLang="zh-CN" sz="2000" dirty="0" smtClean="0">
                <a:solidFill>
                  <a:srgbClr val="000000"/>
                </a:solidFill>
              </a:rPr>
              <a:t>)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92080" y="544522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0000"/>
                </a:solidFill>
              </a:rPr>
              <a:t>C2-x Confinement</a:t>
            </a:r>
          </a:p>
          <a:p>
            <a:pPr algn="ctr"/>
            <a:r>
              <a:rPr lang="en-US" altLang="zh-CN" sz="2800" dirty="0" err="1" smtClean="0">
                <a:solidFill>
                  <a:srgbClr val="000000"/>
                </a:solidFill>
              </a:rPr>
              <a:t>Colour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rgbClr val="000000"/>
                </a:solidFill>
              </a:rPr>
              <a:t>Difference </a:t>
            </a:r>
            <a:r>
              <a:rPr lang="en-US" altLang="zh-CN" sz="3200" dirty="0">
                <a:solidFill>
                  <a:srgbClr val="000000"/>
                </a:solidFill>
              </a:rPr>
              <a:t>density distribution</a:t>
            </a:r>
          </a:p>
          <a:p>
            <a:pPr>
              <a:defRPr/>
            </a:pPr>
            <a:endParaRPr kumimoji="0" lang="zh-CN" altLang="en-US" sz="3200" dirty="0">
              <a:solidFill>
                <a:schemeClr val="tx1"/>
              </a:solidFill>
              <a:ea typeface="黑体" charset="0"/>
              <a:cs typeface="黑体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44824"/>
            <a:ext cx="5346700" cy="4953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27584" y="2924944"/>
            <a:ext cx="6166745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Basis set effect:</a:t>
            </a: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Molecule A   Method 1  </a:t>
            </a:r>
            <a:r>
              <a:rPr lang="en-US" altLang="zh-CN" sz="2800" dirty="0" smtClean="0">
                <a:solidFill>
                  <a:srgbClr val="FF0000"/>
                </a:solidFill>
              </a:rPr>
              <a:t>basis set 1</a:t>
            </a:r>
          </a:p>
          <a:p>
            <a:r>
              <a:rPr lang="en-US" altLang="zh-CN" sz="2800" dirty="0">
                <a:solidFill>
                  <a:srgbClr val="000000"/>
                </a:solidFill>
              </a:rPr>
              <a:t>Molecule </a:t>
            </a:r>
            <a:r>
              <a:rPr lang="en-US" altLang="zh-CN" sz="2800" dirty="0" smtClean="0">
                <a:solidFill>
                  <a:srgbClr val="000000"/>
                </a:solidFill>
              </a:rPr>
              <a:t>B   Method 1  </a:t>
            </a:r>
            <a:r>
              <a:rPr lang="en-US" altLang="zh-CN" sz="2800" dirty="0" smtClean="0">
                <a:solidFill>
                  <a:srgbClr val="FF0000"/>
                </a:solidFill>
              </a:rPr>
              <a:t>basis set 2</a:t>
            </a:r>
          </a:p>
          <a:p>
            <a:endParaRPr lang="en-US" altLang="zh-CN" sz="2800" dirty="0" smtClean="0">
              <a:solidFill>
                <a:srgbClr val="000000"/>
              </a:solidFill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Method effect:</a:t>
            </a:r>
            <a:endParaRPr lang="en-US" altLang="zh-CN" sz="2800" dirty="0">
              <a:solidFill>
                <a:srgbClr val="000000"/>
              </a:solidFill>
            </a:endParaRPr>
          </a:p>
          <a:p>
            <a:r>
              <a:rPr lang="en-US" altLang="zh-CN" sz="2800" dirty="0">
                <a:solidFill>
                  <a:srgbClr val="000000"/>
                </a:solidFill>
              </a:rPr>
              <a:t>Molecule A   </a:t>
            </a:r>
            <a:r>
              <a:rPr lang="en-US" altLang="zh-CN" sz="2800" dirty="0">
                <a:solidFill>
                  <a:srgbClr val="FF0000"/>
                </a:solidFill>
              </a:rPr>
              <a:t>Method 1</a:t>
            </a:r>
            <a:r>
              <a:rPr lang="en-US" altLang="zh-CN" sz="2800" dirty="0">
                <a:solidFill>
                  <a:srgbClr val="000000"/>
                </a:solidFill>
              </a:rPr>
              <a:t>  basis set 1</a:t>
            </a:r>
          </a:p>
          <a:p>
            <a:r>
              <a:rPr lang="en-US" altLang="zh-CN" sz="2800" dirty="0">
                <a:solidFill>
                  <a:srgbClr val="000000"/>
                </a:solidFill>
              </a:rPr>
              <a:t>Molecule B   </a:t>
            </a:r>
            <a:r>
              <a:rPr lang="en-US" altLang="zh-CN" sz="2800" dirty="0">
                <a:solidFill>
                  <a:srgbClr val="FF0000"/>
                </a:solidFill>
              </a:rPr>
              <a:t>Method </a:t>
            </a:r>
            <a:r>
              <a:rPr lang="en-US" altLang="zh-CN" sz="2800" dirty="0" smtClean="0">
                <a:solidFill>
                  <a:srgbClr val="FF0000"/>
                </a:solidFill>
              </a:rPr>
              <a:t>2  </a:t>
            </a:r>
            <a:r>
              <a:rPr lang="en-US" altLang="zh-CN" sz="2800" dirty="0">
                <a:solidFill>
                  <a:srgbClr val="000000"/>
                </a:solidFill>
              </a:rPr>
              <a:t>basis set </a:t>
            </a:r>
            <a:r>
              <a:rPr lang="en-US" altLang="zh-CN" sz="2800" dirty="0" smtClean="0">
                <a:solidFill>
                  <a:srgbClr val="000000"/>
                </a:solidFill>
              </a:rPr>
              <a:t>1</a:t>
            </a:r>
            <a:endParaRPr lang="en-US" altLang="zh-CN" sz="2800" dirty="0">
              <a:solidFill>
                <a:srgbClr val="000000"/>
              </a:solidFill>
            </a:endParaRPr>
          </a:p>
          <a:p>
            <a:endParaRPr lang="en-US" altLang="zh-CN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Some suggestion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700808"/>
            <a:ext cx="6552728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*Better begin with the 3d graphics</a:t>
            </a:r>
          </a:p>
          <a:p>
            <a:endParaRPr lang="en-US" altLang="zh-CN" sz="2800" dirty="0">
              <a:solidFill>
                <a:srgbClr val="000000"/>
              </a:solidFill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*Chose parameters carefully to get good picture 0.03~0.04 intervals and chose –j cut-off carefully</a:t>
            </a:r>
          </a:p>
          <a:p>
            <a:endParaRPr lang="en-US" altLang="zh-CN" sz="2800" dirty="0">
              <a:solidFill>
                <a:srgbClr val="000000"/>
              </a:solidFill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*The distance unit is Bohr, 1 Bohr = </a:t>
            </a:r>
            <a:r>
              <a:rPr lang="cs-CZ" altLang="zh-CN" sz="2800" dirty="0" smtClean="0">
                <a:solidFill>
                  <a:srgbClr val="000000"/>
                </a:solidFill>
              </a:rPr>
              <a:t>1.88973 </a:t>
            </a:r>
            <a:r>
              <a:rPr lang="cs-CZ" altLang="zh-CN" sz="2800" dirty="0" err="1" smtClean="0">
                <a:solidFill>
                  <a:srgbClr val="000000"/>
                </a:solidFill>
              </a:rPr>
              <a:t>Anstrom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5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1188040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Question 1: Different </a:t>
            </a:r>
            <a:r>
              <a:rPr lang="en-US" altLang="zh-CN" sz="3200" dirty="0">
                <a:solidFill>
                  <a:srgbClr val="000000"/>
                </a:solidFill>
              </a:rPr>
              <a:t>B</a:t>
            </a:r>
            <a:r>
              <a:rPr lang="en-US" altLang="zh-CN" sz="3200" dirty="0" smtClean="0">
                <a:solidFill>
                  <a:srgbClr val="000000"/>
                </a:solidFill>
              </a:rPr>
              <a:t>asis </a:t>
            </a:r>
            <a:r>
              <a:rPr lang="en-US" altLang="zh-CN" sz="3200" dirty="0">
                <a:solidFill>
                  <a:srgbClr val="000000"/>
                </a:solidFill>
              </a:rPr>
              <a:t>S</a:t>
            </a:r>
            <a:r>
              <a:rPr lang="en-US" altLang="zh-CN" sz="3200" dirty="0" smtClean="0">
                <a:solidFill>
                  <a:srgbClr val="000000"/>
                </a:solidFill>
              </a:rPr>
              <a:t>et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99208"/>
            <a:ext cx="2741960" cy="27419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63888" y="2119496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Calculate two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cyclopropanes</a:t>
            </a:r>
            <a:r>
              <a:rPr lang="en-US" altLang="zh-CN" sz="2800" dirty="0" smtClean="0">
                <a:solidFill>
                  <a:srgbClr val="000000"/>
                </a:solidFill>
              </a:rPr>
              <a:t> single point energy, use </a:t>
            </a:r>
            <a:r>
              <a:rPr lang="en-US" altLang="zh-CN" sz="2800" dirty="0" smtClean="0">
                <a:solidFill>
                  <a:srgbClr val="FF0000"/>
                </a:solidFill>
              </a:rPr>
              <a:t>same geometry and method (HF) </a:t>
            </a:r>
            <a:r>
              <a:rPr lang="en-US" altLang="zh-CN" sz="2800" dirty="0" smtClean="0">
                <a:solidFill>
                  <a:srgbClr val="000000"/>
                </a:solidFill>
              </a:rPr>
              <a:t>for both, but one with 6-31g and another with 6-31g</a:t>
            </a:r>
            <a:r>
              <a:rPr lang="en-US" altLang="zh-CN" sz="2800" dirty="0" smtClean="0">
                <a:solidFill>
                  <a:srgbClr val="FF0000"/>
                </a:solidFill>
              </a:rPr>
              <a:t>**</a:t>
            </a:r>
            <a:r>
              <a:rPr lang="en-US" altLang="zh-CN" sz="2800" dirty="0" smtClean="0">
                <a:solidFill>
                  <a:srgbClr val="000000"/>
                </a:solidFill>
              </a:rPr>
              <a:t>, discuss why.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491880" y="548680"/>
            <a:ext cx="208823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3366FF"/>
                </a:solidFill>
              </a:rPr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15238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760" y="1406381"/>
            <a:ext cx="8860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E46C0A"/>
                </a:solidFill>
              </a:rPr>
              <a:t># generate 3d.png </a:t>
            </a:r>
          </a:p>
          <a:p>
            <a:r>
              <a:rPr lang="en-US" altLang="zh-CN" sz="2400" dirty="0" smtClean="0">
                <a:solidFill>
                  <a:srgbClr val="000000"/>
                </a:solidFill>
              </a:rPr>
              <a:t>./</a:t>
            </a:r>
            <a:r>
              <a:rPr lang="en-US" altLang="zh-CN" sz="2400" dirty="0" err="1" smtClean="0">
                <a:solidFill>
                  <a:srgbClr val="000000"/>
                </a:solidFill>
              </a:rPr>
              <a:t>DiffDen.py</a:t>
            </a:r>
            <a:r>
              <a:rPr lang="en-US" altLang="zh-CN" sz="2400" dirty="0" smtClean="0">
                <a:solidFill>
                  <a:srgbClr val="000000"/>
                </a:solidFill>
              </a:rPr>
              <a:t> job1_polarized.molden job2.molden -j 0.10 -x "-4.0 4.0 0.03" -y "-4.0 4.0 0.03" --p1 "0.0 0.0 0.0" --p2 "1.0 0.0 0.0" --p3 "0.0 1.0 0.0" -d True</a:t>
            </a:r>
          </a:p>
          <a:p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4766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0000"/>
                </a:solidFill>
              </a:rPr>
              <a:t>cd to the directory </a:t>
            </a:r>
            <a:r>
              <a:rPr lang="en-US" altLang="zh-CN" sz="2800" dirty="0" smtClean="0">
                <a:solidFill>
                  <a:srgbClr val="FF0000"/>
                </a:solidFill>
              </a:rPr>
              <a:t>question 1</a:t>
            </a:r>
            <a:r>
              <a:rPr lang="en-US" altLang="zh-CN" sz="2800" dirty="0" smtClean="0">
                <a:solidFill>
                  <a:srgbClr val="000000"/>
                </a:solidFill>
              </a:rPr>
              <a:t> and copy those command into terminal 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3284984"/>
            <a:ext cx="8860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E46C0A"/>
                </a:solidFill>
              </a:rPr>
              <a:t># generate 3d.png &lt;-this </a:t>
            </a:r>
            <a:r>
              <a:rPr lang="en-US" altLang="zh-CN" sz="2400" dirty="0" smtClean="0">
                <a:solidFill>
                  <a:srgbClr val="E46C0A"/>
                </a:solidFill>
              </a:rPr>
              <a:t> # line </a:t>
            </a:r>
            <a:r>
              <a:rPr lang="en-US" altLang="zh-CN" sz="2400" dirty="0">
                <a:solidFill>
                  <a:srgbClr val="E46C0A"/>
                </a:solidFill>
              </a:rPr>
              <a:t>is comment do not </a:t>
            </a:r>
            <a:r>
              <a:rPr lang="en-US" altLang="zh-CN" sz="2400" dirty="0" smtClean="0">
                <a:solidFill>
                  <a:srgbClr val="E46C0A"/>
                </a:solidFill>
              </a:rPr>
              <a:t>copy</a:t>
            </a:r>
          </a:p>
          <a:p>
            <a:endParaRPr lang="en-US" altLang="zh-CN" sz="2400" dirty="0">
              <a:solidFill>
                <a:srgbClr val="E46C0A"/>
              </a:solidFill>
            </a:endParaRPr>
          </a:p>
          <a:p>
            <a:r>
              <a:rPr lang="en-US" altLang="zh-CN" sz="2400" dirty="0" smtClean="0">
                <a:solidFill>
                  <a:srgbClr val="E46C0A"/>
                </a:solidFill>
              </a:rPr>
              <a:t>Those command can be found in file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command.txt</a:t>
            </a:r>
            <a:r>
              <a:rPr lang="en-US" altLang="zh-CN" sz="2400" dirty="0" smtClean="0">
                <a:solidFill>
                  <a:srgbClr val="E46C0A"/>
                </a:solidFill>
              </a:rPr>
              <a:t> in each directory</a:t>
            </a:r>
            <a:endParaRPr lang="en-US" altLang="zh-CN" sz="24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14" y="939492"/>
            <a:ext cx="8860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# generate </a:t>
            </a:r>
            <a:r>
              <a:rPr lang="en-US" altLang="zh-CN" sz="2400" dirty="0" err="1">
                <a:solidFill>
                  <a:srgbClr val="000000"/>
                </a:solidFill>
              </a:rPr>
              <a:t>heatmap.png</a:t>
            </a:r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./</a:t>
            </a:r>
            <a:r>
              <a:rPr lang="en-US" altLang="zh-CN" sz="2400" dirty="0" err="1">
                <a:solidFill>
                  <a:srgbClr val="000000"/>
                </a:solidFill>
              </a:rPr>
              <a:t>DiffDen.py</a:t>
            </a:r>
            <a:r>
              <a:rPr lang="en-US" altLang="zh-CN" sz="2400" dirty="0">
                <a:solidFill>
                  <a:srgbClr val="000000"/>
                </a:solidFill>
              </a:rPr>
              <a:t> job1_polarized.molden job2.molden -j 0.10 -x "-4.0 4.0 0.03" -y "-4.0 4.0 0.03" --p1 "0.0 0.0 0.0" --p2 "1.0 0.0 0.0" --p3 "0.0 1.0 </a:t>
            </a:r>
            <a:r>
              <a:rPr lang="en-US" altLang="zh-CN" sz="2400" dirty="0" smtClean="0">
                <a:solidFill>
                  <a:srgbClr val="000000"/>
                </a:solidFill>
              </a:rPr>
              <a:t>0.0” --load </a:t>
            </a:r>
            <a:r>
              <a:rPr lang="en-US" altLang="zh-CN" sz="2400" dirty="0">
                <a:solidFill>
                  <a:srgbClr val="000000"/>
                </a:solidFill>
              </a:rPr>
              <a:t>True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--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</a:rPr>
              <a:t>heatmap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True</a:t>
            </a:r>
          </a:p>
          <a:p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# generate </a:t>
            </a:r>
            <a:r>
              <a:rPr lang="en-US" altLang="zh-CN" sz="2400" dirty="0" err="1">
                <a:solidFill>
                  <a:srgbClr val="000000"/>
                </a:solidFill>
              </a:rPr>
              <a:t>contours.png</a:t>
            </a:r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./</a:t>
            </a:r>
            <a:r>
              <a:rPr lang="en-US" altLang="zh-CN" sz="2400" dirty="0" err="1">
                <a:solidFill>
                  <a:srgbClr val="000000"/>
                </a:solidFill>
              </a:rPr>
              <a:t>DiffDen.py</a:t>
            </a:r>
            <a:r>
              <a:rPr lang="en-US" altLang="zh-CN" sz="2400" dirty="0">
                <a:solidFill>
                  <a:srgbClr val="000000"/>
                </a:solidFill>
              </a:rPr>
              <a:t> job1_polarized.molden job2.molden -j 0.10 -x "-4.0 4.0 0.03" -y "-4.0 4.0 0.03" --p1 "0.0 0.0 0.0" --p2 "1.0 0.0 0.0" --p3 "0.0 1.0 </a:t>
            </a:r>
            <a:r>
              <a:rPr lang="en-US" altLang="zh-CN" sz="2400" dirty="0" smtClean="0">
                <a:solidFill>
                  <a:srgbClr val="000000"/>
                </a:solidFill>
              </a:rPr>
              <a:t>0.0” --load </a:t>
            </a:r>
            <a:r>
              <a:rPr lang="en-US" altLang="zh-CN" sz="2400" dirty="0">
                <a:solidFill>
                  <a:srgbClr val="000000"/>
                </a:solidFill>
              </a:rPr>
              <a:t>True </a:t>
            </a:r>
            <a:r>
              <a:rPr lang="en-US" altLang="zh-CN" sz="2400" dirty="0" smtClean="0">
                <a:solidFill>
                  <a:srgbClr val="E46C0A"/>
                </a:solidFill>
              </a:rPr>
              <a:t>--l </a:t>
            </a:r>
            <a:r>
              <a:rPr lang="en-US" altLang="zh-CN" sz="2400" dirty="0">
                <a:solidFill>
                  <a:srgbClr val="E46C0A"/>
                </a:solidFill>
              </a:rPr>
              <a:t>50 -n “25 8”</a:t>
            </a:r>
            <a:endParaRPr lang="en-US" altLang="zh-CN" sz="2400" dirty="0" smtClean="0">
              <a:solidFill>
                <a:srgbClr val="E46C0A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4766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0000"/>
                </a:solidFill>
              </a:rPr>
              <a:t>cd to the directory </a:t>
            </a:r>
            <a:r>
              <a:rPr lang="en-US" altLang="zh-CN" sz="2800" dirty="0" smtClean="0">
                <a:solidFill>
                  <a:srgbClr val="FF0000"/>
                </a:solidFill>
              </a:rPr>
              <a:t>question 1</a:t>
            </a:r>
            <a:r>
              <a:rPr lang="en-US" altLang="zh-CN" sz="2800" dirty="0" smtClean="0">
                <a:solidFill>
                  <a:srgbClr val="000000"/>
                </a:solidFill>
              </a:rPr>
              <a:t> and copy those command into terminal 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4797152"/>
            <a:ext cx="8860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--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</a:rPr>
              <a:t>heatmap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 True    This is a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</a:rPr>
              <a:t>heatmap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 option</a:t>
            </a:r>
            <a:endParaRPr lang="en-US" altLang="zh-CN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 smtClean="0">
                <a:solidFill>
                  <a:srgbClr val="E46C0A"/>
                </a:solidFill>
              </a:rPr>
              <a:t>--l </a:t>
            </a:r>
            <a:r>
              <a:rPr lang="en-US" altLang="zh-CN" sz="2400" dirty="0">
                <a:solidFill>
                  <a:srgbClr val="E46C0A"/>
                </a:solidFill>
              </a:rPr>
              <a:t>50 -n “25 8</a:t>
            </a:r>
            <a:r>
              <a:rPr lang="en-US" altLang="zh-CN" sz="2400" dirty="0" smtClean="0">
                <a:solidFill>
                  <a:srgbClr val="E46C0A"/>
                </a:solidFill>
              </a:rPr>
              <a:t>”     The l means 50 levels will the values be divided into and plot 25 contour lines above zero and 8 below zero so avoid too much contour lines packed in peak area</a:t>
            </a:r>
          </a:p>
        </p:txBody>
      </p:sp>
    </p:spTree>
    <p:extLst>
      <p:ext uri="{BB962C8B-B14F-4D97-AF65-F5344CB8AC3E}">
        <p14:creationId xmlns:p14="http://schemas.microsoft.com/office/powerpoint/2010/main" val="7402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Question 2: Different Method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3019239" cy="28170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63888" y="1772816"/>
            <a:ext cx="54006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Calculate two ethylene single point energy, use </a:t>
            </a:r>
            <a:r>
              <a:rPr lang="en-US" altLang="zh-CN" sz="2800" dirty="0" smtClean="0">
                <a:solidFill>
                  <a:srgbClr val="FF0000"/>
                </a:solidFill>
              </a:rPr>
              <a:t>same geometry and basis set (6-31g**) </a:t>
            </a:r>
            <a:r>
              <a:rPr lang="en-US" altLang="zh-CN" sz="2800" dirty="0" smtClean="0">
                <a:solidFill>
                  <a:srgbClr val="000000"/>
                </a:solidFill>
              </a:rPr>
              <a:t>for both, but one with </a:t>
            </a:r>
            <a:r>
              <a:rPr lang="en-US" altLang="zh-CN" sz="2800" dirty="0" smtClean="0">
                <a:solidFill>
                  <a:srgbClr val="FF0000"/>
                </a:solidFill>
              </a:rPr>
              <a:t>HF</a:t>
            </a:r>
            <a:r>
              <a:rPr lang="en-US" altLang="zh-CN" sz="2800" dirty="0" smtClean="0">
                <a:solidFill>
                  <a:srgbClr val="000000"/>
                </a:solidFill>
              </a:rPr>
              <a:t> and another with </a:t>
            </a:r>
            <a:r>
              <a:rPr lang="en-US" altLang="zh-CN" sz="2800" dirty="0" smtClean="0">
                <a:solidFill>
                  <a:srgbClr val="FF0000"/>
                </a:solidFill>
              </a:rPr>
              <a:t>MP2</a:t>
            </a:r>
            <a:r>
              <a:rPr lang="en-US" altLang="zh-CN" sz="2800" dirty="0">
                <a:solidFill>
                  <a:srgbClr val="000000"/>
                </a:solidFill>
              </a:rPr>
              <a:t>.</a:t>
            </a:r>
            <a:r>
              <a:rPr lang="en-US" altLang="zh-CN" sz="2800" dirty="0" smtClean="0">
                <a:solidFill>
                  <a:srgbClr val="000000"/>
                </a:solidFill>
              </a:rPr>
              <a:t> Try to explain difference density from correlation aspect.</a:t>
            </a:r>
          </a:p>
        </p:txBody>
      </p:sp>
    </p:spTree>
    <p:extLst>
      <p:ext uri="{BB962C8B-B14F-4D97-AF65-F5344CB8AC3E}">
        <p14:creationId xmlns:p14="http://schemas.microsoft.com/office/powerpoint/2010/main" val="35569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760" y="1268760"/>
            <a:ext cx="8860728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E46C0A"/>
                </a:solidFill>
              </a:rPr>
              <a:t># generate 3d.png </a:t>
            </a:r>
          </a:p>
          <a:p>
            <a:r>
              <a:rPr lang="en-US" altLang="zh-CN" sz="2400" dirty="0" smtClean="0">
                <a:solidFill>
                  <a:srgbClr val="000000"/>
                </a:solidFill>
              </a:rPr>
              <a:t>.</a:t>
            </a:r>
            <a:r>
              <a:rPr lang="en-US" altLang="zh-CN" sz="2400" dirty="0">
                <a:solidFill>
                  <a:srgbClr val="000000"/>
                </a:solidFill>
              </a:rPr>
              <a:t>/</a:t>
            </a:r>
            <a:r>
              <a:rPr lang="en-US" altLang="zh-CN" sz="2400" dirty="0" err="1">
                <a:solidFill>
                  <a:srgbClr val="000000"/>
                </a:solidFill>
              </a:rPr>
              <a:t>DiffDen.py</a:t>
            </a:r>
            <a:r>
              <a:rPr lang="en-US" altLang="zh-CN" sz="2400" dirty="0">
                <a:solidFill>
                  <a:srgbClr val="000000"/>
                </a:solidFill>
              </a:rPr>
              <a:t> job4_mp2.molden job3_hf.molden -j 0.025 -x "-4.0 4.0 0.03" -y "-4.0 4.0 0.03" --p1 "0.0 0.0 0.0" --p2 "1.0 0.0 0.0" --p3 "0.0 1.0 0.0" -d True</a:t>
            </a:r>
          </a:p>
          <a:p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# generate </a:t>
            </a:r>
            <a:r>
              <a:rPr lang="en-US" altLang="zh-CN" sz="2400" dirty="0" err="1">
                <a:solidFill>
                  <a:srgbClr val="000000"/>
                </a:solidFill>
              </a:rPr>
              <a:t>heatmap.png</a:t>
            </a:r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./</a:t>
            </a:r>
            <a:r>
              <a:rPr lang="en-US" altLang="zh-CN" sz="2400" dirty="0" err="1">
                <a:solidFill>
                  <a:srgbClr val="000000"/>
                </a:solidFill>
              </a:rPr>
              <a:t>DiffDen.py</a:t>
            </a:r>
            <a:r>
              <a:rPr lang="en-US" altLang="zh-CN" sz="2400" dirty="0">
                <a:solidFill>
                  <a:srgbClr val="000000"/>
                </a:solidFill>
              </a:rPr>
              <a:t> job4_mp2.molden job3_hf.molden -j 0.025 -x "-4.0 4.0 0.03" -y "-4.0 4.0 0.03" --p1 "0.0 0.0 0.0" --p2 "1.0 0.0 0.0" --p3 "0.0 1.0 </a:t>
            </a:r>
            <a:r>
              <a:rPr lang="en-US" altLang="zh-CN" sz="2400" dirty="0" smtClean="0">
                <a:solidFill>
                  <a:srgbClr val="000000"/>
                </a:solidFill>
              </a:rPr>
              <a:t>0.0” --</a:t>
            </a:r>
            <a:r>
              <a:rPr lang="en-US" altLang="zh-CN" sz="2400" dirty="0">
                <a:solidFill>
                  <a:srgbClr val="000000"/>
                </a:solidFill>
              </a:rPr>
              <a:t>load True </a:t>
            </a:r>
            <a:r>
              <a:rPr lang="en-US" altLang="zh-CN" sz="2400" dirty="0" smtClean="0">
                <a:solidFill>
                  <a:srgbClr val="000000"/>
                </a:solidFill>
              </a:rPr>
              <a:t>--</a:t>
            </a:r>
            <a:r>
              <a:rPr lang="en-US" altLang="zh-CN" sz="2400" dirty="0" err="1">
                <a:solidFill>
                  <a:srgbClr val="000000"/>
                </a:solidFill>
              </a:rPr>
              <a:t>heatmap</a:t>
            </a:r>
            <a:r>
              <a:rPr lang="en-US" altLang="zh-CN" sz="2400" dirty="0">
                <a:solidFill>
                  <a:srgbClr val="000000"/>
                </a:solidFill>
              </a:rPr>
              <a:t> True</a:t>
            </a:r>
          </a:p>
          <a:p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# generate </a:t>
            </a:r>
            <a:r>
              <a:rPr lang="en-US" altLang="zh-CN" sz="2400" dirty="0" err="1">
                <a:solidFill>
                  <a:srgbClr val="000000"/>
                </a:solidFill>
              </a:rPr>
              <a:t>contours.png</a:t>
            </a:r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./</a:t>
            </a:r>
            <a:r>
              <a:rPr lang="en-US" altLang="zh-CN" sz="2400" dirty="0" err="1">
                <a:solidFill>
                  <a:srgbClr val="000000"/>
                </a:solidFill>
              </a:rPr>
              <a:t>DiffDen.py</a:t>
            </a:r>
            <a:r>
              <a:rPr lang="en-US" altLang="zh-CN" sz="2400" dirty="0">
                <a:solidFill>
                  <a:srgbClr val="000000"/>
                </a:solidFill>
              </a:rPr>
              <a:t> job4_mp2.molden job3_hf.molden -j 0.025 -x "-4.0 4.0 0.03" -y "-4.0 4.0 0.03" --p1 "0.0 0.0 0.0" --p2 "1.0 0.0 0.0" --p3 "0.0 1.0 </a:t>
            </a:r>
            <a:r>
              <a:rPr lang="en-US" altLang="zh-CN" sz="2400" dirty="0" smtClean="0">
                <a:solidFill>
                  <a:srgbClr val="000000"/>
                </a:solidFill>
              </a:rPr>
              <a:t>0.0” --</a:t>
            </a:r>
            <a:r>
              <a:rPr lang="en-US" altLang="zh-CN" sz="2400" dirty="0">
                <a:solidFill>
                  <a:srgbClr val="000000"/>
                </a:solidFill>
              </a:rPr>
              <a:t>load True </a:t>
            </a:r>
            <a:r>
              <a:rPr lang="en-US" altLang="zh-CN" sz="2400" dirty="0" smtClean="0">
                <a:solidFill>
                  <a:srgbClr val="000000"/>
                </a:solidFill>
              </a:rPr>
              <a:t>--l </a:t>
            </a:r>
            <a:r>
              <a:rPr lang="en-US" altLang="zh-CN" sz="2400" dirty="0">
                <a:solidFill>
                  <a:srgbClr val="000000"/>
                </a:solidFill>
              </a:rPr>
              <a:t>20 -n “10,10”</a:t>
            </a:r>
            <a:endParaRPr lang="en-US" altLang="zh-CN" sz="2400" dirty="0" smtClean="0">
              <a:solidFill>
                <a:srgbClr val="000000"/>
              </a:solidFill>
            </a:endParaRPr>
          </a:p>
          <a:p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4766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0000"/>
                </a:solidFill>
              </a:rPr>
              <a:t>cd to the directory </a:t>
            </a:r>
            <a:r>
              <a:rPr lang="en-US" altLang="zh-CN" sz="2800" dirty="0" smtClean="0">
                <a:solidFill>
                  <a:srgbClr val="FF0000"/>
                </a:solidFill>
              </a:rPr>
              <a:t>question 2</a:t>
            </a:r>
            <a:r>
              <a:rPr lang="en-US" altLang="zh-CN" sz="2800" dirty="0" smtClean="0">
                <a:solidFill>
                  <a:srgbClr val="000000"/>
                </a:solidFill>
              </a:rPr>
              <a:t> and copy those command into terminal </a:t>
            </a:r>
          </a:p>
        </p:txBody>
      </p:sp>
    </p:spTree>
    <p:extLst>
      <p:ext uri="{BB962C8B-B14F-4D97-AF65-F5344CB8AC3E}">
        <p14:creationId xmlns:p14="http://schemas.microsoft.com/office/powerpoint/2010/main" val="88618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Question 3: More Different Method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1772816"/>
            <a:ext cx="54006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Calculate two single point energy, use </a:t>
            </a:r>
            <a:r>
              <a:rPr lang="en-US" altLang="zh-CN" sz="2800" dirty="0" smtClean="0">
                <a:solidFill>
                  <a:srgbClr val="FF0000"/>
                </a:solidFill>
              </a:rPr>
              <a:t>same geometry and basis set (cc-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pVTZ</a:t>
            </a:r>
            <a:r>
              <a:rPr lang="en-US" altLang="zh-CN" sz="2800" dirty="0" smtClean="0">
                <a:solidFill>
                  <a:srgbClr val="FF0000"/>
                </a:solidFill>
              </a:rPr>
              <a:t>) </a:t>
            </a:r>
            <a:r>
              <a:rPr lang="en-US" altLang="zh-CN" sz="2800" dirty="0" smtClean="0">
                <a:solidFill>
                  <a:srgbClr val="000000"/>
                </a:solidFill>
              </a:rPr>
              <a:t>for both, but one with </a:t>
            </a:r>
            <a:r>
              <a:rPr lang="en-US" altLang="zh-CN" sz="2800" dirty="0" smtClean="0">
                <a:solidFill>
                  <a:srgbClr val="FF0000"/>
                </a:solidFill>
              </a:rPr>
              <a:t>MP2</a:t>
            </a:r>
            <a:r>
              <a:rPr lang="en-US" altLang="zh-CN" sz="2800" dirty="0" smtClean="0">
                <a:solidFill>
                  <a:srgbClr val="000000"/>
                </a:solidFill>
              </a:rPr>
              <a:t> and another with </a:t>
            </a:r>
            <a:r>
              <a:rPr lang="en-US" altLang="zh-CN" sz="2800" dirty="0" smtClean="0">
                <a:solidFill>
                  <a:srgbClr val="FF0000"/>
                </a:solidFill>
              </a:rPr>
              <a:t>CCSD(T)</a:t>
            </a:r>
            <a:r>
              <a:rPr lang="en-US" altLang="zh-CN" sz="2800" dirty="0" smtClean="0">
                <a:solidFill>
                  <a:srgbClr val="000000"/>
                </a:solidFill>
              </a:rPr>
              <a:t>, in CFOUR</a:t>
            </a:r>
          </a:p>
          <a:p>
            <a:endParaRPr lang="en-US" altLang="zh-CN" sz="2800" dirty="0">
              <a:solidFill>
                <a:srgbClr val="000000"/>
              </a:solidFill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Because </a:t>
            </a:r>
            <a:r>
              <a:rPr lang="en-US" altLang="zh-CN" sz="2800" dirty="0">
                <a:solidFill>
                  <a:schemeClr val="tx1"/>
                </a:solidFill>
              </a:rPr>
              <a:t>CCSD(</a:t>
            </a:r>
            <a:r>
              <a:rPr lang="en-US" altLang="zh-CN" sz="2800" dirty="0" smtClean="0">
                <a:solidFill>
                  <a:schemeClr val="tx1"/>
                </a:solidFill>
              </a:rPr>
              <a:t>T ) only works in 2015 version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molpro</a:t>
            </a:r>
            <a:r>
              <a:rPr lang="en-US" altLang="zh-CN" sz="2800" dirty="0" smtClean="0">
                <a:solidFill>
                  <a:schemeClr val="tx1"/>
                </a:solidFill>
              </a:rPr>
              <a:t> and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cfour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79715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the plot has to be made in a OOF plane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20888"/>
            <a:ext cx="291803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760" y="1406381"/>
            <a:ext cx="88607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# </a:t>
            </a:r>
            <a:r>
              <a:rPr lang="en-US" altLang="zh-CN" sz="2400" dirty="0">
                <a:solidFill>
                  <a:srgbClr val="000000"/>
                </a:solidFill>
              </a:rPr>
              <a:t>generate 3d.png</a:t>
            </a:r>
          </a:p>
          <a:p>
            <a:r>
              <a:rPr lang="en-US" altLang="zh-CN" sz="2400" dirty="0">
                <a:solidFill>
                  <a:srgbClr val="000000"/>
                </a:solidFill>
              </a:rPr>
              <a:t>./</a:t>
            </a:r>
            <a:r>
              <a:rPr lang="en-US" altLang="zh-CN" sz="2400" dirty="0" err="1">
                <a:solidFill>
                  <a:srgbClr val="000000"/>
                </a:solidFill>
              </a:rPr>
              <a:t>DiffDen.py</a:t>
            </a:r>
            <a:r>
              <a:rPr lang="en-US" altLang="zh-CN" sz="2400" dirty="0">
                <a:solidFill>
                  <a:srgbClr val="000000"/>
                </a:solidFill>
              </a:rPr>
              <a:t> job5_ccsdt.molden job6_mp2.molden -j 0.005 -x "-6.0 6.0 0.05" -y "-6.0 8.0 0.05" --p1 "0.0 0.0 2.02022585638" --p2 "-1.37513850734 -1.74434977673 2.02022585638" --p3 "0.381784167486 -5.28964990087 -1.70084505159" -d True</a:t>
            </a:r>
          </a:p>
          <a:p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# generate </a:t>
            </a:r>
            <a:r>
              <a:rPr lang="en-US" altLang="zh-CN" sz="2400" dirty="0" err="1">
                <a:solidFill>
                  <a:srgbClr val="000000"/>
                </a:solidFill>
              </a:rPr>
              <a:t>heatmap.png</a:t>
            </a:r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./</a:t>
            </a:r>
            <a:r>
              <a:rPr lang="en-US" altLang="zh-CN" sz="2400" dirty="0" err="1">
                <a:solidFill>
                  <a:srgbClr val="000000"/>
                </a:solidFill>
              </a:rPr>
              <a:t>DiffDen.py</a:t>
            </a:r>
            <a:r>
              <a:rPr lang="en-US" altLang="zh-CN" sz="2400" dirty="0">
                <a:solidFill>
                  <a:srgbClr val="000000"/>
                </a:solidFill>
              </a:rPr>
              <a:t> job5_ccsdt.molden job6_mp2.molden -j 0.005 -x </a:t>
            </a:r>
            <a:r>
              <a:rPr lang="en-US" altLang="zh-CN" sz="2400" dirty="0" smtClean="0">
                <a:solidFill>
                  <a:srgbClr val="000000"/>
                </a:solidFill>
              </a:rPr>
              <a:t>“-</a:t>
            </a:r>
            <a:r>
              <a:rPr lang="en-US" altLang="zh-CN" sz="2400" dirty="0">
                <a:solidFill>
                  <a:srgbClr val="000000"/>
                </a:solidFill>
              </a:rPr>
              <a:t>6.0 6.0 </a:t>
            </a:r>
            <a:r>
              <a:rPr lang="en-US" altLang="zh-CN" sz="2400" dirty="0" smtClean="0">
                <a:solidFill>
                  <a:srgbClr val="000000"/>
                </a:solidFill>
              </a:rPr>
              <a:t>0.05” </a:t>
            </a:r>
            <a:r>
              <a:rPr lang="en-US" altLang="zh-CN" sz="2400" dirty="0">
                <a:solidFill>
                  <a:srgbClr val="000000"/>
                </a:solidFill>
              </a:rPr>
              <a:t>-y </a:t>
            </a:r>
            <a:r>
              <a:rPr lang="en-US" altLang="zh-CN" sz="2400" dirty="0" smtClean="0">
                <a:solidFill>
                  <a:srgbClr val="000000"/>
                </a:solidFill>
              </a:rPr>
              <a:t>“-</a:t>
            </a:r>
            <a:r>
              <a:rPr lang="en-US" altLang="zh-CN" sz="2400" dirty="0">
                <a:solidFill>
                  <a:srgbClr val="000000"/>
                </a:solidFill>
              </a:rPr>
              <a:t>6.0 8.0 </a:t>
            </a:r>
            <a:r>
              <a:rPr lang="en-US" altLang="zh-CN" sz="2400" dirty="0" smtClean="0">
                <a:solidFill>
                  <a:srgbClr val="000000"/>
                </a:solidFill>
              </a:rPr>
              <a:t>0.05” </a:t>
            </a:r>
            <a:r>
              <a:rPr lang="en-US" altLang="zh-CN" sz="2400" dirty="0">
                <a:solidFill>
                  <a:srgbClr val="000000"/>
                </a:solidFill>
              </a:rPr>
              <a:t>--p1 </a:t>
            </a:r>
            <a:r>
              <a:rPr lang="en-US" altLang="zh-CN" sz="2400" dirty="0" smtClean="0">
                <a:solidFill>
                  <a:srgbClr val="000000"/>
                </a:solidFill>
              </a:rPr>
              <a:t>“0.0 </a:t>
            </a:r>
            <a:r>
              <a:rPr lang="en-US" altLang="zh-CN" sz="2400" dirty="0">
                <a:solidFill>
                  <a:srgbClr val="000000"/>
                </a:solidFill>
              </a:rPr>
              <a:t>0.0 </a:t>
            </a:r>
            <a:r>
              <a:rPr lang="en-US" altLang="zh-CN" sz="2400" dirty="0" smtClean="0">
                <a:solidFill>
                  <a:srgbClr val="000000"/>
                </a:solidFill>
              </a:rPr>
              <a:t>2.02022585638” </a:t>
            </a:r>
            <a:r>
              <a:rPr lang="en-US" altLang="zh-CN" sz="2400" dirty="0">
                <a:solidFill>
                  <a:srgbClr val="000000"/>
                </a:solidFill>
              </a:rPr>
              <a:t>--p2 </a:t>
            </a:r>
            <a:r>
              <a:rPr lang="en-US" altLang="zh-CN" sz="2400" dirty="0" smtClean="0">
                <a:solidFill>
                  <a:srgbClr val="000000"/>
                </a:solidFill>
              </a:rPr>
              <a:t>“-</a:t>
            </a:r>
            <a:r>
              <a:rPr lang="en-US" altLang="zh-CN" sz="2400" dirty="0">
                <a:solidFill>
                  <a:srgbClr val="000000"/>
                </a:solidFill>
              </a:rPr>
              <a:t>1.37513850734 -1.74434977673 </a:t>
            </a:r>
            <a:r>
              <a:rPr lang="en-US" altLang="zh-CN" sz="2400" dirty="0" smtClean="0">
                <a:solidFill>
                  <a:srgbClr val="000000"/>
                </a:solidFill>
              </a:rPr>
              <a:t>2.02022585638” </a:t>
            </a:r>
            <a:r>
              <a:rPr lang="en-US" altLang="zh-CN" sz="2400" dirty="0">
                <a:solidFill>
                  <a:srgbClr val="000000"/>
                </a:solidFill>
              </a:rPr>
              <a:t>--p3 </a:t>
            </a:r>
            <a:r>
              <a:rPr lang="en-US" altLang="zh-CN" sz="2400" dirty="0" smtClean="0">
                <a:solidFill>
                  <a:srgbClr val="000000"/>
                </a:solidFill>
              </a:rPr>
              <a:t>“0.381784167486 </a:t>
            </a:r>
            <a:r>
              <a:rPr lang="en-US" altLang="zh-CN" sz="2400" dirty="0">
                <a:solidFill>
                  <a:srgbClr val="000000"/>
                </a:solidFill>
              </a:rPr>
              <a:t>-5.28964990087 -</a:t>
            </a:r>
            <a:r>
              <a:rPr lang="en-US" altLang="zh-CN" sz="2400" dirty="0" smtClean="0">
                <a:solidFill>
                  <a:srgbClr val="000000"/>
                </a:solidFill>
              </a:rPr>
              <a:t>1.70084505159” --</a:t>
            </a:r>
            <a:r>
              <a:rPr lang="en-US" altLang="zh-CN" sz="2400" dirty="0">
                <a:solidFill>
                  <a:srgbClr val="000000"/>
                </a:solidFill>
              </a:rPr>
              <a:t>load True </a:t>
            </a:r>
            <a:r>
              <a:rPr lang="en-US" altLang="zh-CN" sz="2400" dirty="0" smtClean="0">
                <a:solidFill>
                  <a:srgbClr val="000000"/>
                </a:solidFill>
              </a:rPr>
              <a:t>--</a:t>
            </a:r>
            <a:r>
              <a:rPr lang="en-US" altLang="zh-CN" sz="2400" dirty="0" err="1">
                <a:solidFill>
                  <a:srgbClr val="000000"/>
                </a:solidFill>
              </a:rPr>
              <a:t>heatmap</a:t>
            </a:r>
            <a:r>
              <a:rPr lang="en-US" altLang="zh-CN" sz="2400" dirty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True</a:t>
            </a:r>
          </a:p>
          <a:p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4766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0000"/>
                </a:solidFill>
              </a:rPr>
              <a:t>cd to the directory </a:t>
            </a:r>
            <a:r>
              <a:rPr lang="en-US" altLang="zh-CN" sz="2800" dirty="0" smtClean="0">
                <a:solidFill>
                  <a:srgbClr val="FF0000"/>
                </a:solidFill>
              </a:rPr>
              <a:t>question 3</a:t>
            </a:r>
            <a:r>
              <a:rPr lang="en-US" altLang="zh-CN" sz="2800" dirty="0" smtClean="0">
                <a:solidFill>
                  <a:srgbClr val="000000"/>
                </a:solidFill>
              </a:rPr>
              <a:t> and copy those command into terminal </a:t>
            </a:r>
          </a:p>
        </p:txBody>
      </p:sp>
    </p:spTree>
    <p:extLst>
      <p:ext uri="{BB962C8B-B14F-4D97-AF65-F5344CB8AC3E}">
        <p14:creationId xmlns:p14="http://schemas.microsoft.com/office/powerpoint/2010/main" val="88618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760" y="1406381"/>
            <a:ext cx="8860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# </a:t>
            </a:r>
            <a:r>
              <a:rPr lang="en-US" altLang="zh-CN" sz="2400" dirty="0">
                <a:solidFill>
                  <a:srgbClr val="000000"/>
                </a:solidFill>
              </a:rPr>
              <a:t>generate </a:t>
            </a:r>
            <a:r>
              <a:rPr lang="en-US" altLang="zh-CN" sz="2400" dirty="0" err="1">
                <a:solidFill>
                  <a:srgbClr val="000000"/>
                </a:solidFill>
              </a:rPr>
              <a:t>contours.png</a:t>
            </a:r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./</a:t>
            </a:r>
            <a:r>
              <a:rPr lang="en-US" altLang="zh-CN" sz="2400" dirty="0" err="1">
                <a:solidFill>
                  <a:srgbClr val="000000"/>
                </a:solidFill>
              </a:rPr>
              <a:t>DiffDen.py</a:t>
            </a:r>
            <a:r>
              <a:rPr lang="en-US" altLang="zh-CN" sz="2400" dirty="0">
                <a:solidFill>
                  <a:srgbClr val="000000"/>
                </a:solidFill>
              </a:rPr>
              <a:t> job5_ccsdt.molden job6_mp2.molden -j 0.005 -x "-6.0 6.0 0.05" -y "-6.0 8.0 0.05" --p1 "0.0 0.0 2.02022585638" --p2 "-1.37513850734 -1.74434977673 2.02022585638" --p3 "0.381784167486 -5.28964990087 -</a:t>
            </a:r>
            <a:r>
              <a:rPr lang="en-US" altLang="zh-CN" sz="2400" dirty="0" smtClean="0">
                <a:solidFill>
                  <a:srgbClr val="000000"/>
                </a:solidFill>
              </a:rPr>
              <a:t>1.70084505159” --</a:t>
            </a:r>
            <a:r>
              <a:rPr lang="en-US" altLang="zh-CN" sz="2400" dirty="0">
                <a:solidFill>
                  <a:srgbClr val="000000"/>
                </a:solidFill>
              </a:rPr>
              <a:t>load True </a:t>
            </a:r>
            <a:r>
              <a:rPr lang="en-US" altLang="zh-CN" sz="2400" dirty="0" smtClean="0">
                <a:solidFill>
                  <a:srgbClr val="000000"/>
                </a:solidFill>
              </a:rPr>
              <a:t>--l </a:t>
            </a:r>
            <a:r>
              <a:rPr lang="en-US" altLang="zh-CN" sz="2400" dirty="0">
                <a:solidFill>
                  <a:srgbClr val="000000"/>
                </a:solidFill>
              </a:rPr>
              <a:t>20 -n “15,10”</a:t>
            </a:r>
            <a:endParaRPr lang="en-US" altLang="zh-CN" sz="2400" dirty="0" smtClean="0">
              <a:solidFill>
                <a:srgbClr val="000000"/>
              </a:solidFill>
            </a:endParaRPr>
          </a:p>
          <a:p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4766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0000"/>
                </a:solidFill>
              </a:rPr>
              <a:t>cd to the directory </a:t>
            </a:r>
            <a:r>
              <a:rPr lang="en-US" altLang="zh-CN" sz="2800" dirty="0" smtClean="0">
                <a:solidFill>
                  <a:srgbClr val="FF0000"/>
                </a:solidFill>
              </a:rPr>
              <a:t>question 3</a:t>
            </a:r>
            <a:r>
              <a:rPr lang="en-US" altLang="zh-CN" sz="2800" dirty="0" smtClean="0">
                <a:solidFill>
                  <a:srgbClr val="000000"/>
                </a:solidFill>
              </a:rPr>
              <a:t> and copy those command into terminal </a:t>
            </a:r>
          </a:p>
        </p:txBody>
      </p:sp>
    </p:spTree>
    <p:extLst>
      <p:ext uri="{BB962C8B-B14F-4D97-AF65-F5344CB8AC3E}">
        <p14:creationId xmlns:p14="http://schemas.microsoft.com/office/powerpoint/2010/main" val="36466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Question 4: Compare a non-relativistic (HF)</a:t>
            </a:r>
          </a:p>
          <a:p>
            <a:r>
              <a:rPr lang="en-US" altLang="zh-CN" sz="3200" dirty="0" smtClean="0">
                <a:solidFill>
                  <a:srgbClr val="000000"/>
                </a:solidFill>
              </a:rPr>
              <a:t>and a relativistic density (NESC-HF)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9592" y="2276872"/>
            <a:ext cx="54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Calculate Au-H in HF with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nesc</a:t>
            </a:r>
            <a:r>
              <a:rPr lang="en-US" altLang="zh-CN" sz="2800" dirty="0" smtClean="0">
                <a:solidFill>
                  <a:srgbClr val="000000"/>
                </a:solidFill>
              </a:rPr>
              <a:t> and without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nesc</a:t>
            </a:r>
            <a:r>
              <a:rPr lang="en-US" altLang="zh-CN" sz="2800" dirty="0" smtClean="0">
                <a:solidFill>
                  <a:srgbClr val="000000"/>
                </a:solidFill>
              </a:rPr>
              <a:t> to see the relativistic effect</a:t>
            </a:r>
          </a:p>
          <a:p>
            <a:endParaRPr lang="en-US" altLang="zh-CN" sz="2800" dirty="0">
              <a:solidFill>
                <a:srgbClr val="000000"/>
              </a:solidFill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(see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Xun’s</a:t>
            </a:r>
            <a:r>
              <a:rPr lang="en-US" altLang="zh-CN" sz="2800" dirty="0" smtClean="0">
                <a:solidFill>
                  <a:srgbClr val="000000"/>
                </a:solidFill>
              </a:rPr>
              <a:t> talk how to calculate)</a:t>
            </a:r>
          </a:p>
        </p:txBody>
      </p:sp>
    </p:spTree>
    <p:extLst>
      <p:ext uri="{BB962C8B-B14F-4D97-AF65-F5344CB8AC3E}">
        <p14:creationId xmlns:p14="http://schemas.microsoft.com/office/powerpoint/2010/main" val="27980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Calculation of electron density</a:t>
            </a:r>
          </a:p>
          <a:p>
            <a:pPr>
              <a:defRPr/>
            </a:pPr>
            <a:endParaRPr kumimoji="0" lang="zh-CN" altLang="en-US" sz="3200" dirty="0">
              <a:solidFill>
                <a:schemeClr val="tx1"/>
              </a:solidFill>
              <a:ea typeface="黑体" charset="0"/>
              <a:cs typeface="黑体" charset="0"/>
            </a:endParaRPr>
          </a:p>
        </p:txBody>
      </p:sp>
      <p:pic>
        <p:nvPicPr>
          <p:cNvPr id="3" name="图片 2" descr="f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" y="1756078"/>
            <a:ext cx="9144000" cy="1096858"/>
          </a:xfrm>
          <a:prstGeom prst="rect">
            <a:avLst/>
          </a:prstGeom>
        </p:spPr>
      </p:pic>
      <p:pic>
        <p:nvPicPr>
          <p:cNvPr id="5" name="图片 4" descr="f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7480300" cy="16129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95536" y="278092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The probability of simultaneously finding electron in point (x, y, z) with any spin </a:t>
            </a:r>
          </a:p>
        </p:txBody>
      </p:sp>
      <p:sp>
        <p:nvSpPr>
          <p:cNvPr id="11" name="矩形 10"/>
          <p:cNvSpPr/>
          <p:nvPr/>
        </p:nvSpPr>
        <p:spPr>
          <a:xfrm>
            <a:off x="395536" y="530120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For each molecular orbital can be expressed as linear combination of a set of basis functions</a:t>
            </a:r>
          </a:p>
        </p:txBody>
      </p:sp>
    </p:spTree>
    <p:extLst>
      <p:ext uri="{BB962C8B-B14F-4D97-AF65-F5344CB8AC3E}">
        <p14:creationId xmlns:p14="http://schemas.microsoft.com/office/powerpoint/2010/main" val="29657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760" y="1406381"/>
            <a:ext cx="8860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# </a:t>
            </a:r>
            <a:r>
              <a:rPr lang="en-US" altLang="zh-CN" sz="2400" dirty="0">
                <a:solidFill>
                  <a:srgbClr val="000000"/>
                </a:solidFill>
              </a:rPr>
              <a:t>generate 3d.png</a:t>
            </a:r>
          </a:p>
          <a:p>
            <a:r>
              <a:rPr lang="en-US" altLang="zh-CN" sz="2400" dirty="0">
                <a:solidFill>
                  <a:srgbClr val="000000"/>
                </a:solidFill>
              </a:rPr>
              <a:t>./</a:t>
            </a:r>
            <a:r>
              <a:rPr lang="en-US" altLang="zh-CN" sz="2400" dirty="0" err="1">
                <a:solidFill>
                  <a:srgbClr val="000000"/>
                </a:solidFill>
              </a:rPr>
              <a:t>DiffDen.py</a:t>
            </a:r>
            <a:r>
              <a:rPr lang="en-US" altLang="zh-CN" sz="2400" dirty="0">
                <a:solidFill>
                  <a:srgbClr val="000000"/>
                </a:solidFill>
              </a:rPr>
              <a:t> job7.fchk job8_no.fchk -j 0.05 -x "-4.0 4.0 0.03" -y "-6.0 6.0 0.03"  --p1 "0.0 0.0 0.0" --p2 "1.0 0.0 0.0" --p3 "0.0 0.0 1.0" -d True</a:t>
            </a:r>
          </a:p>
          <a:p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# generate </a:t>
            </a:r>
            <a:r>
              <a:rPr lang="en-US" altLang="zh-CN" sz="2400" dirty="0" err="1">
                <a:solidFill>
                  <a:srgbClr val="000000"/>
                </a:solidFill>
              </a:rPr>
              <a:t>heatmap.png</a:t>
            </a:r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./</a:t>
            </a:r>
            <a:r>
              <a:rPr lang="en-US" altLang="zh-CN" sz="2400" dirty="0" err="1">
                <a:solidFill>
                  <a:srgbClr val="000000"/>
                </a:solidFill>
              </a:rPr>
              <a:t>DiffDen.py</a:t>
            </a:r>
            <a:r>
              <a:rPr lang="en-US" altLang="zh-CN" sz="2400" dirty="0">
                <a:solidFill>
                  <a:srgbClr val="000000"/>
                </a:solidFill>
              </a:rPr>
              <a:t> job7.fchk job8_no.fchk -j 0.05 -x "-4.0 4.0 0.03" -y "-6.0 6.0 0.03"  --p1 "0.0 0.0 0.0" --p2 "1.0 0.0 0.0" --p3 "0.0 0.0 </a:t>
            </a:r>
            <a:r>
              <a:rPr lang="en-US" altLang="zh-CN" sz="2400" dirty="0" smtClean="0">
                <a:solidFill>
                  <a:srgbClr val="000000"/>
                </a:solidFill>
              </a:rPr>
              <a:t>1.0” --</a:t>
            </a:r>
            <a:r>
              <a:rPr lang="en-US" altLang="zh-CN" sz="2400" dirty="0">
                <a:solidFill>
                  <a:srgbClr val="000000"/>
                </a:solidFill>
              </a:rPr>
              <a:t>load True </a:t>
            </a:r>
            <a:r>
              <a:rPr lang="en-US" altLang="zh-CN" sz="2400" dirty="0" smtClean="0">
                <a:solidFill>
                  <a:srgbClr val="000000"/>
                </a:solidFill>
              </a:rPr>
              <a:t>--</a:t>
            </a:r>
            <a:r>
              <a:rPr lang="en-US" altLang="zh-CN" sz="2400" dirty="0" err="1">
                <a:solidFill>
                  <a:srgbClr val="000000"/>
                </a:solidFill>
              </a:rPr>
              <a:t>heatmap</a:t>
            </a:r>
            <a:r>
              <a:rPr lang="en-US" altLang="zh-CN" sz="2400" dirty="0">
                <a:solidFill>
                  <a:srgbClr val="000000"/>
                </a:solidFill>
              </a:rPr>
              <a:t> True</a:t>
            </a:r>
          </a:p>
          <a:p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4766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0000"/>
                </a:solidFill>
              </a:rPr>
              <a:t>cd to the directory </a:t>
            </a:r>
            <a:r>
              <a:rPr lang="en-US" altLang="zh-CN" sz="2800" dirty="0" smtClean="0">
                <a:solidFill>
                  <a:srgbClr val="FF0000"/>
                </a:solidFill>
              </a:rPr>
              <a:t>question 4</a:t>
            </a:r>
            <a:r>
              <a:rPr lang="en-US" altLang="zh-CN" sz="2800" dirty="0" smtClean="0">
                <a:solidFill>
                  <a:srgbClr val="000000"/>
                </a:solidFill>
              </a:rPr>
              <a:t> and copy those command into terminal </a:t>
            </a:r>
          </a:p>
        </p:txBody>
      </p:sp>
    </p:spTree>
    <p:extLst>
      <p:ext uri="{BB962C8B-B14F-4D97-AF65-F5344CB8AC3E}">
        <p14:creationId xmlns:p14="http://schemas.microsoft.com/office/powerpoint/2010/main" val="88618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760" y="1406381"/>
            <a:ext cx="8860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# generate </a:t>
            </a:r>
            <a:r>
              <a:rPr lang="en-US" altLang="zh-CN" sz="2400" dirty="0" err="1">
                <a:solidFill>
                  <a:srgbClr val="000000"/>
                </a:solidFill>
              </a:rPr>
              <a:t>contours.png</a:t>
            </a:r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./</a:t>
            </a:r>
            <a:r>
              <a:rPr lang="en-US" altLang="zh-CN" sz="2400" dirty="0" err="1">
                <a:solidFill>
                  <a:srgbClr val="000000"/>
                </a:solidFill>
              </a:rPr>
              <a:t>DiffDen.py</a:t>
            </a:r>
            <a:r>
              <a:rPr lang="en-US" altLang="zh-CN" sz="2400" dirty="0">
                <a:solidFill>
                  <a:srgbClr val="000000"/>
                </a:solidFill>
              </a:rPr>
              <a:t> job7.fchk job8_no.fchk -j 0.05 -x "-4.0 4.0 0.03" -y "-6.0 6.0 0.03"  --p1 "0.0 0.0 0.0" --p2 "1.0 0.0 0.0" --p3 "0.0 0.0 </a:t>
            </a:r>
            <a:r>
              <a:rPr lang="en-US" altLang="zh-CN" sz="2400" dirty="0" smtClean="0">
                <a:solidFill>
                  <a:srgbClr val="000000"/>
                </a:solidFill>
              </a:rPr>
              <a:t>1.0” --</a:t>
            </a:r>
            <a:r>
              <a:rPr lang="en-US" altLang="zh-CN" sz="2400" dirty="0">
                <a:solidFill>
                  <a:srgbClr val="000000"/>
                </a:solidFill>
              </a:rPr>
              <a:t>load True </a:t>
            </a:r>
            <a:r>
              <a:rPr lang="en-US" altLang="zh-CN" sz="2400" dirty="0" smtClean="0">
                <a:solidFill>
                  <a:srgbClr val="000000"/>
                </a:solidFill>
              </a:rPr>
              <a:t>--l </a:t>
            </a:r>
            <a:r>
              <a:rPr lang="en-US" altLang="zh-CN" sz="2400" dirty="0">
                <a:solidFill>
                  <a:srgbClr val="000000"/>
                </a:solidFill>
              </a:rPr>
              <a:t>20 -n “</a:t>
            </a:r>
            <a:r>
              <a:rPr lang="en-US" altLang="zh-CN" sz="2400" dirty="0" smtClean="0">
                <a:solidFill>
                  <a:srgbClr val="000000"/>
                </a:solidFill>
              </a:rPr>
              <a:t>20 20</a:t>
            </a:r>
            <a:r>
              <a:rPr lang="en-US" altLang="zh-CN" sz="2400" dirty="0">
                <a:solidFill>
                  <a:srgbClr val="000000"/>
                </a:solidFill>
              </a:rPr>
              <a:t>”</a:t>
            </a:r>
            <a:endParaRPr lang="en-US" altLang="zh-CN" sz="2400" dirty="0" smtClean="0">
              <a:solidFill>
                <a:srgbClr val="000000"/>
              </a:solidFill>
            </a:endParaRPr>
          </a:p>
          <a:p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4766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0000"/>
                </a:solidFill>
              </a:rPr>
              <a:t>cd to the directory </a:t>
            </a:r>
            <a:r>
              <a:rPr lang="en-US" altLang="zh-CN" sz="2800" dirty="0" smtClean="0">
                <a:solidFill>
                  <a:srgbClr val="FF0000"/>
                </a:solidFill>
              </a:rPr>
              <a:t>question 4</a:t>
            </a:r>
            <a:r>
              <a:rPr lang="en-US" altLang="zh-CN" sz="2800" dirty="0" smtClean="0">
                <a:solidFill>
                  <a:srgbClr val="000000"/>
                </a:solidFill>
              </a:rPr>
              <a:t> and copy those command into terminal </a:t>
            </a:r>
          </a:p>
        </p:txBody>
      </p:sp>
    </p:spTree>
    <p:extLst>
      <p:ext uri="{BB962C8B-B14F-4D97-AF65-F5344CB8AC3E}">
        <p14:creationId xmlns:p14="http://schemas.microsoft.com/office/powerpoint/2010/main" val="9254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pic>
        <p:nvPicPr>
          <p:cNvPr id="2" name="Picture 1" descr="Ref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6"/>
          <a:stretch/>
        </p:blipFill>
        <p:spPr>
          <a:xfrm>
            <a:off x="0" y="414620"/>
            <a:ext cx="9144000" cy="657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628800"/>
            <a:ext cx="46602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Paper 110  of the CATCO list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Paper 119, Section 5.1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Paper  357  NESC method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1556792"/>
            <a:ext cx="84969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Appendix I:</a:t>
            </a:r>
          </a:p>
          <a:p>
            <a:endParaRPr lang="en-US" altLang="zh-CN" sz="3200" dirty="0" smtClean="0">
              <a:solidFill>
                <a:srgbClr val="000000"/>
              </a:solidFill>
            </a:endParaRPr>
          </a:p>
          <a:p>
            <a:r>
              <a:rPr lang="en-US" altLang="zh-CN" sz="3200" dirty="0" smtClean="0">
                <a:solidFill>
                  <a:srgbClr val="000000"/>
                </a:solidFill>
              </a:rPr>
              <a:t>Answers of the four questions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3h6_h_diff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4"/>
          <a:stretch/>
        </p:blipFill>
        <p:spPr>
          <a:xfrm>
            <a:off x="107504" y="155222"/>
            <a:ext cx="7363165" cy="6586146"/>
          </a:xfrm>
          <a:prstGeom prst="rect">
            <a:avLst/>
          </a:prstGeom>
        </p:spPr>
      </p:pic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Question 1: Different </a:t>
            </a:r>
            <a:r>
              <a:rPr lang="en-US" altLang="zh-CN" sz="3200" dirty="0">
                <a:solidFill>
                  <a:srgbClr val="000000"/>
                </a:solidFill>
              </a:rPr>
              <a:t>B</a:t>
            </a:r>
            <a:r>
              <a:rPr lang="en-US" altLang="zh-CN" sz="3200" dirty="0" smtClean="0">
                <a:solidFill>
                  <a:srgbClr val="000000"/>
                </a:solidFill>
              </a:rPr>
              <a:t>asis </a:t>
            </a:r>
            <a:r>
              <a:rPr lang="en-US" altLang="zh-CN" sz="3200" dirty="0">
                <a:solidFill>
                  <a:srgbClr val="000000"/>
                </a:solidFill>
              </a:rPr>
              <a:t>S</a:t>
            </a:r>
            <a:r>
              <a:rPr lang="en-US" altLang="zh-CN" sz="3200" dirty="0" smtClean="0">
                <a:solidFill>
                  <a:srgbClr val="000000"/>
                </a:solidFill>
              </a:rPr>
              <a:t>et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3h6_diff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9"/>
          <a:stretch/>
        </p:blipFill>
        <p:spPr>
          <a:xfrm>
            <a:off x="52467" y="342800"/>
            <a:ext cx="7039813" cy="6542584"/>
          </a:xfrm>
          <a:prstGeom prst="rect">
            <a:avLst/>
          </a:prstGeom>
        </p:spPr>
      </p:pic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332656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Question </a:t>
            </a:r>
            <a:r>
              <a:rPr lang="en-US" altLang="zh-CN" sz="3200" dirty="0">
                <a:solidFill>
                  <a:srgbClr val="000000"/>
                </a:solidFill>
              </a:rPr>
              <a:t>1: Different Basis </a:t>
            </a:r>
            <a:r>
              <a:rPr lang="en-US" altLang="zh-CN" sz="3200" dirty="0" smtClean="0">
                <a:solidFill>
                  <a:srgbClr val="000000"/>
                </a:solidFill>
              </a:rPr>
              <a:t>Set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1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3h6_diff_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"/>
          <a:stretch/>
        </p:blipFill>
        <p:spPr>
          <a:xfrm>
            <a:off x="-540568" y="243408"/>
            <a:ext cx="7750581" cy="6515814"/>
          </a:xfrm>
          <a:prstGeom prst="rect">
            <a:avLst/>
          </a:prstGeom>
        </p:spPr>
      </p:pic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332656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Question </a:t>
            </a:r>
            <a:r>
              <a:rPr lang="en-US" altLang="zh-CN" sz="3200" dirty="0">
                <a:solidFill>
                  <a:srgbClr val="000000"/>
                </a:solidFill>
              </a:rPr>
              <a:t>1: Different Basis </a:t>
            </a:r>
            <a:r>
              <a:rPr lang="en-US" altLang="zh-CN" sz="3200" dirty="0" smtClean="0">
                <a:solidFill>
                  <a:srgbClr val="000000"/>
                </a:solidFill>
              </a:rPr>
              <a:t>Set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oof3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865"/>
            <a:ext cx="7149998" cy="6858000"/>
          </a:xfrm>
          <a:prstGeom prst="rect">
            <a:avLst/>
          </a:prstGeom>
        </p:spPr>
      </p:pic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Question 2: Different Method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nt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"/>
          <a:stretch/>
        </p:blipFill>
        <p:spPr>
          <a:xfrm>
            <a:off x="35496" y="441578"/>
            <a:ext cx="6736683" cy="6443806"/>
          </a:xfrm>
          <a:prstGeom prst="rect">
            <a:avLst/>
          </a:prstGeom>
        </p:spPr>
      </p:pic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Question 2: Different Method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2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2h4_diff_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"/>
          <a:stretch/>
        </p:blipFill>
        <p:spPr>
          <a:xfrm>
            <a:off x="-36512" y="404664"/>
            <a:ext cx="6879498" cy="6398568"/>
          </a:xfrm>
          <a:prstGeom prst="rect">
            <a:avLst/>
          </a:prstGeom>
        </p:spPr>
      </p:pic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Question 2: Different Method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0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Calculation of electron density</a:t>
            </a:r>
          </a:p>
          <a:p>
            <a:pPr>
              <a:defRPr/>
            </a:pPr>
            <a:endParaRPr kumimoji="0" lang="zh-CN" altLang="en-US" sz="3200" dirty="0">
              <a:solidFill>
                <a:schemeClr val="tx1"/>
              </a:solidFill>
              <a:ea typeface="黑体" charset="0"/>
              <a:cs typeface="黑体" charset="0"/>
            </a:endParaRPr>
          </a:p>
        </p:txBody>
      </p:sp>
      <p:pic>
        <p:nvPicPr>
          <p:cNvPr id="8" name="图片 7" descr="f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4432300" cy="14478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67544" y="386104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Sum over the squared probability-density function of each MO multiplied by the orbital occupation numbers</a:t>
            </a:r>
          </a:p>
        </p:txBody>
      </p:sp>
    </p:spTree>
    <p:extLst>
      <p:ext uri="{BB962C8B-B14F-4D97-AF65-F5344CB8AC3E}">
        <p14:creationId xmlns:p14="http://schemas.microsoft.com/office/powerpoint/2010/main" val="25080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resul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21849"/>
            <a:ext cx="6336704" cy="6163535"/>
          </a:xfrm>
          <a:prstGeom prst="rect">
            <a:avLst/>
          </a:prstGeom>
        </p:spPr>
      </p:pic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Question 3: Different Method 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ccsdt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uH_Di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073"/>
            <a:ext cx="6336704" cy="6377107"/>
          </a:xfrm>
          <a:prstGeom prst="rect">
            <a:avLst/>
          </a:prstGeom>
        </p:spPr>
      </p:pic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Question 4: non-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relvitistic</a:t>
            </a:r>
            <a:r>
              <a:rPr lang="en-US" altLang="zh-CN" sz="3200" dirty="0" smtClean="0">
                <a:solidFill>
                  <a:srgbClr val="000000"/>
                </a:solidFill>
              </a:rPr>
              <a:t> effect 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1628800"/>
            <a:ext cx="84969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Appendix II:</a:t>
            </a:r>
          </a:p>
          <a:p>
            <a:endParaRPr lang="en-US" altLang="zh-CN" sz="3200" dirty="0" smtClean="0">
              <a:solidFill>
                <a:srgbClr val="000000"/>
              </a:solidFill>
            </a:endParaRPr>
          </a:p>
          <a:p>
            <a:r>
              <a:rPr lang="en-US" altLang="zh-CN" sz="3200" dirty="0" smtClean="0">
                <a:solidFill>
                  <a:srgbClr val="000000"/>
                </a:solidFill>
              </a:rPr>
              <a:t>The old version of density plot package 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49694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(old version) workflow </a:t>
            </a:r>
            <a:r>
              <a:rPr lang="en-US" altLang="zh-CN" sz="3200" dirty="0">
                <a:solidFill>
                  <a:srgbClr val="000000"/>
                </a:solidFill>
              </a:rPr>
              <a:t>of </a:t>
            </a:r>
            <a:r>
              <a:rPr lang="en-US" altLang="zh-CN" sz="3200" dirty="0" smtClean="0">
                <a:solidFill>
                  <a:srgbClr val="000000"/>
                </a:solidFill>
              </a:rPr>
              <a:t>Plotting: </a:t>
            </a:r>
            <a:r>
              <a:rPr lang="en-US" altLang="zh-CN" sz="3200" dirty="0">
                <a:solidFill>
                  <a:srgbClr val="000000"/>
                </a:solidFill>
              </a:rPr>
              <a:t>(obsolete)</a:t>
            </a:r>
          </a:p>
        </p:txBody>
      </p:sp>
      <p:sp>
        <p:nvSpPr>
          <p:cNvPr id="5" name="矩形 4"/>
          <p:cNvSpPr/>
          <p:nvPr/>
        </p:nvSpPr>
        <p:spPr>
          <a:xfrm>
            <a:off x="179512" y="19888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 err="1" smtClean="0">
                <a:solidFill>
                  <a:srgbClr val="000000"/>
                </a:solidFill>
              </a:rPr>
              <a:t>generate_density.py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371703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2. 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operate_density.py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3</a:t>
            </a:r>
            <a:r>
              <a:rPr lang="en-US" altLang="zh-CN" sz="2800" dirty="0" smtClean="0">
                <a:solidFill>
                  <a:srgbClr val="000000"/>
                </a:solidFill>
              </a:rPr>
              <a:t>. 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plot_density.py</a:t>
            </a:r>
            <a:r>
              <a:rPr lang="en-US" altLang="zh-CN" sz="2800" dirty="0" smtClean="0">
                <a:solidFill>
                  <a:srgbClr val="000000"/>
                </a:solidFill>
              </a:rPr>
              <a:t> or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heat_density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32040" y="1340768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tx2">
                    <a:lumMod val="75000"/>
                  </a:schemeClr>
                </a:solidFill>
              </a:rPr>
              <a:t>Molden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</a:rPr>
              <a:t> files</a:t>
            </a:r>
          </a:p>
        </p:txBody>
      </p:sp>
      <p:sp>
        <p:nvSpPr>
          <p:cNvPr id="11" name="矩形 10"/>
          <p:cNvSpPr/>
          <p:nvPr/>
        </p:nvSpPr>
        <p:spPr>
          <a:xfrm>
            <a:off x="4751512" y="2780928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17375E"/>
                </a:solidFill>
              </a:rPr>
              <a:t>A.data</a:t>
            </a:r>
            <a:r>
              <a:rPr lang="en-US" altLang="zh-CN" sz="2800" dirty="0" smtClean="0">
                <a:solidFill>
                  <a:srgbClr val="17375E"/>
                </a:solidFill>
              </a:rPr>
              <a:t>, </a:t>
            </a:r>
            <a:r>
              <a:rPr lang="en-US" altLang="zh-CN" sz="2800" dirty="0" err="1" smtClean="0">
                <a:solidFill>
                  <a:srgbClr val="17375E"/>
                </a:solidFill>
              </a:rPr>
              <a:t>B.data</a:t>
            </a:r>
            <a:r>
              <a:rPr lang="en-US" altLang="zh-CN" sz="2800" dirty="0" smtClean="0">
                <a:solidFill>
                  <a:srgbClr val="17375E"/>
                </a:solidFill>
              </a:rPr>
              <a:t> </a:t>
            </a:r>
            <a:r>
              <a:rPr lang="is-IS" altLang="zh-CN" sz="2800" dirty="0" smtClean="0">
                <a:solidFill>
                  <a:srgbClr val="17375E"/>
                </a:solidFill>
              </a:rPr>
              <a:t>…</a:t>
            </a:r>
            <a:r>
              <a:rPr lang="en-US" altLang="zh-CN" sz="2800" dirty="0" smtClean="0">
                <a:solidFill>
                  <a:srgbClr val="17375E"/>
                </a:solidFill>
              </a:rPr>
              <a:t>many files</a:t>
            </a:r>
          </a:p>
        </p:txBody>
      </p:sp>
      <p:sp>
        <p:nvSpPr>
          <p:cNvPr id="12" name="矩形 11"/>
          <p:cNvSpPr/>
          <p:nvPr/>
        </p:nvSpPr>
        <p:spPr>
          <a:xfrm>
            <a:off x="5076056" y="4221088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A-</a:t>
            </a:r>
            <a:r>
              <a:rPr lang="en-US" altLang="zh-CN" sz="2800" dirty="0" err="1" smtClean="0">
                <a:solidFill>
                  <a:srgbClr val="17375E"/>
                </a:solidFill>
              </a:rPr>
              <a:t>B.data</a:t>
            </a:r>
            <a:r>
              <a:rPr lang="en-US" altLang="zh-CN" sz="2800" dirty="0" smtClean="0">
                <a:solidFill>
                  <a:srgbClr val="17375E"/>
                </a:solidFill>
              </a:rPr>
              <a:t> file</a:t>
            </a:r>
          </a:p>
        </p:txBody>
      </p:sp>
      <p:sp>
        <p:nvSpPr>
          <p:cNvPr id="13" name="矩形 12"/>
          <p:cNvSpPr/>
          <p:nvPr/>
        </p:nvSpPr>
        <p:spPr>
          <a:xfrm>
            <a:off x="5076056" y="5949280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17375E"/>
                </a:solidFill>
              </a:rPr>
              <a:t>graphics</a:t>
            </a:r>
          </a:p>
        </p:txBody>
      </p:sp>
      <p:cxnSp>
        <p:nvCxnSpPr>
          <p:cNvPr id="14" name="直线箭头连接符 13"/>
          <p:cNvCxnSpPr/>
          <p:nvPr/>
        </p:nvCxnSpPr>
        <p:spPr>
          <a:xfrm flipH="1">
            <a:off x="3707904" y="1556792"/>
            <a:ext cx="122413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/>
          <p:nvPr/>
        </p:nvCxnSpPr>
        <p:spPr>
          <a:xfrm flipH="1">
            <a:off x="3563888" y="3212976"/>
            <a:ext cx="115212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 flipH="1">
            <a:off x="3851920" y="4725144"/>
            <a:ext cx="115212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>
            <a:off x="3923928" y="2492896"/>
            <a:ext cx="72008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/>
          <p:cNvCxnSpPr/>
          <p:nvPr/>
        </p:nvCxnSpPr>
        <p:spPr>
          <a:xfrm>
            <a:off x="4067944" y="4149080"/>
            <a:ext cx="93610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/>
          <p:cNvCxnSpPr>
            <a:endCxn id="13" idx="1"/>
          </p:cNvCxnSpPr>
          <p:nvPr/>
        </p:nvCxnSpPr>
        <p:spPr>
          <a:xfrm>
            <a:off x="3923928" y="5661248"/>
            <a:ext cx="1152128" cy="549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7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Workflow of Plotting</a:t>
            </a:r>
          </a:p>
        </p:txBody>
      </p:sp>
      <p:sp>
        <p:nvSpPr>
          <p:cNvPr id="8" name="矩形 7"/>
          <p:cNvSpPr/>
          <p:nvPr/>
        </p:nvSpPr>
        <p:spPr>
          <a:xfrm>
            <a:off x="467544" y="177281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 err="1" smtClean="0">
                <a:solidFill>
                  <a:srgbClr val="000000"/>
                </a:solidFill>
              </a:rPr>
              <a:t>generate_density.py</a:t>
            </a:r>
            <a:endParaRPr lang="en-US" altLang="zh-CN" sz="2800" dirty="0" smtClean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endParaRPr lang="en-US" altLang="zh-CN" sz="2800" dirty="0">
              <a:solidFill>
                <a:srgbClr val="000000"/>
              </a:solidFill>
            </a:endParaRPr>
          </a:p>
          <a:p>
            <a:r>
              <a:rPr lang="tr-TR" altLang="zh-CN" sz="2800" dirty="0">
                <a:solidFill>
                  <a:srgbClr val="000000"/>
                </a:solidFill>
              </a:rPr>
              <a:t> </a:t>
            </a:r>
            <a:r>
              <a:rPr lang="tr-TR" altLang="zh-CN" sz="1800" dirty="0">
                <a:solidFill>
                  <a:srgbClr val="000000"/>
                </a:solidFill>
              </a:rPr>
              <a:t>./</a:t>
            </a:r>
            <a:r>
              <a:rPr lang="tr-TR" altLang="zh-CN" sz="1800" dirty="0" err="1">
                <a:solidFill>
                  <a:srgbClr val="000000"/>
                </a:solidFill>
              </a:rPr>
              <a:t>generate_density.py</a:t>
            </a:r>
            <a:r>
              <a:rPr lang="tr-TR" altLang="zh-CN" sz="1800" dirty="0">
                <a:solidFill>
                  <a:srgbClr val="000000"/>
                </a:solidFill>
              </a:rPr>
              <a:t> </a:t>
            </a:r>
            <a:r>
              <a:rPr lang="tr-TR" altLang="zh-CN" sz="1800" dirty="0" err="1">
                <a:solidFill>
                  <a:srgbClr val="000000"/>
                </a:solidFill>
              </a:rPr>
              <a:t>A.molden</a:t>
            </a:r>
            <a:r>
              <a:rPr lang="tr-TR" altLang="zh-CN" sz="1800" dirty="0">
                <a:solidFill>
                  <a:srgbClr val="000000"/>
                </a:solidFill>
              </a:rPr>
              <a:t> -x '-5.0 5.0 0.1' -z '-5.0 5.0 0.1' -y '</a:t>
            </a:r>
            <a:r>
              <a:rPr lang="tr-TR" altLang="zh-CN" sz="1800" dirty="0" smtClean="0">
                <a:solidFill>
                  <a:srgbClr val="000000"/>
                </a:solidFill>
              </a:rPr>
              <a:t>0.0’</a:t>
            </a:r>
            <a:endParaRPr lang="tr-TR" altLang="zh-CN" sz="1800" dirty="0">
              <a:solidFill>
                <a:srgbClr val="000000"/>
              </a:solidFill>
            </a:endParaRPr>
          </a:p>
          <a:p>
            <a:r>
              <a:rPr lang="tr-TR" altLang="zh-CN" sz="1800" dirty="0" smtClean="0">
                <a:solidFill>
                  <a:srgbClr val="000000"/>
                </a:solidFill>
              </a:rPr>
              <a:t> </a:t>
            </a:r>
            <a:r>
              <a:rPr lang="tr-TR" altLang="zh-CN" sz="1800" dirty="0">
                <a:solidFill>
                  <a:srgbClr val="000000"/>
                </a:solidFill>
              </a:rPr>
              <a:t>./</a:t>
            </a:r>
            <a:r>
              <a:rPr lang="tr-TR" altLang="zh-CN" sz="1800" dirty="0" err="1">
                <a:solidFill>
                  <a:srgbClr val="000000"/>
                </a:solidFill>
              </a:rPr>
              <a:t>generate_density.py</a:t>
            </a:r>
            <a:r>
              <a:rPr lang="tr-TR" altLang="zh-CN" sz="1800" dirty="0">
                <a:solidFill>
                  <a:srgbClr val="000000"/>
                </a:solidFill>
              </a:rPr>
              <a:t> </a:t>
            </a:r>
            <a:r>
              <a:rPr lang="tr-TR" altLang="zh-CN" sz="1800" dirty="0" err="1">
                <a:solidFill>
                  <a:srgbClr val="000000"/>
                </a:solidFill>
              </a:rPr>
              <a:t>B.molden</a:t>
            </a:r>
            <a:r>
              <a:rPr lang="tr-TR" altLang="zh-CN" sz="1800" dirty="0">
                <a:solidFill>
                  <a:srgbClr val="000000"/>
                </a:solidFill>
              </a:rPr>
              <a:t> -x '-5.0 5.0 0.1' -z '-5.0 5.0 0.1' -y '</a:t>
            </a:r>
            <a:r>
              <a:rPr lang="tr-TR" altLang="zh-CN" sz="1800" dirty="0" smtClean="0">
                <a:solidFill>
                  <a:srgbClr val="000000"/>
                </a:solidFill>
              </a:rPr>
              <a:t>0.0’</a:t>
            </a:r>
          </a:p>
          <a:p>
            <a:r>
              <a:rPr lang="tr-TR" altLang="zh-CN" sz="1800" dirty="0" smtClean="0">
                <a:solidFill>
                  <a:srgbClr val="000000"/>
                </a:solidFill>
              </a:rPr>
              <a:t>.</a:t>
            </a:r>
            <a:r>
              <a:rPr lang="tr-TR" altLang="zh-CN" sz="1800" dirty="0">
                <a:solidFill>
                  <a:srgbClr val="000000"/>
                </a:solidFill>
              </a:rPr>
              <a:t>/</a:t>
            </a:r>
            <a:r>
              <a:rPr lang="tr-TR" altLang="zh-CN" sz="1800" dirty="0" err="1">
                <a:solidFill>
                  <a:srgbClr val="000000"/>
                </a:solidFill>
              </a:rPr>
              <a:t>generate_density.py</a:t>
            </a:r>
            <a:r>
              <a:rPr lang="tr-TR" altLang="zh-CN" sz="1800" dirty="0">
                <a:solidFill>
                  <a:srgbClr val="000000"/>
                </a:solidFill>
              </a:rPr>
              <a:t> </a:t>
            </a:r>
            <a:r>
              <a:rPr lang="tr-TR" altLang="zh-CN" sz="1800" dirty="0" err="1">
                <a:solidFill>
                  <a:srgbClr val="000000"/>
                </a:solidFill>
              </a:rPr>
              <a:t>A_B.molden</a:t>
            </a:r>
            <a:r>
              <a:rPr lang="tr-TR" altLang="zh-CN" sz="1800" dirty="0">
                <a:solidFill>
                  <a:srgbClr val="000000"/>
                </a:solidFill>
              </a:rPr>
              <a:t> -x '-5.0 5.0 0.1' -z '-5.0 5.0 0.1' -y '0.0'</a:t>
            </a:r>
            <a:endParaRPr lang="en-US" altLang="zh-CN" sz="1800" dirty="0" smtClean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450912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</a:rPr>
              <a:t>x-start, x-end, interval(if smaller than 0.03 will very slow)</a:t>
            </a:r>
          </a:p>
        </p:txBody>
      </p:sp>
      <p:cxnSp>
        <p:nvCxnSpPr>
          <p:cNvPr id="10" name="直线箭头连接符 9"/>
          <p:cNvCxnSpPr/>
          <p:nvPr/>
        </p:nvCxnSpPr>
        <p:spPr>
          <a:xfrm flipV="1">
            <a:off x="3779912" y="3717032"/>
            <a:ext cx="648072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 flipV="1">
            <a:off x="6588224" y="3717032"/>
            <a:ext cx="792088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139952" y="522920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</a:rPr>
              <a:t>Cut the plane at </a:t>
            </a:r>
            <a:r>
              <a:rPr lang="en-US" altLang="zh-CN" sz="1800" dirty="0" err="1" smtClean="0">
                <a:solidFill>
                  <a:srgbClr val="000000"/>
                </a:solidFill>
              </a:rPr>
              <a:t>xz</a:t>
            </a:r>
            <a:r>
              <a:rPr lang="en-US" altLang="zh-CN" sz="1800" dirty="0" smtClean="0">
                <a:solidFill>
                  <a:srgbClr val="000000"/>
                </a:solidFill>
              </a:rPr>
              <a:t> which is y=0.0</a:t>
            </a:r>
          </a:p>
        </p:txBody>
      </p:sp>
      <p:sp>
        <p:nvSpPr>
          <p:cNvPr id="15" name="矩形 14"/>
          <p:cNvSpPr/>
          <p:nvPr/>
        </p:nvSpPr>
        <p:spPr>
          <a:xfrm>
            <a:off x="683568" y="594928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</a:rPr>
              <a:t>Script will generate </a:t>
            </a:r>
            <a:r>
              <a:rPr lang="en-US" altLang="zh-CN" sz="1800" dirty="0" err="1" smtClean="0">
                <a:solidFill>
                  <a:srgbClr val="000000"/>
                </a:solidFill>
              </a:rPr>
              <a:t>xxx.data</a:t>
            </a:r>
            <a:r>
              <a:rPr lang="en-US" altLang="zh-CN" sz="1800" dirty="0" smtClean="0">
                <a:solidFill>
                  <a:srgbClr val="000000"/>
                </a:solidFill>
              </a:rPr>
              <a:t> files</a:t>
            </a:r>
          </a:p>
        </p:txBody>
      </p:sp>
    </p:spTree>
    <p:extLst>
      <p:ext uri="{BB962C8B-B14F-4D97-AF65-F5344CB8AC3E}">
        <p14:creationId xmlns:p14="http://schemas.microsoft.com/office/powerpoint/2010/main" val="32618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Workflow of Plotting</a:t>
            </a:r>
          </a:p>
        </p:txBody>
      </p:sp>
      <p:sp>
        <p:nvSpPr>
          <p:cNvPr id="8" name="矩形 7"/>
          <p:cNvSpPr/>
          <p:nvPr/>
        </p:nvSpPr>
        <p:spPr>
          <a:xfrm>
            <a:off x="467544" y="177281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2. 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operate_density.py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3212976"/>
            <a:ext cx="8208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800" dirty="0">
              <a:solidFill>
                <a:srgbClr val="000000"/>
              </a:solidFill>
            </a:endParaRP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.</a:t>
            </a:r>
            <a:r>
              <a:rPr lang="en-US" altLang="zh-CN" sz="2000" dirty="0">
                <a:solidFill>
                  <a:srgbClr val="000000"/>
                </a:solidFill>
              </a:rPr>
              <a:t>/</a:t>
            </a:r>
            <a:r>
              <a:rPr lang="en-US" altLang="zh-CN" sz="2000" dirty="0" err="1">
                <a:solidFill>
                  <a:srgbClr val="000000"/>
                </a:solidFill>
              </a:rPr>
              <a:t>operate_density.py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</a:rPr>
              <a:t>A_B.data</a:t>
            </a:r>
            <a:r>
              <a:rPr lang="en-US" altLang="zh-CN" sz="2000" dirty="0">
                <a:solidFill>
                  <a:srgbClr val="000000"/>
                </a:solidFill>
              </a:rPr>
              <a:t> -o "-" -</a:t>
            </a:r>
            <a:r>
              <a:rPr lang="en-US" altLang="zh-CN" sz="2000" dirty="0" err="1">
                <a:solidFill>
                  <a:srgbClr val="000000"/>
                </a:solidFill>
              </a:rPr>
              <a:t>i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</a:rPr>
              <a:t>A.data</a:t>
            </a:r>
            <a:r>
              <a:rPr lang="en-US" altLang="zh-CN" sz="2000" dirty="0">
                <a:solidFill>
                  <a:srgbClr val="000000"/>
                </a:solidFill>
              </a:rPr>
              <a:t> -f </a:t>
            </a:r>
            <a:r>
              <a:rPr lang="en-US" altLang="zh-CN" sz="2000" dirty="0" err="1">
                <a:solidFill>
                  <a:srgbClr val="000000"/>
                </a:solidFill>
              </a:rPr>
              <a:t>tmp.data</a:t>
            </a:r>
            <a:endParaRPr lang="en-US" altLang="zh-CN" sz="2000" dirty="0">
              <a:solidFill>
                <a:srgbClr val="000000"/>
              </a:solidFill>
            </a:endParaRP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.</a:t>
            </a:r>
            <a:r>
              <a:rPr lang="en-US" altLang="zh-CN" sz="2000" dirty="0">
                <a:solidFill>
                  <a:srgbClr val="000000"/>
                </a:solidFill>
              </a:rPr>
              <a:t>/</a:t>
            </a:r>
            <a:r>
              <a:rPr lang="en-US" altLang="zh-CN" sz="2000" dirty="0" err="1">
                <a:solidFill>
                  <a:srgbClr val="000000"/>
                </a:solidFill>
              </a:rPr>
              <a:t>operate_density.py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</a:rPr>
              <a:t>tmp.data</a:t>
            </a:r>
            <a:r>
              <a:rPr lang="en-US" altLang="zh-CN" sz="2000" dirty="0">
                <a:solidFill>
                  <a:srgbClr val="000000"/>
                </a:solidFill>
              </a:rPr>
              <a:t> -o "-" -</a:t>
            </a:r>
            <a:r>
              <a:rPr lang="en-US" altLang="zh-CN" sz="2000" dirty="0" err="1">
                <a:solidFill>
                  <a:srgbClr val="000000"/>
                </a:solidFill>
              </a:rPr>
              <a:t>i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</a:rPr>
              <a:t>B.data</a:t>
            </a:r>
            <a:r>
              <a:rPr lang="en-US" altLang="zh-CN" sz="2000" dirty="0">
                <a:solidFill>
                  <a:srgbClr val="000000"/>
                </a:solidFill>
              </a:rPr>
              <a:t> -f </a:t>
            </a:r>
            <a:r>
              <a:rPr lang="en-US" altLang="zh-CN" sz="2000" dirty="0" err="1">
                <a:solidFill>
                  <a:srgbClr val="000000"/>
                </a:solidFill>
              </a:rPr>
              <a:t>AB_A_B.data</a:t>
            </a:r>
            <a:endParaRPr lang="en-US" altLang="zh-CN" sz="1400" dirty="0" smtClean="0">
              <a:solidFill>
                <a:srgbClr val="000000"/>
              </a:solidFill>
            </a:endParaRPr>
          </a:p>
        </p:txBody>
      </p:sp>
      <p:cxnSp>
        <p:nvCxnSpPr>
          <p:cNvPr id="11" name="直线箭头连接符 10"/>
          <p:cNvCxnSpPr/>
          <p:nvPr/>
        </p:nvCxnSpPr>
        <p:spPr>
          <a:xfrm>
            <a:off x="4283968" y="3140968"/>
            <a:ext cx="216024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/>
          <p:nvPr/>
        </p:nvCxnSpPr>
        <p:spPr>
          <a:xfrm>
            <a:off x="6084168" y="3068960"/>
            <a:ext cx="216024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>
            <a:stCxn id="17" idx="0"/>
          </p:cNvCxnSpPr>
          <p:nvPr/>
        </p:nvCxnSpPr>
        <p:spPr>
          <a:xfrm flipV="1">
            <a:off x="6048164" y="4365104"/>
            <a:ext cx="648072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339752" y="27089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</a:rPr>
              <a:t>Operate +-*/ on two objects</a:t>
            </a:r>
          </a:p>
        </p:txBody>
      </p:sp>
      <p:sp>
        <p:nvSpPr>
          <p:cNvPr id="16" name="矩形 15"/>
          <p:cNvSpPr/>
          <p:nvPr/>
        </p:nvSpPr>
        <p:spPr>
          <a:xfrm>
            <a:off x="5796136" y="2564904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</a:rPr>
              <a:t>Store intermediate result </a:t>
            </a:r>
          </a:p>
        </p:txBody>
      </p:sp>
      <p:sp>
        <p:nvSpPr>
          <p:cNvPr id="17" name="矩形 16"/>
          <p:cNvSpPr/>
          <p:nvPr/>
        </p:nvSpPr>
        <p:spPr>
          <a:xfrm>
            <a:off x="4211960" y="5301208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</a:rPr>
              <a:t>Complicate calculation can be done step by step using </a:t>
            </a:r>
            <a:r>
              <a:rPr lang="en-US" altLang="zh-CN" sz="1800" dirty="0" err="1" smtClean="0">
                <a:solidFill>
                  <a:srgbClr val="000000"/>
                </a:solidFill>
              </a:rPr>
              <a:t>tmp</a:t>
            </a:r>
            <a:r>
              <a:rPr lang="en-US" altLang="zh-CN" sz="1800" dirty="0" smtClean="0">
                <a:solidFill>
                  <a:srgbClr val="000000"/>
                </a:solidFill>
              </a:rPr>
              <a:t> files</a:t>
            </a:r>
          </a:p>
          <a:p>
            <a:r>
              <a:rPr lang="en-US" altLang="zh-CN" sz="1800" dirty="0" smtClean="0">
                <a:solidFill>
                  <a:srgbClr val="FF0000"/>
                </a:solidFill>
              </a:rPr>
              <a:t>AB-A-B </a:t>
            </a:r>
            <a:r>
              <a:rPr lang="en-US" altLang="zh-CN" sz="1800" dirty="0" smtClean="0">
                <a:solidFill>
                  <a:srgbClr val="000000"/>
                </a:solidFill>
              </a:rPr>
              <a:t>density difference</a:t>
            </a:r>
          </a:p>
        </p:txBody>
      </p:sp>
    </p:spTree>
    <p:extLst>
      <p:ext uri="{BB962C8B-B14F-4D97-AF65-F5344CB8AC3E}">
        <p14:creationId xmlns:p14="http://schemas.microsoft.com/office/powerpoint/2010/main" val="4747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Workflow of Plotting</a:t>
            </a:r>
          </a:p>
        </p:txBody>
      </p:sp>
      <p:sp>
        <p:nvSpPr>
          <p:cNvPr id="9" name="矩形 8"/>
          <p:cNvSpPr/>
          <p:nvPr/>
        </p:nvSpPr>
        <p:spPr>
          <a:xfrm>
            <a:off x="395536" y="1700808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3</a:t>
            </a:r>
            <a:r>
              <a:rPr lang="en-US" altLang="zh-CN" sz="2800" dirty="0" smtClean="0">
                <a:solidFill>
                  <a:srgbClr val="000000"/>
                </a:solidFill>
              </a:rPr>
              <a:t>. 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plot_density.py</a:t>
            </a:r>
            <a:r>
              <a:rPr lang="en-US" altLang="zh-CN" sz="2800" dirty="0" smtClean="0">
                <a:solidFill>
                  <a:srgbClr val="000000"/>
                </a:solidFill>
              </a:rPr>
              <a:t> or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heat_density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3717032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.</a:t>
            </a:r>
            <a:r>
              <a:rPr lang="en-US" altLang="zh-CN" sz="2000" dirty="0">
                <a:solidFill>
                  <a:srgbClr val="000000"/>
                </a:solidFill>
              </a:rPr>
              <a:t>/</a:t>
            </a:r>
            <a:r>
              <a:rPr lang="en-US" altLang="zh-CN" sz="2000" dirty="0" err="1">
                <a:solidFill>
                  <a:srgbClr val="000000"/>
                </a:solidFill>
              </a:rPr>
              <a:t>plot_density.py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</a:rPr>
              <a:t>AB_A_B.data</a:t>
            </a:r>
            <a:r>
              <a:rPr lang="en-US" altLang="zh-CN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-j 0.01 -d </a:t>
            </a:r>
            <a:r>
              <a:rPr lang="en-US" altLang="zh-CN" sz="2000" dirty="0" smtClean="0">
                <a:solidFill>
                  <a:srgbClr val="000000"/>
                </a:solidFill>
              </a:rPr>
              <a:t>True</a:t>
            </a:r>
          </a:p>
          <a:p>
            <a:r>
              <a:rPr lang="en-US" altLang="zh-CN" sz="2000" dirty="0" smtClean="0">
                <a:solidFill>
                  <a:srgbClr val="0000FF"/>
                </a:solidFill>
              </a:rPr>
              <a:t>or</a:t>
            </a:r>
            <a:endParaRPr lang="en-US" altLang="zh-CN" sz="2000" dirty="0">
              <a:solidFill>
                <a:srgbClr val="0000FF"/>
              </a:solidFill>
            </a:endParaRP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.</a:t>
            </a:r>
            <a:r>
              <a:rPr lang="en-US" altLang="zh-CN" sz="2000" dirty="0">
                <a:solidFill>
                  <a:srgbClr val="000000"/>
                </a:solidFill>
              </a:rPr>
              <a:t>/</a:t>
            </a:r>
            <a:r>
              <a:rPr lang="en-US" altLang="zh-CN" sz="2000" dirty="0" err="1">
                <a:solidFill>
                  <a:srgbClr val="000000"/>
                </a:solidFill>
              </a:rPr>
              <a:t>plot_density.py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</a:rPr>
              <a:t>AB_A_B.data</a:t>
            </a:r>
            <a:r>
              <a:rPr lang="en-US" altLang="zh-CN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-j 0.01 -n 150 -t "0.1 </a:t>
            </a:r>
            <a:r>
              <a:rPr lang="en-US" altLang="zh-CN" sz="2000" dirty="0" smtClean="0">
                <a:solidFill>
                  <a:srgbClr val="000000"/>
                </a:solidFill>
              </a:rPr>
              <a:t>0.5”</a:t>
            </a:r>
          </a:p>
          <a:p>
            <a:r>
              <a:rPr lang="en-US" altLang="zh-CN" sz="2000" dirty="0" smtClean="0">
                <a:solidFill>
                  <a:srgbClr val="0000FF"/>
                </a:solidFill>
              </a:rPr>
              <a:t>or</a:t>
            </a:r>
            <a:endParaRPr lang="en-US" altLang="zh-CN" sz="2000" dirty="0">
              <a:solidFill>
                <a:srgbClr val="0000FF"/>
              </a:solidFill>
            </a:endParaRP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./</a:t>
            </a:r>
            <a:r>
              <a:rPr lang="en-US" altLang="zh-CN" sz="2000" dirty="0" err="1">
                <a:solidFill>
                  <a:srgbClr val="000000"/>
                </a:solidFill>
              </a:rPr>
              <a:t>plot_density.py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</a:rPr>
              <a:t>AB_A_B.data</a:t>
            </a:r>
            <a:r>
              <a:rPr lang="en-US" altLang="zh-CN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-j 0.01 -n 150 -t "0.1 0.5" -k True</a:t>
            </a:r>
          </a:p>
        </p:txBody>
      </p:sp>
      <p:cxnSp>
        <p:nvCxnSpPr>
          <p:cNvPr id="12" name="直线箭头连接符 11"/>
          <p:cNvCxnSpPr/>
          <p:nvPr/>
        </p:nvCxnSpPr>
        <p:spPr>
          <a:xfrm>
            <a:off x="3563888" y="3212976"/>
            <a:ext cx="108012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259632" y="2780928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</a:rPr>
              <a:t>-j means cut-off max value, should set large first</a:t>
            </a:r>
          </a:p>
        </p:txBody>
      </p:sp>
      <p:cxnSp>
        <p:nvCxnSpPr>
          <p:cNvPr id="14" name="直线箭头连接符 13"/>
          <p:cNvCxnSpPr/>
          <p:nvPr/>
        </p:nvCxnSpPr>
        <p:spPr>
          <a:xfrm flipH="1">
            <a:off x="5220072" y="2780928"/>
            <a:ext cx="999728" cy="10164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300192" y="1772816"/>
            <a:ext cx="21998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</a:rPr>
              <a:t>-d True get 3d graphic always good idea begin with 3d to have full picture</a:t>
            </a:r>
          </a:p>
        </p:txBody>
      </p:sp>
      <p:cxnSp>
        <p:nvCxnSpPr>
          <p:cNvPr id="16" name="直线箭头连接符 15"/>
          <p:cNvCxnSpPr/>
          <p:nvPr/>
        </p:nvCxnSpPr>
        <p:spPr>
          <a:xfrm flipV="1">
            <a:off x="4860032" y="5373216"/>
            <a:ext cx="50405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/>
          <p:nvPr/>
        </p:nvCxnSpPr>
        <p:spPr>
          <a:xfrm flipV="1">
            <a:off x="7020272" y="5373216"/>
            <a:ext cx="216024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 flipH="1">
            <a:off x="6084168" y="3933056"/>
            <a:ext cx="936104" cy="5124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7164288" y="3501008"/>
            <a:ext cx="2199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</a:rPr>
              <a:t>-t tick marks</a:t>
            </a:r>
          </a:p>
        </p:txBody>
      </p:sp>
      <p:sp>
        <p:nvSpPr>
          <p:cNvPr id="25" name="矩形 24"/>
          <p:cNvSpPr/>
          <p:nvPr/>
        </p:nvSpPr>
        <p:spPr>
          <a:xfrm>
            <a:off x="6300192" y="6237312"/>
            <a:ext cx="2199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</a:rPr>
              <a:t>Get color picture</a:t>
            </a:r>
          </a:p>
        </p:txBody>
      </p:sp>
      <p:sp>
        <p:nvSpPr>
          <p:cNvPr id="26" name="矩形 25"/>
          <p:cNvSpPr/>
          <p:nvPr/>
        </p:nvSpPr>
        <p:spPr>
          <a:xfrm>
            <a:off x="3203848" y="5949280"/>
            <a:ext cx="219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</a:rPr>
              <a:t>Number of contour lines</a:t>
            </a:r>
          </a:p>
        </p:txBody>
      </p:sp>
    </p:spTree>
    <p:extLst>
      <p:ext uri="{BB962C8B-B14F-4D97-AF65-F5344CB8AC3E}">
        <p14:creationId xmlns:p14="http://schemas.microsoft.com/office/powerpoint/2010/main" val="26624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Workflow of Plotting</a:t>
            </a:r>
          </a:p>
        </p:txBody>
      </p:sp>
      <p:sp>
        <p:nvSpPr>
          <p:cNvPr id="9" name="矩形 8"/>
          <p:cNvSpPr/>
          <p:nvPr/>
        </p:nvSpPr>
        <p:spPr>
          <a:xfrm>
            <a:off x="395536" y="1700808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3</a:t>
            </a:r>
            <a:r>
              <a:rPr lang="en-US" altLang="zh-CN" sz="2800" dirty="0" smtClean="0">
                <a:solidFill>
                  <a:srgbClr val="000000"/>
                </a:solidFill>
              </a:rPr>
              <a:t>. 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plot_density.py</a:t>
            </a:r>
            <a:r>
              <a:rPr lang="en-US" altLang="zh-CN" sz="2800" dirty="0" smtClean="0">
                <a:solidFill>
                  <a:srgbClr val="000000"/>
                </a:solidFill>
              </a:rPr>
              <a:t> or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heat_density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cxnSp>
        <p:nvCxnSpPr>
          <p:cNvPr id="16" name="直线箭头连接符 15"/>
          <p:cNvCxnSpPr/>
          <p:nvPr/>
        </p:nvCxnSpPr>
        <p:spPr>
          <a:xfrm flipV="1">
            <a:off x="7164288" y="3429000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156176" y="4365104"/>
            <a:ext cx="2199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err="1" smtClean="0">
                <a:solidFill>
                  <a:srgbClr val="000000"/>
                </a:solidFill>
              </a:rPr>
              <a:t>heatmap</a:t>
            </a:r>
            <a:r>
              <a:rPr lang="en-US" altLang="zh-CN" sz="1800" dirty="0" smtClean="0">
                <a:solidFill>
                  <a:srgbClr val="000000"/>
                </a:solidFill>
              </a:rPr>
              <a:t> keywords </a:t>
            </a:r>
          </a:p>
        </p:txBody>
      </p:sp>
      <p:sp>
        <p:nvSpPr>
          <p:cNvPr id="2" name="矩形 1"/>
          <p:cNvSpPr/>
          <p:nvPr/>
        </p:nvSpPr>
        <p:spPr>
          <a:xfrm>
            <a:off x="251520" y="278092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</a:rPr>
              <a:t>./</a:t>
            </a:r>
            <a:r>
              <a:rPr lang="en-US" altLang="zh-CN" sz="2800" dirty="0" err="1">
                <a:solidFill>
                  <a:schemeClr val="tx1"/>
                </a:solidFill>
              </a:rPr>
              <a:t>heat_density.py</a:t>
            </a:r>
            <a:r>
              <a:rPr lang="en-US" altLang="zh-CN" sz="2800" dirty="0">
                <a:solidFill>
                  <a:schemeClr val="tx1"/>
                </a:solidFill>
              </a:rPr>
              <a:t> n2-x.data -j 0.005  --</a:t>
            </a:r>
            <a:r>
              <a:rPr lang="en-US" altLang="zh-CN" sz="2800" dirty="0" err="1">
                <a:solidFill>
                  <a:schemeClr val="tx1"/>
                </a:solidFill>
              </a:rPr>
              <a:t>heatmap</a:t>
            </a:r>
            <a:r>
              <a:rPr lang="en-US" altLang="zh-CN" sz="2800" dirty="0">
                <a:solidFill>
                  <a:schemeClr val="tx1"/>
                </a:solidFill>
              </a:rPr>
              <a:t> True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95736" y="4149080"/>
            <a:ext cx="2199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err="1" smtClean="0">
                <a:solidFill>
                  <a:srgbClr val="000000"/>
                </a:solidFill>
              </a:rPr>
              <a:t>heatmap</a:t>
            </a:r>
            <a:r>
              <a:rPr lang="en-US" altLang="zh-CN" sz="1800" dirty="0" smtClean="0">
                <a:solidFill>
                  <a:srgbClr val="000000"/>
                </a:solidFill>
              </a:rPr>
              <a:t> keywords </a:t>
            </a:r>
          </a:p>
        </p:txBody>
      </p:sp>
      <p:cxnSp>
        <p:nvCxnSpPr>
          <p:cNvPr id="21" name="直线箭头连接符 20"/>
          <p:cNvCxnSpPr/>
          <p:nvPr/>
        </p:nvCxnSpPr>
        <p:spPr>
          <a:xfrm flipV="1">
            <a:off x="3347864" y="3356992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Calculation of electron density</a:t>
            </a:r>
          </a:p>
          <a:p>
            <a:pPr>
              <a:defRPr/>
            </a:pPr>
            <a:endParaRPr kumimoji="0" lang="zh-CN" altLang="en-US" sz="3200" dirty="0">
              <a:solidFill>
                <a:schemeClr val="tx1"/>
              </a:solidFill>
              <a:ea typeface="黑体" charset="0"/>
              <a:cs typeface="黑体" charset="0"/>
            </a:endParaRPr>
          </a:p>
        </p:txBody>
      </p:sp>
      <p:pic>
        <p:nvPicPr>
          <p:cNvPr id="2" name="图片 1" descr="f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155163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95536" y="4293096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MO</a:t>
            </a:r>
          </a:p>
        </p:txBody>
      </p:sp>
      <p:sp>
        <p:nvSpPr>
          <p:cNvPr id="10" name="矩形 9"/>
          <p:cNvSpPr/>
          <p:nvPr/>
        </p:nvSpPr>
        <p:spPr>
          <a:xfrm>
            <a:off x="4427984" y="4293096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BF</a:t>
            </a:r>
          </a:p>
        </p:txBody>
      </p:sp>
      <p:sp>
        <p:nvSpPr>
          <p:cNvPr id="11" name="矩形 10"/>
          <p:cNvSpPr/>
          <p:nvPr/>
        </p:nvSpPr>
        <p:spPr>
          <a:xfrm>
            <a:off x="3995936" y="6093296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Primitives</a:t>
            </a:r>
          </a:p>
        </p:txBody>
      </p:sp>
      <p:cxnSp>
        <p:nvCxnSpPr>
          <p:cNvPr id="12" name="直线箭头连接符 11"/>
          <p:cNvCxnSpPr>
            <a:stCxn id="10" idx="1"/>
            <a:endCxn id="9" idx="3"/>
          </p:cNvCxnSpPr>
          <p:nvPr/>
        </p:nvCxnSpPr>
        <p:spPr>
          <a:xfrm flipH="1">
            <a:off x="1403648" y="4554706"/>
            <a:ext cx="30243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 flipV="1">
            <a:off x="4860032" y="4941168"/>
            <a:ext cx="0" cy="9169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932040" y="5229200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Normalization</a:t>
            </a:r>
          </a:p>
        </p:txBody>
      </p:sp>
      <p:sp>
        <p:nvSpPr>
          <p:cNvPr id="22" name="矩形 21"/>
          <p:cNvSpPr/>
          <p:nvPr/>
        </p:nvSpPr>
        <p:spPr>
          <a:xfrm>
            <a:off x="1547664" y="4725144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MO coefficients</a:t>
            </a:r>
          </a:p>
        </p:txBody>
      </p:sp>
      <p:sp>
        <p:nvSpPr>
          <p:cNvPr id="23" name="矩形 22"/>
          <p:cNvSpPr/>
          <p:nvPr/>
        </p:nvSpPr>
        <p:spPr>
          <a:xfrm>
            <a:off x="4067944" y="285293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Density</a:t>
            </a:r>
          </a:p>
        </p:txBody>
      </p:sp>
      <p:cxnSp>
        <p:nvCxnSpPr>
          <p:cNvPr id="26" name="直线箭头连接符 25"/>
          <p:cNvCxnSpPr/>
          <p:nvPr/>
        </p:nvCxnSpPr>
        <p:spPr>
          <a:xfrm flipV="1">
            <a:off x="4788024" y="3376156"/>
            <a:ext cx="0" cy="916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148064" y="3573016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Density Matrix</a:t>
            </a:r>
          </a:p>
        </p:txBody>
      </p:sp>
      <p:cxnSp>
        <p:nvCxnSpPr>
          <p:cNvPr id="41" name="直线箭头连接符 40"/>
          <p:cNvCxnSpPr>
            <a:stCxn id="9" idx="0"/>
            <a:endCxn id="23" idx="1"/>
          </p:cNvCxnSpPr>
          <p:nvPr/>
        </p:nvCxnSpPr>
        <p:spPr>
          <a:xfrm flipV="1">
            <a:off x="899592" y="3114546"/>
            <a:ext cx="3168352" cy="1178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Calculation of electron density</a:t>
            </a:r>
          </a:p>
          <a:p>
            <a:pPr>
              <a:defRPr/>
            </a:pPr>
            <a:endParaRPr kumimoji="0" lang="zh-CN" altLang="en-US" sz="3200" dirty="0">
              <a:solidFill>
                <a:schemeClr val="tx1"/>
              </a:solidFill>
              <a:ea typeface="黑体" charset="0"/>
              <a:cs typeface="黑体" charset="0"/>
            </a:endParaRPr>
          </a:p>
        </p:txBody>
      </p:sp>
      <p:pic>
        <p:nvPicPr>
          <p:cNvPr id="3" name="图片 2" descr="f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256184"/>
            <a:ext cx="9144000" cy="555719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95736" y="1700808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MO</a:t>
            </a:r>
          </a:p>
        </p:txBody>
      </p:sp>
      <p:cxnSp>
        <p:nvCxnSpPr>
          <p:cNvPr id="9" name="直线箭头连接符 8"/>
          <p:cNvCxnSpPr/>
          <p:nvPr/>
        </p:nvCxnSpPr>
        <p:spPr>
          <a:xfrm>
            <a:off x="3059832" y="1916832"/>
            <a:ext cx="1224136" cy="264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87824" y="4581128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BF</a:t>
            </a:r>
          </a:p>
        </p:txBody>
      </p:sp>
      <p:cxnSp>
        <p:nvCxnSpPr>
          <p:cNvPr id="12" name="直线箭头连接符 11"/>
          <p:cNvCxnSpPr/>
          <p:nvPr/>
        </p:nvCxnSpPr>
        <p:spPr>
          <a:xfrm flipH="1" flipV="1">
            <a:off x="2339752" y="4077072"/>
            <a:ext cx="72008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890379" y="908720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Coefficients</a:t>
            </a:r>
          </a:p>
        </p:txBody>
      </p:sp>
      <p:cxnSp>
        <p:nvCxnSpPr>
          <p:cNvPr id="15" name="直线箭头连接符 14"/>
          <p:cNvCxnSpPr/>
          <p:nvPr/>
        </p:nvCxnSpPr>
        <p:spPr>
          <a:xfrm>
            <a:off x="7812360" y="1556792"/>
            <a:ext cx="144016" cy="2376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Response properties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pic>
        <p:nvPicPr>
          <p:cNvPr id="2" name="图片 1" descr="f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7086600" cy="1054100"/>
          </a:xfrm>
          <a:prstGeom prst="rect">
            <a:avLst/>
          </a:prstGeom>
        </p:spPr>
      </p:pic>
      <p:pic>
        <p:nvPicPr>
          <p:cNvPr id="3" name="图片 2" descr="f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3048000" cy="8255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9592" y="227687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Hamiltonian be corrected by perturbation term</a:t>
            </a:r>
          </a:p>
        </p:txBody>
      </p:sp>
      <p:sp>
        <p:nvSpPr>
          <p:cNvPr id="10" name="矩形 9"/>
          <p:cNvSpPr/>
          <p:nvPr/>
        </p:nvSpPr>
        <p:spPr>
          <a:xfrm>
            <a:off x="1187624" y="4005064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Energy depends on small change</a:t>
            </a:r>
          </a:p>
        </p:txBody>
      </p:sp>
      <p:pic>
        <p:nvPicPr>
          <p:cNvPr id="11" name="图片 10" descr="f8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25144"/>
            <a:ext cx="3289300" cy="10287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331640" y="5733256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Hellmann-Feynman theorem</a:t>
            </a:r>
          </a:p>
        </p:txBody>
      </p:sp>
    </p:spTree>
    <p:extLst>
      <p:ext uri="{BB962C8B-B14F-4D97-AF65-F5344CB8AC3E}">
        <p14:creationId xmlns:p14="http://schemas.microsoft.com/office/powerpoint/2010/main" val="24270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48072" y="0"/>
            <a:ext cx="8532440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0" y="-27384"/>
            <a:ext cx="539552" cy="297626"/>
          </a:xfrm>
          <a:prstGeom prst="rect">
            <a:avLst/>
          </a:prstGeom>
          <a:solidFill>
            <a:srgbClr val="800000"/>
          </a:solidFill>
          <a:ln>
            <a:noFill/>
          </a:ln>
          <a:extLst/>
        </p:spPr>
        <p:txBody>
          <a:bodyPr anchor="ctr"/>
          <a:lstStyle/>
          <a:p>
            <a:endParaRPr kumimoji="0" lang="zh-CN" altLang="en-US">
              <a:noFill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1520" y="620688"/>
            <a:ext cx="82089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HF density and response </a:t>
            </a:r>
            <a:r>
              <a:rPr lang="en-US" altLang="zh-CN" sz="3200" dirty="0" smtClean="0">
                <a:solidFill>
                  <a:srgbClr val="000000"/>
                </a:solidFill>
              </a:rPr>
              <a:t>density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pic>
        <p:nvPicPr>
          <p:cNvPr id="5" name="图片 4" descr="f1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172200" cy="1295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71600" y="2924944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D stands for response density matrix</a:t>
            </a:r>
          </a:p>
          <a:p>
            <a:endParaRPr lang="en-US" altLang="zh-CN" sz="2800" dirty="0">
              <a:solidFill>
                <a:srgbClr val="000000"/>
              </a:solidFill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Nature Orbital includes the response density part (obtained from the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diagonalized</a:t>
            </a:r>
            <a:r>
              <a:rPr lang="en-US" altLang="zh-CN" sz="2800" dirty="0" smtClean="0">
                <a:solidFill>
                  <a:srgbClr val="000000"/>
                </a:solidFill>
              </a:rPr>
              <a:t> density matrix)</a:t>
            </a:r>
          </a:p>
        </p:txBody>
      </p:sp>
    </p:spTree>
    <p:extLst>
      <p:ext uri="{BB962C8B-B14F-4D97-AF65-F5344CB8AC3E}">
        <p14:creationId xmlns:p14="http://schemas.microsoft.com/office/powerpoint/2010/main" val="425812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11468</TotalTime>
  <Words>2884</Words>
  <Application>Microsoft Macintosh PowerPoint</Application>
  <PresentationFormat>全屏显示(4:3)</PresentationFormat>
  <Paragraphs>325</Paragraphs>
  <Slides>57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5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程飞 王</cp:lastModifiedBy>
  <cp:revision>1106</cp:revision>
  <dcterms:created xsi:type="dcterms:W3CDTF">2012-04-14T14:43:33Z</dcterms:created>
  <dcterms:modified xsi:type="dcterms:W3CDTF">2017-09-08T21:16:00Z</dcterms:modified>
</cp:coreProperties>
</file>