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/>
    <p:restoredTop sz="94699"/>
  </p:normalViewPr>
  <p:slideViewPr>
    <p:cSldViewPr snapToGrid="0" snapToObjects="1">
      <p:cViewPr varScale="1">
        <p:scale>
          <a:sx n="124" d="100"/>
          <a:sy n="124" d="100"/>
        </p:scale>
        <p:origin x="1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E7D51FF-6ABB-4426-A501-498A66621BDF}"/>
    <pc:docChg chg="modSld">
      <pc:chgData name="" userId="" providerId="" clId="Web-{2E7D51FF-6ABB-4426-A501-498A66621BDF}" dt="2018-06-29T13:17:14.829" v="7" actId="20577"/>
      <pc:docMkLst>
        <pc:docMk/>
      </pc:docMkLst>
      <pc:sldChg chg="modSp">
        <pc:chgData name="" userId="" providerId="" clId="Web-{2E7D51FF-6ABB-4426-A501-498A66621BDF}" dt="2018-06-29T13:17:02.922" v="0" actId="20577"/>
        <pc:sldMkLst>
          <pc:docMk/>
          <pc:sldMk cId="2217411908" sldId="260"/>
        </pc:sldMkLst>
        <pc:spChg chg="mod">
          <ac:chgData name="" userId="" providerId="" clId="Web-{2E7D51FF-6ABB-4426-A501-498A66621BDF}" dt="2018-06-29T13:17:02.922" v="0" actId="20577"/>
          <ac:spMkLst>
            <pc:docMk/>
            <pc:sldMk cId="2217411908" sldId="260"/>
            <ac:spMk id="2" creationId="{38CB255D-4DBE-1447-851C-5AD2378D85CD}"/>
          </ac:spMkLst>
        </pc:spChg>
      </pc:sldChg>
      <pc:sldChg chg="modSp">
        <pc:chgData name="" userId="" providerId="" clId="Web-{2E7D51FF-6ABB-4426-A501-498A66621BDF}" dt="2018-06-29T13:17:14.438" v="5" actId="20577"/>
        <pc:sldMkLst>
          <pc:docMk/>
          <pc:sldMk cId="2790369639" sldId="263"/>
        </pc:sldMkLst>
        <pc:spChg chg="mod">
          <ac:chgData name="" userId="" providerId="" clId="Web-{2E7D51FF-6ABB-4426-A501-498A66621BDF}" dt="2018-06-29T13:17:14.438" v="5" actId="20577"/>
          <ac:spMkLst>
            <pc:docMk/>
            <pc:sldMk cId="2790369639" sldId="263"/>
            <ac:spMk id="5" creationId="{C2BF8CCA-F1AD-4143-A24C-356272F9C8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6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3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6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0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7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A818-7A0B-554E-8107-5618AB8461D2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0116-2FF3-D345-86B7-7659284E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C3D8-A000-6743-ADB1-8FD599F5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53888-DAD4-3141-BF89-6F5BB9EE27AC}"/>
              </a:ext>
            </a:extLst>
          </p:cNvPr>
          <p:cNvSpPr txBox="1">
            <a:spLocks/>
          </p:cNvSpPr>
          <p:nvPr/>
        </p:nvSpPr>
        <p:spPr>
          <a:xfrm>
            <a:off x="-12700" y="0"/>
            <a:ext cx="9156700" cy="2423604"/>
          </a:xfrm>
          <a:prstGeom prst="rect">
            <a:avLst/>
          </a:prstGeom>
          <a:solidFill>
            <a:srgbClr val="FF9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274320" tIns="45720" rIns="27432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FF00"/>
                </a:solidFill>
              </a:rPr>
              <a:t>Enzymes </a:t>
            </a:r>
            <a:r>
              <a:rPr lang="en-US" sz="4000" dirty="0">
                <a:solidFill>
                  <a:schemeClr val="bg1"/>
                </a:solidFill>
              </a:rPr>
              <a:t>are proteins found in all living cells that speed up naturally occurring reactions.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4EBC69-9A2D-B340-90AF-0535939A2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268" y="1609277"/>
            <a:ext cx="2414726" cy="4856662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9DAD-FB42-6744-8420-C1DE71A0BAC9}"/>
              </a:ext>
            </a:extLst>
          </p:cNvPr>
          <p:cNvSpPr txBox="1">
            <a:spLocks/>
          </p:cNvSpPr>
          <p:nvPr/>
        </p:nvSpPr>
        <p:spPr>
          <a:xfrm>
            <a:off x="417251" y="2689933"/>
            <a:ext cx="5956916" cy="404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Cells have thousands of different types of enzymes.</a:t>
            </a:r>
          </a:p>
          <a:p>
            <a:endParaRPr lang="en-US" dirty="0"/>
          </a:p>
          <a:p>
            <a:r>
              <a:rPr lang="en-US" sz="2400" dirty="0"/>
              <a:t>When a substrate attaches to the binding site of a enzyme, the enzyme facilitates rapid production of products.</a:t>
            </a:r>
          </a:p>
          <a:p>
            <a:pPr lvl="1"/>
            <a:r>
              <a:rPr lang="en-US" sz="2000" dirty="0"/>
              <a:t>Enzymes may require one or multiple substrates to function.</a:t>
            </a:r>
          </a:p>
          <a:p>
            <a:pPr lvl="1"/>
            <a:r>
              <a:rPr lang="en-US" sz="2000" dirty="0"/>
              <a:t>Enzymes may contribute to the production of one or more products </a:t>
            </a:r>
          </a:p>
        </p:txBody>
      </p:sp>
    </p:spTree>
    <p:extLst>
      <p:ext uri="{BB962C8B-B14F-4D97-AF65-F5344CB8AC3E}">
        <p14:creationId xmlns:p14="http://schemas.microsoft.com/office/powerpoint/2010/main" val="371199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255D-4DBE-1447-851C-5AD2378D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117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What are the two products  described in your reading?</a:t>
            </a:r>
          </a:p>
        </p:txBody>
      </p:sp>
    </p:spTree>
    <p:extLst>
      <p:ext uri="{BB962C8B-B14F-4D97-AF65-F5344CB8AC3E}">
        <p14:creationId xmlns:p14="http://schemas.microsoft.com/office/powerpoint/2010/main" val="22174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491D-9D6E-434C-9DB1-5BDFA02E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4331134"/>
            <a:ext cx="4012707" cy="2460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electron transport chain of the mitochondria produces ATP.  </a:t>
            </a:r>
          </a:p>
          <a:p>
            <a:pPr marL="0" indent="0">
              <a:buNone/>
            </a:pPr>
            <a:r>
              <a:rPr lang="en-US" b="1" dirty="0"/>
              <a:t>It also produces a small amount of free radicals as a by-product of ATP production</a:t>
            </a:r>
          </a:p>
        </p:txBody>
      </p:sp>
      <p:pic>
        <p:nvPicPr>
          <p:cNvPr id="4" name="Picture 3" descr="3b52c6f1acb74b9b718d4e11d5f8.jpg">
            <a:extLst>
              <a:ext uri="{FF2B5EF4-FFF2-40B4-BE49-F238E27FC236}">
                <a16:creationId xmlns:a16="http://schemas.microsoft.com/office/drawing/2014/main" id="{0CAA7451-2351-164B-9014-295511F96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t="2990" r="2418" b="61740"/>
          <a:stretch/>
        </p:blipFill>
        <p:spPr>
          <a:xfrm>
            <a:off x="387401" y="332913"/>
            <a:ext cx="4234647" cy="1580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EFABA7-EDC7-0943-963C-2441CB957A8C}"/>
              </a:ext>
            </a:extLst>
          </p:cNvPr>
          <p:cNvSpPr txBox="1"/>
          <p:nvPr/>
        </p:nvSpPr>
        <p:spPr>
          <a:xfrm>
            <a:off x="3878768" y="3875384"/>
            <a:ext cx="7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ATP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BF879-606C-8C41-90C3-260C5BBE1C48}"/>
              </a:ext>
            </a:extLst>
          </p:cNvPr>
          <p:cNvSpPr txBox="1"/>
          <p:nvPr/>
        </p:nvSpPr>
        <p:spPr>
          <a:xfrm>
            <a:off x="616676" y="3769129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Free radicals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4D33CC-6A97-9E4D-BDE2-29D3A18C00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9459" t="38964" r="7618" b="44097"/>
          <a:stretch/>
        </p:blipFill>
        <p:spPr>
          <a:xfrm>
            <a:off x="710214" y="2621707"/>
            <a:ext cx="3391270" cy="896461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5086BC39-1CA9-844C-A300-7E77D33F19EA}"/>
              </a:ext>
            </a:extLst>
          </p:cNvPr>
          <p:cNvSpPr/>
          <p:nvPr/>
        </p:nvSpPr>
        <p:spPr>
          <a:xfrm>
            <a:off x="3272897" y="3467891"/>
            <a:ext cx="914400" cy="914400"/>
          </a:xfrm>
          <a:prstGeom prst="arc">
            <a:avLst>
              <a:gd name="adj1" fmla="val 12510394"/>
              <a:gd name="adj2" fmla="val 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684D54-0B05-1C45-AEA8-A0F19703CCA1}"/>
              </a:ext>
            </a:extLst>
          </p:cNvPr>
          <p:cNvSpPr txBox="1"/>
          <p:nvPr/>
        </p:nvSpPr>
        <p:spPr>
          <a:xfrm>
            <a:off x="1813934" y="2186983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Free radicals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286F18-CD27-2C4F-955F-57E1B2C0EAA7}"/>
              </a:ext>
            </a:extLst>
          </p:cNvPr>
          <p:cNvSpPr txBox="1">
            <a:spLocks/>
          </p:cNvSpPr>
          <p:nvPr/>
        </p:nvSpPr>
        <p:spPr>
          <a:xfrm>
            <a:off x="4959399" y="832699"/>
            <a:ext cx="4012707" cy="531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The mitochondrion houses several different kinds of enzymes.</a:t>
            </a:r>
          </a:p>
          <a:p>
            <a:r>
              <a:rPr lang="en-US" sz="2400" dirty="0"/>
              <a:t>There enzymes complexes that are involved in making ATP during cellular respiration.</a:t>
            </a:r>
          </a:p>
          <a:p>
            <a:r>
              <a:rPr lang="en-US" sz="2400" dirty="0"/>
              <a:t>There are enzymes involved in preventing damage from free radicals during cellular respiration.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4FB26C-C69B-2A4A-80D6-B1774F8A71A2}"/>
              </a:ext>
            </a:extLst>
          </p:cNvPr>
          <p:cNvCxnSpPr>
            <a:cxnSpLocks/>
          </p:cNvCxnSpPr>
          <p:nvPr/>
        </p:nvCxnSpPr>
        <p:spPr>
          <a:xfrm>
            <a:off x="2274157" y="3314232"/>
            <a:ext cx="0" cy="2989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18503B-FCF8-B541-9F40-D97A2077706B}"/>
              </a:ext>
            </a:extLst>
          </p:cNvPr>
          <p:cNvCxnSpPr>
            <a:cxnSpLocks/>
          </p:cNvCxnSpPr>
          <p:nvPr/>
        </p:nvCxnSpPr>
        <p:spPr>
          <a:xfrm>
            <a:off x="1012054" y="3302717"/>
            <a:ext cx="0" cy="4664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F62B96-E5E5-0E40-8FD4-72B6D78483BC}"/>
              </a:ext>
            </a:extLst>
          </p:cNvPr>
          <p:cNvCxnSpPr>
            <a:cxnSpLocks/>
          </p:cNvCxnSpPr>
          <p:nvPr/>
        </p:nvCxnSpPr>
        <p:spPr>
          <a:xfrm flipV="1">
            <a:off x="2274157" y="2495315"/>
            <a:ext cx="0" cy="263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29CAB18-C924-F241-B92F-5D0C80C355B0}"/>
              </a:ext>
            </a:extLst>
          </p:cNvPr>
          <p:cNvSpPr txBox="1"/>
          <p:nvPr/>
        </p:nvSpPr>
        <p:spPr>
          <a:xfrm>
            <a:off x="1813933" y="368118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Free radicals</a:t>
            </a:r>
          </a:p>
        </p:txBody>
      </p:sp>
    </p:spTree>
    <p:extLst>
      <p:ext uri="{BB962C8B-B14F-4D97-AF65-F5344CB8AC3E}">
        <p14:creationId xmlns:p14="http://schemas.microsoft.com/office/powerpoint/2010/main" val="305669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82030B3-73F5-8741-8C8D-7023114AE8CB}"/>
              </a:ext>
            </a:extLst>
          </p:cNvPr>
          <p:cNvSpPr/>
          <p:nvPr/>
        </p:nvSpPr>
        <p:spPr>
          <a:xfrm>
            <a:off x="1020932" y="4794823"/>
            <a:ext cx="7244179" cy="1756897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6645E8-356C-B249-B412-90D30E96757A}"/>
              </a:ext>
            </a:extLst>
          </p:cNvPr>
          <p:cNvSpPr/>
          <p:nvPr/>
        </p:nvSpPr>
        <p:spPr>
          <a:xfrm>
            <a:off x="1431958" y="5646952"/>
            <a:ext cx="522524" cy="2669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/>
              <a:t>H</a:t>
            </a:r>
            <a:r>
              <a:rPr lang="en-US" sz="900" b="1" baseline="-25000" dirty="0"/>
              <a:t>2</a:t>
            </a:r>
            <a:r>
              <a:rPr lang="en-US" sz="900" b="1" dirty="0"/>
              <a:t>O</a:t>
            </a:r>
            <a:r>
              <a:rPr lang="en-US" sz="900" b="1" baseline="-25000" dirty="0"/>
              <a:t>2</a:t>
            </a:r>
            <a:endParaRPr lang="en-US" sz="9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497D1-BC18-014A-A7E2-4CDBE699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586726-FC03-244A-A589-6ABACD9B5417}"/>
              </a:ext>
            </a:extLst>
          </p:cNvPr>
          <p:cNvSpPr txBox="1">
            <a:spLocks/>
          </p:cNvSpPr>
          <p:nvPr/>
        </p:nvSpPr>
        <p:spPr>
          <a:xfrm>
            <a:off x="-12700" y="6786"/>
            <a:ext cx="9156700" cy="2652800"/>
          </a:xfrm>
          <a:prstGeom prst="rect">
            <a:avLst/>
          </a:prstGeom>
          <a:solidFill>
            <a:srgbClr val="FF93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274320" tIns="45720" rIns="27432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</a:rPr>
              <a:t>Catalase </a:t>
            </a:r>
            <a:r>
              <a:rPr lang="en-US" sz="3200" dirty="0">
                <a:solidFill>
                  <a:schemeClr val="bg1"/>
                </a:solidFill>
              </a:rPr>
              <a:t>is a special type of enzyme called an </a:t>
            </a:r>
            <a:r>
              <a:rPr lang="en-US" sz="3200" b="1" dirty="0">
                <a:solidFill>
                  <a:srgbClr val="FFFF00"/>
                </a:solidFill>
              </a:rPr>
              <a:t>antioxidant</a:t>
            </a:r>
            <a:r>
              <a:rPr lang="en-US" sz="3200" dirty="0">
                <a:solidFill>
                  <a:schemeClr val="bg1"/>
                </a:solidFill>
              </a:rPr>
              <a:t>. Antioxidants convert free radicals to a less toxic compound.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Specifically, catalase converts hydrogen peroxide to water and oxygen.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25375-88B3-6143-B365-F3856AA451C6}"/>
              </a:ext>
            </a:extLst>
          </p:cNvPr>
          <p:cNvSpPr txBox="1"/>
          <p:nvPr/>
        </p:nvSpPr>
        <p:spPr>
          <a:xfrm>
            <a:off x="4725243" y="4271603"/>
            <a:ext cx="7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ATP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3CBEB-5BBD-A546-BF8F-D5EC7E3BC3A5}"/>
              </a:ext>
            </a:extLst>
          </p:cNvPr>
          <p:cNvSpPr txBox="1"/>
          <p:nvPr/>
        </p:nvSpPr>
        <p:spPr>
          <a:xfrm>
            <a:off x="1463151" y="4165348"/>
            <a:ext cx="1144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Free radical (O</a:t>
            </a:r>
            <a:r>
              <a:rPr lang="en-US" sz="1050" b="1" baseline="-25000" dirty="0">
                <a:solidFill>
                  <a:srgbClr val="FF0000"/>
                </a:solidFill>
              </a:rPr>
              <a:t>2</a:t>
            </a:r>
            <a:r>
              <a:rPr lang="en-US" sz="1050" b="1" baseline="30000" dirty="0">
                <a:solidFill>
                  <a:srgbClr val="FF0000"/>
                </a:solidFill>
              </a:rPr>
              <a:t>.</a:t>
            </a:r>
            <a:r>
              <a:rPr lang="en-US" sz="105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B1BA9-86FB-6247-8E88-36B9FE345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9459" t="38964" r="7618" b="44097"/>
          <a:stretch/>
        </p:blipFill>
        <p:spPr>
          <a:xfrm>
            <a:off x="1556689" y="3017926"/>
            <a:ext cx="3391270" cy="896461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38D5FDBE-5D64-504B-BD08-3EB56B429CC5}"/>
              </a:ext>
            </a:extLst>
          </p:cNvPr>
          <p:cNvSpPr/>
          <p:nvPr/>
        </p:nvSpPr>
        <p:spPr>
          <a:xfrm>
            <a:off x="4119372" y="3864110"/>
            <a:ext cx="914400" cy="914400"/>
          </a:xfrm>
          <a:prstGeom prst="arc">
            <a:avLst>
              <a:gd name="adj1" fmla="val 12510394"/>
              <a:gd name="adj2" fmla="val 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B3BFE9-DE28-9E4F-8EB4-41A6580F1FA6}"/>
              </a:ext>
            </a:extLst>
          </p:cNvPr>
          <p:cNvCxnSpPr>
            <a:cxnSpLocks/>
          </p:cNvCxnSpPr>
          <p:nvPr/>
        </p:nvCxnSpPr>
        <p:spPr>
          <a:xfrm>
            <a:off x="3120632" y="3710451"/>
            <a:ext cx="0" cy="2989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70FA49-4EF0-174B-854C-A34B8E2374A2}"/>
              </a:ext>
            </a:extLst>
          </p:cNvPr>
          <p:cNvCxnSpPr>
            <a:cxnSpLocks/>
          </p:cNvCxnSpPr>
          <p:nvPr/>
        </p:nvCxnSpPr>
        <p:spPr>
          <a:xfrm>
            <a:off x="1858529" y="3698936"/>
            <a:ext cx="0" cy="4664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F21D9B-7AC6-4749-93D3-D70101C149EF}"/>
              </a:ext>
            </a:extLst>
          </p:cNvPr>
          <p:cNvCxnSpPr>
            <a:cxnSpLocks/>
          </p:cNvCxnSpPr>
          <p:nvPr/>
        </p:nvCxnSpPr>
        <p:spPr>
          <a:xfrm flipV="1">
            <a:off x="3120632" y="2891534"/>
            <a:ext cx="0" cy="263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768F5-01CE-7045-ADEF-2F018DD37DAB}"/>
              </a:ext>
            </a:extLst>
          </p:cNvPr>
          <p:cNvCxnSpPr>
            <a:cxnSpLocks/>
          </p:cNvCxnSpPr>
          <p:nvPr/>
        </p:nvCxnSpPr>
        <p:spPr>
          <a:xfrm>
            <a:off x="1854227" y="4426958"/>
            <a:ext cx="0" cy="4664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4FECD6-4806-5544-8D12-50FA36D9AE69}"/>
              </a:ext>
            </a:extLst>
          </p:cNvPr>
          <p:cNvSpPr txBox="1"/>
          <p:nvPr/>
        </p:nvSpPr>
        <p:spPr>
          <a:xfrm>
            <a:off x="1429277" y="4999572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 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76C198-6462-A341-A581-FDD4F55C6B1C}"/>
              </a:ext>
            </a:extLst>
          </p:cNvPr>
          <p:cNvSpPr txBox="1"/>
          <p:nvPr/>
        </p:nvSpPr>
        <p:spPr>
          <a:xfrm>
            <a:off x="1931869" y="4411547"/>
            <a:ext cx="134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</a:rPr>
              <a:t>Antioxidant called superoxide dismutase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14759A5-768B-FC4D-820D-20A46000A757}"/>
              </a:ext>
            </a:extLst>
          </p:cNvPr>
          <p:cNvSpPr/>
          <p:nvPr/>
        </p:nvSpPr>
        <p:spPr>
          <a:xfrm>
            <a:off x="3358082" y="5561476"/>
            <a:ext cx="1367161" cy="61642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Catalase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E24735-2ABA-A142-A6F3-24E5B3039FF4}"/>
              </a:ext>
            </a:extLst>
          </p:cNvPr>
          <p:cNvCxnSpPr>
            <a:cxnSpLocks/>
          </p:cNvCxnSpPr>
          <p:nvPr/>
        </p:nvCxnSpPr>
        <p:spPr>
          <a:xfrm>
            <a:off x="2747809" y="5780450"/>
            <a:ext cx="5045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4099165-4C9B-414E-AB24-EAE9F57C3041}"/>
              </a:ext>
            </a:extLst>
          </p:cNvPr>
          <p:cNvSpPr/>
          <p:nvPr/>
        </p:nvSpPr>
        <p:spPr>
          <a:xfrm>
            <a:off x="2083242" y="5646952"/>
            <a:ext cx="522524" cy="2669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/>
              <a:t>H</a:t>
            </a:r>
            <a:r>
              <a:rPr lang="en-US" sz="900" b="1" baseline="-25000" dirty="0"/>
              <a:t>2</a:t>
            </a:r>
            <a:r>
              <a:rPr lang="en-US" sz="900" b="1" dirty="0"/>
              <a:t>O</a:t>
            </a:r>
            <a:r>
              <a:rPr lang="en-US" sz="900" b="1" baseline="-25000" dirty="0"/>
              <a:t>2</a:t>
            </a:r>
            <a:endParaRPr lang="en-US" sz="900" b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DBCE00-74F2-1349-B1A5-2BA6AAC6285E}"/>
              </a:ext>
            </a:extLst>
          </p:cNvPr>
          <p:cNvSpPr/>
          <p:nvPr/>
        </p:nvSpPr>
        <p:spPr>
          <a:xfrm>
            <a:off x="3453564" y="5427978"/>
            <a:ext cx="522524" cy="2669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/>
              <a:t>H</a:t>
            </a:r>
            <a:r>
              <a:rPr lang="en-US" sz="900" b="1" baseline="-25000" dirty="0"/>
              <a:t>2</a:t>
            </a:r>
            <a:r>
              <a:rPr lang="en-US" sz="900" b="1" dirty="0"/>
              <a:t>O</a:t>
            </a:r>
            <a:r>
              <a:rPr lang="en-US" sz="900" b="1" baseline="-25000" dirty="0"/>
              <a:t>2</a:t>
            </a:r>
            <a:endParaRPr lang="en-US" sz="900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73498A-D232-C54E-BF90-27B0625D7272}"/>
              </a:ext>
            </a:extLst>
          </p:cNvPr>
          <p:cNvSpPr/>
          <p:nvPr/>
        </p:nvSpPr>
        <p:spPr>
          <a:xfrm>
            <a:off x="4104848" y="5427978"/>
            <a:ext cx="522524" cy="2669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/>
              <a:t>H</a:t>
            </a:r>
            <a:r>
              <a:rPr lang="en-US" sz="900" b="1" baseline="-25000" dirty="0"/>
              <a:t>2</a:t>
            </a:r>
            <a:r>
              <a:rPr lang="en-US" sz="900" b="1" dirty="0"/>
              <a:t>O</a:t>
            </a:r>
            <a:r>
              <a:rPr lang="en-US" sz="900" b="1" baseline="-25000" dirty="0"/>
              <a:t>2</a:t>
            </a:r>
            <a:endParaRPr lang="en-US" sz="900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38EEF4-3006-F645-A985-5913E81F4FAD}"/>
              </a:ext>
            </a:extLst>
          </p:cNvPr>
          <p:cNvCxnSpPr>
            <a:cxnSpLocks/>
          </p:cNvCxnSpPr>
          <p:nvPr/>
        </p:nvCxnSpPr>
        <p:spPr>
          <a:xfrm flipV="1">
            <a:off x="5095451" y="5261182"/>
            <a:ext cx="453093" cy="3002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FC560CC-30C8-314C-ADB3-5BBD80E0B86E}"/>
              </a:ext>
            </a:extLst>
          </p:cNvPr>
          <p:cNvSpPr txBox="1"/>
          <p:nvPr/>
        </p:nvSpPr>
        <p:spPr>
          <a:xfrm>
            <a:off x="5729503" y="4893370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 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endParaRPr lang="en-US" sz="2800" b="1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6EC258-BE99-D741-AED8-6FA39305E126}"/>
              </a:ext>
            </a:extLst>
          </p:cNvPr>
          <p:cNvSpPr txBox="1"/>
          <p:nvPr/>
        </p:nvSpPr>
        <p:spPr>
          <a:xfrm>
            <a:off x="5974762" y="5796659"/>
            <a:ext cx="54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</a:t>
            </a:r>
            <a:r>
              <a:rPr lang="en-US" sz="2800" b="1" baseline="-25000" dirty="0"/>
              <a:t>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03A5B0-F927-B14C-BD44-ECAFF763D565}"/>
              </a:ext>
            </a:extLst>
          </p:cNvPr>
          <p:cNvCxnSpPr>
            <a:cxnSpLocks/>
          </p:cNvCxnSpPr>
          <p:nvPr/>
        </p:nvCxnSpPr>
        <p:spPr>
          <a:xfrm>
            <a:off x="5095451" y="5780450"/>
            <a:ext cx="494822" cy="2473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ardrop 37">
            <a:extLst>
              <a:ext uri="{FF2B5EF4-FFF2-40B4-BE49-F238E27FC236}">
                <a16:creationId xmlns:a16="http://schemas.microsoft.com/office/drawing/2014/main" id="{12C13FE0-A058-5C46-8EA3-F4BA99D80AA4}"/>
              </a:ext>
            </a:extLst>
          </p:cNvPr>
          <p:cNvSpPr/>
          <p:nvPr/>
        </p:nvSpPr>
        <p:spPr>
          <a:xfrm rot="19318602">
            <a:off x="6773861" y="4940713"/>
            <a:ext cx="532660" cy="44311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H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255BFFB-B53B-9B46-958E-EABE5E1DB31D}"/>
              </a:ext>
            </a:extLst>
          </p:cNvPr>
          <p:cNvSpPr/>
          <p:nvPr/>
        </p:nvSpPr>
        <p:spPr>
          <a:xfrm>
            <a:off x="6839792" y="5824869"/>
            <a:ext cx="840946" cy="4059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01F0509B-113A-AB47-92B4-6986E8137CB5}"/>
              </a:ext>
            </a:extLst>
          </p:cNvPr>
          <p:cNvSpPr/>
          <p:nvPr/>
        </p:nvSpPr>
        <p:spPr>
          <a:xfrm rot="19318602">
            <a:off x="7414408" y="4957695"/>
            <a:ext cx="532660" cy="44311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H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4029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E808-C317-ED45-83ED-BA8658D3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81" y="2985443"/>
            <a:ext cx="6728521" cy="3158555"/>
          </a:xfrm>
          <a:solidFill>
            <a:srgbClr val="FFFF00"/>
          </a:solidFill>
        </p:spPr>
        <p:txBody>
          <a:bodyPr lIns="182880" rIns="182880" anchor="ctr"/>
          <a:lstStyle/>
          <a:p>
            <a:pPr marL="0" indent="0">
              <a:buNone/>
            </a:pPr>
            <a:r>
              <a:rPr lang="en-US" b="1" dirty="0"/>
              <a:t>What organ do you think Dr. Hood’s lab typically measures the most catalase in per gram of tissue?</a:t>
            </a:r>
          </a:p>
          <a:p>
            <a:pPr marL="514350" indent="-514350">
              <a:buAutoNum type="alphaLcPeriod"/>
            </a:pPr>
            <a:r>
              <a:rPr lang="en-US" dirty="0"/>
              <a:t>Liver</a:t>
            </a:r>
          </a:p>
          <a:p>
            <a:pPr marL="514350" indent="-514350">
              <a:buAutoNum type="alphaLcPeriod"/>
            </a:pPr>
            <a:r>
              <a:rPr lang="en-US" dirty="0"/>
              <a:t>Skeletal muscle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BF8CCA-F1AD-4143-A24C-356272F9C8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56700" cy="2652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274320" tIns="45720" rIns="27432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Dr. Hood’s lab measures the amount of catalase produced by differ organs to understand how the organs respond to activities that alter free radical production by the mitochondria.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3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BF8CCA-F1AD-4143-A24C-356272F9C8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56700" cy="26528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274320" tIns="45720" rIns="27432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Here is data from Dr. Hood’s lab where they measured the amount of catalase produced by non-reproductive mice and reproductive mice to understand if  the stress of reproduction has on the mitochondria.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83430-4E72-734F-A1B2-017A11425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1" t="25112" r="49763" b="58966"/>
          <a:stretch/>
        </p:blipFill>
        <p:spPr>
          <a:xfrm>
            <a:off x="1815603" y="3336900"/>
            <a:ext cx="4624312" cy="2772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7E92D1-103A-6B42-8586-C162EFAA2F67}"/>
              </a:ext>
            </a:extLst>
          </p:cNvPr>
          <p:cNvSpPr txBox="1"/>
          <p:nvPr/>
        </p:nvSpPr>
        <p:spPr>
          <a:xfrm>
            <a:off x="3627407" y="5786555"/>
            <a:ext cx="1000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Non-reproductive mice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6D4E3-70BF-FA4D-95A7-BC5490C5C221}"/>
              </a:ext>
            </a:extLst>
          </p:cNvPr>
          <p:cNvSpPr txBox="1"/>
          <p:nvPr/>
        </p:nvSpPr>
        <p:spPr>
          <a:xfrm>
            <a:off x="5177662" y="5809638"/>
            <a:ext cx="1043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Reproductive mice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950721-AE73-9349-85F8-C5AEB25CEDAA}"/>
              </a:ext>
            </a:extLst>
          </p:cNvPr>
          <p:cNvSpPr txBox="1">
            <a:spLocks/>
          </p:cNvSpPr>
          <p:nvPr/>
        </p:nvSpPr>
        <p:spPr>
          <a:xfrm>
            <a:off x="2594677" y="2855124"/>
            <a:ext cx="3713623" cy="436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Results from a recent Hood lab study.</a:t>
            </a:r>
          </a:p>
        </p:txBody>
      </p:sp>
    </p:spTree>
    <p:extLst>
      <p:ext uri="{BB962C8B-B14F-4D97-AF65-F5344CB8AC3E}">
        <p14:creationId xmlns:p14="http://schemas.microsoft.com/office/powerpoint/2010/main" val="279036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297</Words>
  <Application>Microsoft Macintosh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What are the two products  described in your reading?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Hood</dc:creator>
  <cp:lastModifiedBy>Wendy Hood</cp:lastModifiedBy>
  <cp:revision>44</cp:revision>
  <dcterms:created xsi:type="dcterms:W3CDTF">2018-06-24T19:20:31Z</dcterms:created>
  <dcterms:modified xsi:type="dcterms:W3CDTF">2020-02-13T15:43:02Z</dcterms:modified>
</cp:coreProperties>
</file>