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9" r:id="rId3"/>
    <p:sldId id="270"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p:restoredTop sz="94626"/>
  </p:normalViewPr>
  <p:slideViewPr>
    <p:cSldViewPr snapToGrid="0" snapToObjects="1">
      <p:cViewPr varScale="1">
        <p:scale>
          <a:sx n="116" d="100"/>
          <a:sy n="116" d="100"/>
        </p:scale>
        <p:origin x="7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AAB2-BBBB-B04F-B36C-129823887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E6138-0392-6548-B6F4-6A9D957B7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B2298-BF8D-764E-97E5-2431E10D50C0}"/>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B313B96A-3CFA-9E42-AC91-7E242198F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87D2B-D7A9-8C46-8CDF-F741A70448E8}"/>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22185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D95A-F444-1242-8716-F931A1400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9493F-3A67-634A-B8EA-82010C6820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1CE94-2F30-D94E-B72D-D032A713B387}"/>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4C833BEE-1A41-2045-874A-7CB33F066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2B736-13A2-0A48-B366-AC6CDF672F5E}"/>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82245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41F25-B1E7-064C-B784-F0EE32E06F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B2551-38AC-1341-98FA-FBF13A1A92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F8B1F-5481-5745-97A6-4E73A81FBBA6}"/>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57C8C22E-8E50-3F45-9259-C938F2921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5A862-4A4B-584A-A242-29C8EB2D6359}"/>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76280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015E-1DF8-C44E-A2B4-793F88AFE2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1BADD-CA7C-E643-9AEB-7C55B14F20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74351-A30B-3D40-A4EE-0F80E99A87F0}"/>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EB1BA02B-4B7D-BF4A-93BE-460A38B35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FA459-EF4B-A74F-9A56-369EB6BC1BFD}"/>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235018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D245-A9E1-FA43-88E7-9C4A10C96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E684B3-4166-9249-8D3A-280174231D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3578F0-49AE-5345-BDD6-5A48231789B3}"/>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39C6B49B-44DD-6C44-AE00-334CE0732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BA497-DDD7-7C49-9760-12D0C4942246}"/>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347246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2F73-4EB3-B14A-B068-E9E88B9BB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45C37-D29A-CC41-96B6-C828E29667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44F36-BA72-C04F-91CC-AE40A3E330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DA939C-AFB3-0846-85F2-8B656CED08FC}"/>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6" name="Footer Placeholder 5">
            <a:extLst>
              <a:ext uri="{FF2B5EF4-FFF2-40B4-BE49-F238E27FC236}">
                <a16:creationId xmlns:a16="http://schemas.microsoft.com/office/drawing/2014/main" id="{53CFB7C7-FBA2-0447-8460-C2C0CA7ED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54ACC-CBA1-EB48-85B5-EABF030AEC5E}"/>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5304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5F38-D248-484D-ABAB-29539691AA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B8A6E-2327-FB49-B7B8-EA43241A3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EB1E79-7DF1-404D-8BF7-C31A317A04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ADF7C-A491-0B4F-8D34-60341B49D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C0230F-68C1-5E43-98A7-1E01339BE0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9D0CC-27CB-F342-8601-40CD5F2ACB67}"/>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8" name="Footer Placeholder 7">
            <a:extLst>
              <a:ext uri="{FF2B5EF4-FFF2-40B4-BE49-F238E27FC236}">
                <a16:creationId xmlns:a16="http://schemas.microsoft.com/office/drawing/2014/main" id="{086037B9-7483-814D-B406-05DC07487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FC66E4-BFCF-F949-A0E9-1868273A3E02}"/>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97243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9298-F14E-BD41-8043-DB5B7743F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055BF4-186A-8C4F-A792-051A25820A2E}"/>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4" name="Footer Placeholder 3">
            <a:extLst>
              <a:ext uri="{FF2B5EF4-FFF2-40B4-BE49-F238E27FC236}">
                <a16:creationId xmlns:a16="http://schemas.microsoft.com/office/drawing/2014/main" id="{4BBD8184-286C-9840-8E52-8A06776BF3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34A1A-EDDA-E74E-8C1B-84D400BA5EF1}"/>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281985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78A01-BB09-D142-AF6C-65982270AFF1}"/>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3" name="Footer Placeholder 2">
            <a:extLst>
              <a:ext uri="{FF2B5EF4-FFF2-40B4-BE49-F238E27FC236}">
                <a16:creationId xmlns:a16="http://schemas.microsoft.com/office/drawing/2014/main" id="{197A4371-BA96-9D4D-8B6F-49582E21B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001D4-A39E-7048-BF8E-C915B84AE335}"/>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428200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21AE-D3B8-7645-B82F-D7258275D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9A9DFD-5607-604D-94D1-2BCEB73C0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3F7713-B8D8-AA44-9B2C-0A0623AB5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31A76C-E4D2-4146-A121-FC3CA7872C5F}"/>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6" name="Footer Placeholder 5">
            <a:extLst>
              <a:ext uri="{FF2B5EF4-FFF2-40B4-BE49-F238E27FC236}">
                <a16:creationId xmlns:a16="http://schemas.microsoft.com/office/drawing/2014/main" id="{77BE824F-72F1-C644-B9D4-9181E63A1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DE39A-FA62-6049-B718-5ED9E2DDF256}"/>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285160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2AE9-9684-F147-89CB-C5781FAB1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9E7AEC-0FF5-D049-BC83-0C6B04AC1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5EF46-7E7F-BF45-8B06-B9F15E8B4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DD6123-1DDF-E740-8FC6-1A4C0E62609C}"/>
              </a:ext>
            </a:extLst>
          </p:cNvPr>
          <p:cNvSpPr>
            <a:spLocks noGrp="1"/>
          </p:cNvSpPr>
          <p:nvPr>
            <p:ph type="dt" sz="half" idx="10"/>
          </p:nvPr>
        </p:nvSpPr>
        <p:spPr/>
        <p:txBody>
          <a:bodyPr/>
          <a:lstStyle/>
          <a:p>
            <a:fld id="{A6549C83-CE05-1D48-BC7C-D154AD14F553}" type="datetimeFigureOut">
              <a:rPr lang="en-US" smtClean="0"/>
              <a:t>2/14/20</a:t>
            </a:fld>
            <a:endParaRPr lang="en-US"/>
          </a:p>
        </p:txBody>
      </p:sp>
      <p:sp>
        <p:nvSpPr>
          <p:cNvPr id="6" name="Footer Placeholder 5">
            <a:extLst>
              <a:ext uri="{FF2B5EF4-FFF2-40B4-BE49-F238E27FC236}">
                <a16:creationId xmlns:a16="http://schemas.microsoft.com/office/drawing/2014/main" id="{760606CE-F18F-1E47-B90B-324BE3322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AA808-2069-1440-8501-57B27E9B5FD2}"/>
              </a:ext>
            </a:extLst>
          </p:cNvPr>
          <p:cNvSpPr>
            <a:spLocks noGrp="1"/>
          </p:cNvSpPr>
          <p:nvPr>
            <p:ph type="sldNum" sz="quarter" idx="12"/>
          </p:nvPr>
        </p:nvSpPr>
        <p:spPr/>
        <p:txBody>
          <a:bodyPr/>
          <a:lstStyle/>
          <a:p>
            <a:fld id="{0393370C-EE2F-3E4A-902D-785D8F85A266}" type="slidenum">
              <a:rPr lang="en-US" smtClean="0"/>
              <a:t>‹#›</a:t>
            </a:fld>
            <a:endParaRPr lang="en-US"/>
          </a:p>
        </p:txBody>
      </p:sp>
    </p:spTree>
    <p:extLst>
      <p:ext uri="{BB962C8B-B14F-4D97-AF65-F5344CB8AC3E}">
        <p14:creationId xmlns:p14="http://schemas.microsoft.com/office/powerpoint/2010/main" val="34500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A69C8-F0E6-9241-86DA-DB799659D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E6A77-3334-F149-B7F1-3CCCB28F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1DFC2-173D-CC44-9677-EA246C28C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49C83-CE05-1D48-BC7C-D154AD14F553}" type="datetimeFigureOut">
              <a:rPr lang="en-US" smtClean="0"/>
              <a:t>2/14/20</a:t>
            </a:fld>
            <a:endParaRPr lang="en-US"/>
          </a:p>
        </p:txBody>
      </p:sp>
      <p:sp>
        <p:nvSpPr>
          <p:cNvPr id="5" name="Footer Placeholder 4">
            <a:extLst>
              <a:ext uri="{FF2B5EF4-FFF2-40B4-BE49-F238E27FC236}">
                <a16:creationId xmlns:a16="http://schemas.microsoft.com/office/drawing/2014/main" id="{0D1B7386-EE53-0B4B-8226-93E6DF03C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B6BFB4-6ABE-DC4D-A27E-66039DB90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3370C-EE2F-3E4A-902D-785D8F85A266}" type="slidenum">
              <a:rPr lang="en-US" smtClean="0"/>
              <a:t>‹#›</a:t>
            </a:fld>
            <a:endParaRPr lang="en-US"/>
          </a:p>
        </p:txBody>
      </p:sp>
    </p:spTree>
    <p:extLst>
      <p:ext uri="{BB962C8B-B14F-4D97-AF65-F5344CB8AC3E}">
        <p14:creationId xmlns:p14="http://schemas.microsoft.com/office/powerpoint/2010/main" val="253767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A12C91-1EAC-F84B-B81C-4EECCE54BB15}"/>
              </a:ext>
            </a:extLst>
          </p:cNvPr>
          <p:cNvSpPr>
            <a:spLocks noGrp="1"/>
          </p:cNvSpPr>
          <p:nvPr>
            <p:ph idx="1"/>
          </p:nvPr>
        </p:nvSpPr>
        <p:spPr>
          <a:xfrm>
            <a:off x="838200" y="338202"/>
            <a:ext cx="10515600" cy="6519797"/>
          </a:xfrm>
        </p:spPr>
        <p:txBody>
          <a:bodyPr>
            <a:normAutofit/>
          </a:bodyPr>
          <a:lstStyle/>
          <a:p>
            <a:pPr marL="0" indent="0">
              <a:buNone/>
            </a:pPr>
            <a:r>
              <a:rPr lang="en-US" sz="3600" b="1" dirty="0"/>
              <a:t>The food you take in ultimately supports the production of ATP and energy via cellular respiration.</a:t>
            </a:r>
          </a:p>
          <a:p>
            <a:pPr marL="0" indent="0">
              <a:buNone/>
            </a:pPr>
            <a:endParaRPr lang="en-US" sz="3600" b="1" dirty="0"/>
          </a:p>
          <a:p>
            <a:pPr marL="0" indent="0">
              <a:buNone/>
            </a:pPr>
            <a:endParaRPr lang="en-US" sz="3600" b="1" dirty="0"/>
          </a:p>
          <a:p>
            <a:pPr marL="0" indent="0">
              <a:buNone/>
            </a:pPr>
            <a:endParaRPr lang="en-US" sz="3600" b="1" dirty="0"/>
          </a:p>
          <a:p>
            <a:pPr marL="0" indent="0">
              <a:buNone/>
            </a:pPr>
            <a:endParaRPr lang="en-US" sz="3600" b="1" dirty="0"/>
          </a:p>
          <a:p>
            <a:pPr marL="0" indent="0">
              <a:buNone/>
            </a:pPr>
            <a:endParaRPr lang="en-US" sz="3600" b="1" dirty="0"/>
          </a:p>
          <a:p>
            <a:pPr marL="0" indent="0">
              <a:buNone/>
            </a:pPr>
            <a:r>
              <a:rPr lang="en-US" sz="3600" b="1" dirty="0"/>
              <a:t>Some of your food will include glucose.  Much of the rest of the food you take in is used to produce ATP via alternative inputs into the same pathway that have the same products.</a:t>
            </a:r>
          </a:p>
        </p:txBody>
      </p:sp>
      <p:sp>
        <p:nvSpPr>
          <p:cNvPr id="4" name="Rectangle 3">
            <a:extLst>
              <a:ext uri="{FF2B5EF4-FFF2-40B4-BE49-F238E27FC236}">
                <a16:creationId xmlns:a16="http://schemas.microsoft.com/office/drawing/2014/main" id="{2C8FD9B1-9794-5D4A-B0BD-D4BDE295F75B}"/>
              </a:ext>
            </a:extLst>
          </p:cNvPr>
          <p:cNvSpPr/>
          <p:nvPr/>
        </p:nvSpPr>
        <p:spPr>
          <a:xfrm>
            <a:off x="159726" y="2658729"/>
            <a:ext cx="1969752" cy="914401"/>
          </a:xfrm>
          <a:prstGeom prst="rect">
            <a:avLst/>
          </a:prstGeom>
          <a:solidFill>
            <a:schemeClr val="accent2"/>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glucose</a:t>
            </a:r>
          </a:p>
          <a:p>
            <a:pPr algn="ctr"/>
            <a:r>
              <a:rPr lang="en-US" sz="2800" dirty="0"/>
              <a:t>C</a:t>
            </a:r>
            <a:r>
              <a:rPr lang="en-US" sz="2800" baseline="-25000" dirty="0"/>
              <a:t>6</a:t>
            </a:r>
            <a:r>
              <a:rPr lang="en-US" sz="2800" dirty="0"/>
              <a:t>H</a:t>
            </a:r>
            <a:r>
              <a:rPr lang="en-US" sz="2800" baseline="-25000" dirty="0"/>
              <a:t>12</a:t>
            </a:r>
            <a:r>
              <a:rPr lang="en-US" sz="2800" dirty="0"/>
              <a:t>O</a:t>
            </a:r>
            <a:r>
              <a:rPr lang="en-US" sz="2800" baseline="-25000" dirty="0"/>
              <a:t>6</a:t>
            </a:r>
          </a:p>
        </p:txBody>
      </p:sp>
      <p:sp>
        <p:nvSpPr>
          <p:cNvPr id="5" name="Oval 4">
            <a:extLst>
              <a:ext uri="{FF2B5EF4-FFF2-40B4-BE49-F238E27FC236}">
                <a16:creationId xmlns:a16="http://schemas.microsoft.com/office/drawing/2014/main" id="{CED1D1CC-0787-B046-9EAC-3D9F6878B170}"/>
              </a:ext>
            </a:extLst>
          </p:cNvPr>
          <p:cNvSpPr/>
          <p:nvPr/>
        </p:nvSpPr>
        <p:spPr>
          <a:xfrm>
            <a:off x="5328941" y="2422757"/>
            <a:ext cx="1980681" cy="138634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carbon dioxide</a:t>
            </a:r>
          </a:p>
          <a:p>
            <a:pPr algn="ctr"/>
            <a:r>
              <a:rPr lang="en-US" sz="2800" dirty="0"/>
              <a:t>CO</a:t>
            </a:r>
            <a:r>
              <a:rPr lang="en-US" sz="2800" baseline="-25000" dirty="0"/>
              <a:t>2</a:t>
            </a:r>
          </a:p>
        </p:txBody>
      </p:sp>
      <p:sp>
        <p:nvSpPr>
          <p:cNvPr id="6" name="Diamond 5">
            <a:extLst>
              <a:ext uri="{FF2B5EF4-FFF2-40B4-BE49-F238E27FC236}">
                <a16:creationId xmlns:a16="http://schemas.microsoft.com/office/drawing/2014/main" id="{BAA70EA8-766D-E440-826F-26E0EF9D6144}"/>
              </a:ext>
            </a:extLst>
          </p:cNvPr>
          <p:cNvSpPr/>
          <p:nvPr/>
        </p:nvSpPr>
        <p:spPr>
          <a:xfrm>
            <a:off x="7753088" y="2518621"/>
            <a:ext cx="2202670" cy="119462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water</a:t>
            </a:r>
          </a:p>
          <a:p>
            <a:pPr algn="ctr"/>
            <a:r>
              <a:rPr lang="en-US" sz="2800" dirty="0"/>
              <a:t>H</a:t>
            </a:r>
            <a:r>
              <a:rPr lang="en-US" sz="2800" baseline="-25000" dirty="0"/>
              <a:t>2</a:t>
            </a:r>
            <a:r>
              <a:rPr lang="en-US" sz="2800" dirty="0"/>
              <a:t>O</a:t>
            </a:r>
          </a:p>
        </p:txBody>
      </p:sp>
      <p:sp>
        <p:nvSpPr>
          <p:cNvPr id="7" name="Hexagon 6">
            <a:extLst>
              <a:ext uri="{FF2B5EF4-FFF2-40B4-BE49-F238E27FC236}">
                <a16:creationId xmlns:a16="http://schemas.microsoft.com/office/drawing/2014/main" id="{F36B0B8E-5047-EC4C-85E4-176DF9C23678}"/>
              </a:ext>
            </a:extLst>
          </p:cNvPr>
          <p:cNvSpPr/>
          <p:nvPr/>
        </p:nvSpPr>
        <p:spPr>
          <a:xfrm>
            <a:off x="2591442" y="2658730"/>
            <a:ext cx="1908396" cy="914401"/>
          </a:xfrm>
          <a:prstGeom prst="hexagon">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oxygen</a:t>
            </a:r>
          </a:p>
          <a:p>
            <a:pPr algn="ctr"/>
            <a:r>
              <a:rPr lang="en-US" sz="2800" dirty="0"/>
              <a:t>O</a:t>
            </a:r>
            <a:r>
              <a:rPr lang="en-US" sz="2800" baseline="-25000" dirty="0"/>
              <a:t>2</a:t>
            </a:r>
          </a:p>
        </p:txBody>
      </p:sp>
      <p:sp>
        <p:nvSpPr>
          <p:cNvPr id="8" name="TextBox 7">
            <a:extLst>
              <a:ext uri="{FF2B5EF4-FFF2-40B4-BE49-F238E27FC236}">
                <a16:creationId xmlns:a16="http://schemas.microsoft.com/office/drawing/2014/main" id="{60ABAE1D-B65C-BE4C-9FC1-A52F971760A2}"/>
              </a:ext>
            </a:extLst>
          </p:cNvPr>
          <p:cNvSpPr txBox="1"/>
          <p:nvPr/>
        </p:nvSpPr>
        <p:spPr>
          <a:xfrm>
            <a:off x="2165410" y="2754282"/>
            <a:ext cx="413896" cy="646331"/>
          </a:xfrm>
          <a:prstGeom prst="rect">
            <a:avLst/>
          </a:prstGeom>
          <a:noFill/>
        </p:spPr>
        <p:txBody>
          <a:bodyPr wrap="none" rtlCol="0">
            <a:spAutoFit/>
          </a:bodyPr>
          <a:lstStyle/>
          <a:p>
            <a:r>
              <a:rPr lang="en-US" sz="3600" b="1" dirty="0"/>
              <a:t>+</a:t>
            </a:r>
          </a:p>
        </p:txBody>
      </p:sp>
      <p:sp>
        <p:nvSpPr>
          <p:cNvPr id="9" name="TextBox 8">
            <a:extLst>
              <a:ext uri="{FF2B5EF4-FFF2-40B4-BE49-F238E27FC236}">
                <a16:creationId xmlns:a16="http://schemas.microsoft.com/office/drawing/2014/main" id="{A18325C5-B3C1-D34B-AF7D-3BB452686267}"/>
              </a:ext>
            </a:extLst>
          </p:cNvPr>
          <p:cNvSpPr txBox="1"/>
          <p:nvPr/>
        </p:nvSpPr>
        <p:spPr>
          <a:xfrm>
            <a:off x="7339118" y="2792764"/>
            <a:ext cx="413896" cy="646331"/>
          </a:xfrm>
          <a:prstGeom prst="rect">
            <a:avLst/>
          </a:prstGeom>
          <a:noFill/>
        </p:spPr>
        <p:txBody>
          <a:bodyPr wrap="none" rtlCol="0">
            <a:spAutoFit/>
          </a:bodyPr>
          <a:lstStyle/>
          <a:p>
            <a:r>
              <a:rPr lang="en-US" sz="3600" b="1" dirty="0"/>
              <a:t>+</a:t>
            </a:r>
          </a:p>
        </p:txBody>
      </p:sp>
      <p:cxnSp>
        <p:nvCxnSpPr>
          <p:cNvPr id="10" name="Straight Arrow Connector 9">
            <a:extLst>
              <a:ext uri="{FF2B5EF4-FFF2-40B4-BE49-F238E27FC236}">
                <a16:creationId xmlns:a16="http://schemas.microsoft.com/office/drawing/2014/main" id="{D8ACF8F7-6852-034C-B521-0D8F5FD5CA5C}"/>
              </a:ext>
            </a:extLst>
          </p:cNvPr>
          <p:cNvCxnSpPr/>
          <p:nvPr/>
        </p:nvCxnSpPr>
        <p:spPr>
          <a:xfrm>
            <a:off x="4630346" y="3115929"/>
            <a:ext cx="589936" cy="0"/>
          </a:xfrm>
          <a:prstGeom prst="straightConnector1">
            <a:avLst/>
          </a:prstGeom>
          <a:ln w="133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4126F7-B1A4-5C47-8657-89A6F3C4693B}"/>
              </a:ext>
            </a:extLst>
          </p:cNvPr>
          <p:cNvSpPr txBox="1"/>
          <p:nvPr/>
        </p:nvSpPr>
        <p:spPr>
          <a:xfrm>
            <a:off x="9937604" y="2747054"/>
            <a:ext cx="413896" cy="646331"/>
          </a:xfrm>
          <a:prstGeom prst="rect">
            <a:avLst/>
          </a:prstGeom>
          <a:noFill/>
        </p:spPr>
        <p:txBody>
          <a:bodyPr wrap="none" rtlCol="0">
            <a:spAutoFit/>
          </a:bodyPr>
          <a:lstStyle/>
          <a:p>
            <a:r>
              <a:rPr lang="en-US" sz="3600" b="1" dirty="0"/>
              <a:t>+</a:t>
            </a:r>
          </a:p>
        </p:txBody>
      </p:sp>
      <p:sp>
        <p:nvSpPr>
          <p:cNvPr id="12" name="Explosion 1 11">
            <a:extLst>
              <a:ext uri="{FF2B5EF4-FFF2-40B4-BE49-F238E27FC236}">
                <a16:creationId xmlns:a16="http://schemas.microsoft.com/office/drawing/2014/main" id="{A8E9C245-DB82-684B-BE0B-7F94567AB8EF}"/>
              </a:ext>
            </a:extLst>
          </p:cNvPr>
          <p:cNvSpPr/>
          <p:nvPr/>
        </p:nvSpPr>
        <p:spPr>
          <a:xfrm>
            <a:off x="10333346" y="2422757"/>
            <a:ext cx="1788774" cy="129492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ATP</a:t>
            </a:r>
            <a:endParaRPr lang="en-US" sz="2400" b="1" dirty="0">
              <a:solidFill>
                <a:srgbClr val="FF0000"/>
              </a:solidFill>
            </a:endParaRPr>
          </a:p>
        </p:txBody>
      </p:sp>
      <p:cxnSp>
        <p:nvCxnSpPr>
          <p:cNvPr id="16" name="Straight Arrow Connector 15">
            <a:extLst>
              <a:ext uri="{FF2B5EF4-FFF2-40B4-BE49-F238E27FC236}">
                <a16:creationId xmlns:a16="http://schemas.microsoft.com/office/drawing/2014/main" id="{76298BD3-9996-F44B-ABFF-E28EFF2D8C91}"/>
              </a:ext>
            </a:extLst>
          </p:cNvPr>
          <p:cNvCxnSpPr>
            <a:cxnSpLocks/>
          </p:cNvCxnSpPr>
          <p:nvPr/>
        </p:nvCxnSpPr>
        <p:spPr>
          <a:xfrm>
            <a:off x="4845179" y="2301879"/>
            <a:ext cx="375103" cy="3568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26C713-4FCE-2943-861C-1FF28B408640}"/>
              </a:ext>
            </a:extLst>
          </p:cNvPr>
          <p:cNvSpPr txBox="1"/>
          <p:nvPr/>
        </p:nvSpPr>
        <p:spPr>
          <a:xfrm>
            <a:off x="3305889" y="1780891"/>
            <a:ext cx="2587247" cy="400110"/>
          </a:xfrm>
          <a:prstGeom prst="rect">
            <a:avLst/>
          </a:prstGeom>
          <a:noFill/>
        </p:spPr>
        <p:txBody>
          <a:bodyPr wrap="none" rtlCol="0">
            <a:spAutoFit/>
          </a:bodyPr>
          <a:lstStyle/>
          <a:p>
            <a:r>
              <a:rPr lang="en-US" sz="2000" i="1" dirty="0"/>
              <a:t>complex carbohydrates</a:t>
            </a:r>
          </a:p>
        </p:txBody>
      </p:sp>
      <p:sp>
        <p:nvSpPr>
          <p:cNvPr id="18" name="TextBox 17">
            <a:extLst>
              <a:ext uri="{FF2B5EF4-FFF2-40B4-BE49-F238E27FC236}">
                <a16:creationId xmlns:a16="http://schemas.microsoft.com/office/drawing/2014/main" id="{505EC502-D735-4D40-B917-096FA9B5BAAA}"/>
              </a:ext>
            </a:extLst>
          </p:cNvPr>
          <p:cNvSpPr txBox="1"/>
          <p:nvPr/>
        </p:nvSpPr>
        <p:spPr>
          <a:xfrm>
            <a:off x="3420460" y="3837114"/>
            <a:ext cx="1031501" cy="400110"/>
          </a:xfrm>
          <a:prstGeom prst="rect">
            <a:avLst/>
          </a:prstGeom>
          <a:noFill/>
        </p:spPr>
        <p:txBody>
          <a:bodyPr wrap="none" rtlCol="0">
            <a:spAutoFit/>
          </a:bodyPr>
          <a:lstStyle/>
          <a:p>
            <a:r>
              <a:rPr lang="en-US" sz="2000" i="1" dirty="0"/>
              <a:t>proteins</a:t>
            </a:r>
          </a:p>
        </p:txBody>
      </p:sp>
      <p:sp>
        <p:nvSpPr>
          <p:cNvPr id="19" name="TextBox 18">
            <a:extLst>
              <a:ext uri="{FF2B5EF4-FFF2-40B4-BE49-F238E27FC236}">
                <a16:creationId xmlns:a16="http://schemas.microsoft.com/office/drawing/2014/main" id="{03DFC7B8-4888-BB4C-B96F-63552FEE5D2A}"/>
              </a:ext>
            </a:extLst>
          </p:cNvPr>
          <p:cNvSpPr txBox="1"/>
          <p:nvPr/>
        </p:nvSpPr>
        <p:spPr>
          <a:xfrm>
            <a:off x="4704531" y="4037169"/>
            <a:ext cx="577466" cy="400110"/>
          </a:xfrm>
          <a:prstGeom prst="rect">
            <a:avLst/>
          </a:prstGeom>
          <a:noFill/>
        </p:spPr>
        <p:txBody>
          <a:bodyPr wrap="none" rtlCol="0">
            <a:spAutoFit/>
          </a:bodyPr>
          <a:lstStyle/>
          <a:p>
            <a:r>
              <a:rPr lang="en-US" sz="2000" i="1" dirty="0"/>
              <a:t>fats</a:t>
            </a:r>
          </a:p>
        </p:txBody>
      </p:sp>
      <p:cxnSp>
        <p:nvCxnSpPr>
          <p:cNvPr id="21" name="Straight Arrow Connector 20">
            <a:extLst>
              <a:ext uri="{FF2B5EF4-FFF2-40B4-BE49-F238E27FC236}">
                <a16:creationId xmlns:a16="http://schemas.microsoft.com/office/drawing/2014/main" id="{96207586-6447-3544-A023-C3863E105A2F}"/>
              </a:ext>
            </a:extLst>
          </p:cNvPr>
          <p:cNvCxnSpPr>
            <a:cxnSpLocks/>
          </p:cNvCxnSpPr>
          <p:nvPr/>
        </p:nvCxnSpPr>
        <p:spPr>
          <a:xfrm flipV="1">
            <a:off x="4560621" y="3623690"/>
            <a:ext cx="659661" cy="2499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8DD82E6-25EB-FF48-B3DA-A3251E06B8F0}"/>
              </a:ext>
            </a:extLst>
          </p:cNvPr>
          <p:cNvCxnSpPr>
            <a:cxnSpLocks/>
          </p:cNvCxnSpPr>
          <p:nvPr/>
        </p:nvCxnSpPr>
        <p:spPr>
          <a:xfrm flipV="1">
            <a:off x="5220282" y="3776091"/>
            <a:ext cx="152400" cy="2610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62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3C711-F1A4-3348-A096-622C47515EE5}"/>
              </a:ext>
            </a:extLst>
          </p:cNvPr>
          <p:cNvPicPr>
            <a:picLocks noChangeAspect="1"/>
          </p:cNvPicPr>
          <p:nvPr/>
        </p:nvPicPr>
        <p:blipFill>
          <a:blip r:embed="rId2"/>
          <a:stretch>
            <a:fillRect/>
          </a:stretch>
        </p:blipFill>
        <p:spPr>
          <a:xfrm>
            <a:off x="8454747" y="299562"/>
            <a:ext cx="3285760" cy="6309359"/>
          </a:xfrm>
          <a:prstGeom prst="rect">
            <a:avLst/>
          </a:prstGeom>
        </p:spPr>
      </p:pic>
      <p:pic>
        <p:nvPicPr>
          <p:cNvPr id="7" name="Picture 6">
            <a:extLst>
              <a:ext uri="{FF2B5EF4-FFF2-40B4-BE49-F238E27FC236}">
                <a16:creationId xmlns:a16="http://schemas.microsoft.com/office/drawing/2014/main" id="{2C922AEE-BFB9-0B4C-BF95-92A98C062813}"/>
              </a:ext>
            </a:extLst>
          </p:cNvPr>
          <p:cNvPicPr>
            <a:picLocks noChangeAspect="1"/>
          </p:cNvPicPr>
          <p:nvPr/>
        </p:nvPicPr>
        <p:blipFill rotWithShape="1">
          <a:blip r:embed="rId3">
            <a:alphaModFix amt="39000"/>
          </a:blip>
          <a:srcRect r="29839"/>
          <a:stretch/>
        </p:blipFill>
        <p:spPr>
          <a:xfrm>
            <a:off x="219455" y="3858768"/>
            <a:ext cx="8083297" cy="2750153"/>
          </a:xfrm>
          <a:prstGeom prst="rect">
            <a:avLst/>
          </a:prstGeom>
        </p:spPr>
      </p:pic>
      <p:sp>
        <p:nvSpPr>
          <p:cNvPr id="3" name="Content Placeholder 2">
            <a:extLst>
              <a:ext uri="{FF2B5EF4-FFF2-40B4-BE49-F238E27FC236}">
                <a16:creationId xmlns:a16="http://schemas.microsoft.com/office/drawing/2014/main" id="{8E65CB3F-49DC-7249-8A17-BEF1E697B2C4}"/>
              </a:ext>
            </a:extLst>
          </p:cNvPr>
          <p:cNvSpPr>
            <a:spLocks noGrp="1"/>
          </p:cNvSpPr>
          <p:nvPr>
            <p:ph idx="1"/>
          </p:nvPr>
        </p:nvSpPr>
        <p:spPr>
          <a:xfrm>
            <a:off x="451492" y="299562"/>
            <a:ext cx="7851259" cy="5164804"/>
          </a:xfrm>
        </p:spPr>
        <p:txBody>
          <a:bodyPr>
            <a:normAutofit fontScale="92500" lnSpcReduction="20000"/>
          </a:bodyPr>
          <a:lstStyle/>
          <a:p>
            <a:pPr>
              <a:spcBef>
                <a:spcPts val="2200"/>
              </a:spcBef>
            </a:pPr>
            <a:r>
              <a:rPr lang="en-US" sz="3200" b="1" dirty="0"/>
              <a:t>How much glucose and other nutrients a person or other animal takes in determines how much </a:t>
            </a:r>
            <a:r>
              <a:rPr lang="en-US" sz="3200" b="1" dirty="0">
                <a:solidFill>
                  <a:srgbClr val="FF0000"/>
                </a:solidFill>
              </a:rPr>
              <a:t>energy</a:t>
            </a:r>
            <a:r>
              <a:rPr lang="en-US" sz="3200" b="1" dirty="0"/>
              <a:t> it has to support all of challenges it is faced with.  </a:t>
            </a:r>
          </a:p>
          <a:p>
            <a:pPr>
              <a:spcBef>
                <a:spcPts val="2200"/>
              </a:spcBef>
            </a:pPr>
            <a:r>
              <a:rPr lang="en-US" sz="3200" b="1" dirty="0"/>
              <a:t>Each food item consumed has an energy content. </a:t>
            </a:r>
          </a:p>
          <a:p>
            <a:pPr>
              <a:spcBef>
                <a:spcPts val="2200"/>
              </a:spcBef>
            </a:pPr>
            <a:r>
              <a:rPr lang="en-US" sz="3200" b="1" dirty="0"/>
              <a:t>Quantifying the energy content of food allows us to determine the value of that item in supporting </a:t>
            </a:r>
            <a:r>
              <a:rPr lang="en-US" sz="3200" b="1" dirty="0">
                <a:solidFill>
                  <a:srgbClr val="FF0000"/>
                </a:solidFill>
              </a:rPr>
              <a:t>ATP production</a:t>
            </a:r>
            <a:r>
              <a:rPr lang="en-US" sz="3200" b="1" dirty="0"/>
              <a:t> which supports physiological processes throughout the body.</a:t>
            </a:r>
          </a:p>
          <a:p>
            <a:pPr>
              <a:spcBef>
                <a:spcPts val="2200"/>
              </a:spcBef>
            </a:pPr>
            <a:r>
              <a:rPr lang="en-US" sz="3200" b="1" dirty="0"/>
              <a:t>The </a:t>
            </a:r>
            <a:r>
              <a:rPr lang="en-US" sz="3200" b="1" dirty="0">
                <a:solidFill>
                  <a:srgbClr val="FF0000"/>
                </a:solidFill>
              </a:rPr>
              <a:t>calorie</a:t>
            </a:r>
            <a:r>
              <a:rPr lang="en-US" sz="3200" b="1" dirty="0"/>
              <a:t> content of a food item is a measure of its energy content.</a:t>
            </a:r>
          </a:p>
        </p:txBody>
      </p:sp>
    </p:spTree>
    <p:extLst>
      <p:ext uri="{BB962C8B-B14F-4D97-AF65-F5344CB8AC3E}">
        <p14:creationId xmlns:p14="http://schemas.microsoft.com/office/powerpoint/2010/main" val="28788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4D3D5F-2FC5-F542-8630-4D28D2EB4AAD}"/>
              </a:ext>
            </a:extLst>
          </p:cNvPr>
          <p:cNvSpPr>
            <a:spLocks noGrp="1"/>
          </p:cNvSpPr>
          <p:nvPr>
            <p:ph idx="1"/>
          </p:nvPr>
        </p:nvSpPr>
        <p:spPr>
          <a:xfrm>
            <a:off x="838200" y="365125"/>
            <a:ext cx="10515600" cy="4920107"/>
          </a:xfrm>
        </p:spPr>
        <p:txBody>
          <a:bodyPr>
            <a:normAutofit lnSpcReduction="10000"/>
          </a:bodyPr>
          <a:lstStyle/>
          <a:p>
            <a:r>
              <a:rPr lang="en-US" sz="3200" dirty="0"/>
              <a:t>Carbohydrates, fats, and proteins are all macronutrients.  </a:t>
            </a:r>
          </a:p>
          <a:p>
            <a:r>
              <a:rPr lang="en-US" sz="3200" dirty="0"/>
              <a:t>Each macronutrient varies in its energy content per unit of mass.</a:t>
            </a:r>
          </a:p>
          <a:p>
            <a:pPr lvl="1"/>
            <a:endParaRPr lang="en-US" sz="2800" dirty="0"/>
          </a:p>
          <a:p>
            <a:pPr lvl="1"/>
            <a:r>
              <a:rPr lang="en-US" sz="3600" b="1" dirty="0">
                <a:solidFill>
                  <a:schemeClr val="accent1"/>
                </a:solidFill>
              </a:rPr>
              <a:t>Based on your reading, which macronutrient has the highest energy content per gram of food?</a:t>
            </a:r>
          </a:p>
          <a:p>
            <a:pPr marL="457200" lvl="1" indent="0">
              <a:buNone/>
            </a:pPr>
            <a:endParaRPr lang="en-US" sz="2800" b="1" dirty="0"/>
          </a:p>
          <a:p>
            <a:r>
              <a:rPr lang="en-US" sz="3200" dirty="0"/>
              <a:t>The energy content of food is measured by its heat production.  </a:t>
            </a:r>
            <a:r>
              <a:rPr lang="en-US" sz="3200" b="1" dirty="0"/>
              <a:t>Which item below will have the highest </a:t>
            </a:r>
            <a:r>
              <a:rPr lang="en-US" sz="3200" b="1"/>
              <a:t>energy content </a:t>
            </a:r>
            <a:r>
              <a:rPr lang="en-US" sz="3200" b="1" dirty="0"/>
              <a:t>per gram?</a:t>
            </a:r>
          </a:p>
        </p:txBody>
      </p:sp>
      <p:pic>
        <p:nvPicPr>
          <p:cNvPr id="9" name="Picture 8">
            <a:extLst>
              <a:ext uri="{FF2B5EF4-FFF2-40B4-BE49-F238E27FC236}">
                <a16:creationId xmlns:a16="http://schemas.microsoft.com/office/drawing/2014/main" id="{34D9E6B3-4159-DD47-AD4F-006F313F6C25}"/>
              </a:ext>
            </a:extLst>
          </p:cNvPr>
          <p:cNvPicPr>
            <a:picLocks noChangeAspect="1"/>
          </p:cNvPicPr>
          <p:nvPr/>
        </p:nvPicPr>
        <p:blipFill>
          <a:blip r:embed="rId2"/>
          <a:stretch>
            <a:fillRect/>
          </a:stretch>
        </p:blipFill>
        <p:spPr>
          <a:xfrm>
            <a:off x="1542915" y="5108320"/>
            <a:ext cx="2601562" cy="1734375"/>
          </a:xfrm>
          <a:prstGeom prst="rect">
            <a:avLst/>
          </a:prstGeom>
        </p:spPr>
      </p:pic>
      <p:pic>
        <p:nvPicPr>
          <p:cNvPr id="4" name="Picture 3">
            <a:extLst>
              <a:ext uri="{FF2B5EF4-FFF2-40B4-BE49-F238E27FC236}">
                <a16:creationId xmlns:a16="http://schemas.microsoft.com/office/drawing/2014/main" id="{D62335FA-1BF0-7346-AC79-21B8C90E490B}"/>
              </a:ext>
            </a:extLst>
          </p:cNvPr>
          <p:cNvPicPr>
            <a:picLocks noChangeAspect="1"/>
          </p:cNvPicPr>
          <p:nvPr/>
        </p:nvPicPr>
        <p:blipFill>
          <a:blip r:embed="rId3"/>
          <a:stretch>
            <a:fillRect/>
          </a:stretch>
        </p:blipFill>
        <p:spPr>
          <a:xfrm>
            <a:off x="5122597" y="5108320"/>
            <a:ext cx="1955999" cy="1729782"/>
          </a:xfrm>
          <a:prstGeom prst="rect">
            <a:avLst/>
          </a:prstGeom>
        </p:spPr>
      </p:pic>
      <p:pic>
        <p:nvPicPr>
          <p:cNvPr id="8" name="Picture 7">
            <a:extLst>
              <a:ext uri="{FF2B5EF4-FFF2-40B4-BE49-F238E27FC236}">
                <a16:creationId xmlns:a16="http://schemas.microsoft.com/office/drawing/2014/main" id="{BD5C4BE1-7EAD-2640-8514-E07676771653}"/>
              </a:ext>
            </a:extLst>
          </p:cNvPr>
          <p:cNvPicPr>
            <a:picLocks noChangeAspect="1"/>
          </p:cNvPicPr>
          <p:nvPr/>
        </p:nvPicPr>
        <p:blipFill>
          <a:blip r:embed="rId4"/>
          <a:stretch>
            <a:fillRect/>
          </a:stretch>
        </p:blipFill>
        <p:spPr>
          <a:xfrm>
            <a:off x="8056716" y="4935628"/>
            <a:ext cx="2918138" cy="1902474"/>
          </a:xfrm>
          <a:prstGeom prst="rect">
            <a:avLst/>
          </a:prstGeom>
        </p:spPr>
      </p:pic>
    </p:spTree>
    <p:extLst>
      <p:ext uri="{BB962C8B-B14F-4D97-AF65-F5344CB8AC3E}">
        <p14:creationId xmlns:p14="http://schemas.microsoft.com/office/powerpoint/2010/main" val="3068874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213</Words>
  <Application>Microsoft Macintosh PowerPoint</Application>
  <PresentationFormat>Widescreen</PresentationFormat>
  <Paragraphs>32</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Hood</dc:creator>
  <cp:lastModifiedBy>Wendy Hood</cp:lastModifiedBy>
  <cp:revision>30</cp:revision>
  <dcterms:created xsi:type="dcterms:W3CDTF">2018-06-26T21:03:06Z</dcterms:created>
  <dcterms:modified xsi:type="dcterms:W3CDTF">2020-02-14T14:45:09Z</dcterms:modified>
</cp:coreProperties>
</file>