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5" r:id="rId3"/>
    <p:sldId id="287" r:id="rId4"/>
    <p:sldId id="286" r:id="rId5"/>
    <p:sldId id="288" r:id="rId6"/>
    <p:sldId id="289" r:id="rId7"/>
    <p:sldId id="291" r:id="rId8"/>
    <p:sldId id="290" r:id="rId9"/>
    <p:sldId id="258" r:id="rId10"/>
    <p:sldId id="279" r:id="rId11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3FC5968-C149-420B-95ED-95B3DC582D0C}">
  <a:tblStyle styleId="{E3FC5968-C149-420B-95ED-95B3DC582D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0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087E09-0B19-45AA-B3B8-AAEDFE77DFF0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105B4F-2E3B-4293-8977-BE4BB2D8E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10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" name="Google Shape;3973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4" name="Google Shape;3974;g35ed75ccf_04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6613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" name="Google Shape;390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3" name="Google Shape;3903;g35f391192_04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4789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" name="Google Shape;390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3" name="Google Shape;3903;g35f391192_04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8243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" name="Google Shape;390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3" name="Google Shape;3903;g35f391192_04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419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" name="Google Shape;390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3" name="Google Shape;3903;g35f391192_04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7412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" name="Google Shape;390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3" name="Google Shape;3903;g35f391192_04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9431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7" name="Google Shape;384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8" name="Google Shape;3848;g35f391192_0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5" name="Google Shape;4035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6" name="Google Shape;4036;g35ed75ccf_02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7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122" name="Google Shape;2122;p7"/>
          <p:cNvSpPr txBox="1">
            <a:spLocks noGrp="1"/>
          </p:cNvSpPr>
          <p:nvPr>
            <p:ph type="body" idx="1"/>
          </p:nvPr>
        </p:nvSpPr>
        <p:spPr>
          <a:xfrm>
            <a:off x="718300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3" name="Google Shape;2123;p7"/>
          <p:cNvSpPr txBox="1">
            <a:spLocks noGrp="1"/>
          </p:cNvSpPr>
          <p:nvPr>
            <p:ph type="body" idx="2"/>
          </p:nvPr>
        </p:nvSpPr>
        <p:spPr>
          <a:xfrm>
            <a:off x="3009263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4" name="Google Shape;2124;p7"/>
          <p:cNvSpPr txBox="1">
            <a:spLocks noGrp="1"/>
          </p:cNvSpPr>
          <p:nvPr>
            <p:ph type="body" idx="3"/>
          </p:nvPr>
        </p:nvSpPr>
        <p:spPr>
          <a:xfrm>
            <a:off x="5300226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5" name="Google Shape;2125;p7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126" name="Google Shape;2126;p7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127" name="Google Shape;2127;p7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7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4" name="Google Shape;2184;p7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185" name="Google Shape;2185;p7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7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7" name="Google Shape;2247;p7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248" name="Google Shape;2248;p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9" name="Google Shape;2349;p7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350" name="Google Shape;2350;p7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7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" name="Google Shape;2401;p8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02" name="Google Shape;2402;p8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403" name="Google Shape;2403;p8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404" name="Google Shape;2404;p8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8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8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8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8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8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8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8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8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8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8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8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8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8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8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8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8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8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8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8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8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8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8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8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8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8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8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8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8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8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8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8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8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8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8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8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8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8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8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8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8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8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8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8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8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8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8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8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8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8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8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1" name="Google Shape;2461;p8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462" name="Google Shape;2462;p8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8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8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8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8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8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8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8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8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8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8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8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8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8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8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8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8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8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8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8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8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8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8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8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8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8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8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8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8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8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8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8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8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8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8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8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8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8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8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8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8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8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8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8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8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8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8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8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8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8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8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8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8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8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8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8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24" name="Google Shape;2524;p8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525" name="Google Shape;2525;p8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8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8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8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8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8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8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8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8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8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8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8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8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8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8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8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8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8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8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8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8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8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8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8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8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8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8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8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8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8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8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8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8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8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8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8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8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8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8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8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8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8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8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8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8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8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8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8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8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8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8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8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8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8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8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8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8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8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8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8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8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8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8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8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8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8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8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8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8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8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8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8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8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8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8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8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8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8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8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8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8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8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8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8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8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8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8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8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8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8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8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6" name="Google Shape;2626;p8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627" name="Google Shape;2627;p8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8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8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8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8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8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8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8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8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8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8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8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8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8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8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8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8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8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8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8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8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8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8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8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8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8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8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8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8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8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8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8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8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8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8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8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8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8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8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8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8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8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8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8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8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5" name="Google Shape;2955;p1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956" name="Google Shape;2956;p10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957" name="Google Shape;2957;p10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10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10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2960;p10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2961;p10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2962;p10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10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10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10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10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10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10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10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2970;p10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2971;p10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10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10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10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10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10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10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10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10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10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2981;p10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10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10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2984;p10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2985;p10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2986;p10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2987;p10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10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10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10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10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10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10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10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10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10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10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10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10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10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10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10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10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10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10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10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10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10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10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10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10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10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3" name="Google Shape;3013;p10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4" name="Google Shape;3014;p10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015" name="Google Shape;3015;p10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10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10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10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10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10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10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10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10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10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10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10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10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10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10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10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10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10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10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10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10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10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10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10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10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10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10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10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10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10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10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10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10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10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10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10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10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10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10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10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10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10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10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10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10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10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10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10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10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10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10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10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067;p10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068;p10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10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10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10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10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10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10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10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6" name="Google Shape;3076;p10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77" name="Google Shape;3077;p10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078" name="Google Shape;3078;p10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10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10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10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10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10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10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10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10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10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10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10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10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10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Google Shape;3092;p10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10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10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10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10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10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10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10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10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10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10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10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10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10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10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10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10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3109;p10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3110;p10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3111;p10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10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10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10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Google Shape;3115;p10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Google Shape;3116;p10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3117;p10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3118;p10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3119;p10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3120;p10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3121;p10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Google Shape;3122;p10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Google Shape;3123;p10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10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10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Google Shape;3126;p10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7" name="Google Shape;3127;p10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Google Shape;3128;p10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3129;p10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Google Shape;3130;p10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3131;p10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10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3133;p10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3134;p10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3135;p10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3136;p10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3137;p10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10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10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10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10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Google Shape;3142;p10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3143;p10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10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5" name="Google Shape;3145;p10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6" name="Google Shape;3146;p10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7" name="Google Shape;3147;p10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8" name="Google Shape;3148;p10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9" name="Google Shape;3149;p10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Google Shape;3150;p10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1" name="Google Shape;3151;p10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2" name="Google Shape;3152;p10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3" name="Google Shape;3153;p10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Google Shape;3154;p10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10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10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10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10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10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10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10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10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10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10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10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10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10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10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10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10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10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10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10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10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10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10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10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8" name="Google Shape;3178;p10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79" name="Google Shape;3179;p10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180" name="Google Shape;3180;p10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10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10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10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10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10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10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10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10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10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10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10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10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10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10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10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10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10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10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10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10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10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10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10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10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10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10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10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10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10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10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10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10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10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10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10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10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10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10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10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10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10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10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10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10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10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10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10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10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9" name="Google Shape;3229;p10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_1">
    <p:bg>
      <p:bgPr>
        <a:solidFill>
          <a:schemeClr val="accent5"/>
        </a:solidFill>
        <a:effectLst/>
      </p:bgPr>
    </p:bg>
    <p:spTree>
      <p:nvGrpSpPr>
        <p:cNvPr id="1" name="Shape 3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1" name="Google Shape;3231;p11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3232" name="Google Shape;3232;p11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11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11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11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11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1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11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11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11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11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11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11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11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11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11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1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11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11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11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11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11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11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11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11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11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1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11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11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11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11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11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11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11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11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11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1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11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11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11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11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11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11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11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11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11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1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11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11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11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11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11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11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11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11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11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1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11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89" name="Google Shape;3289;p11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290" name="Google Shape;3290;p11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11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11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11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11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11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11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1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11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11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11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11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11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11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11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11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6" name="Google Shape;3306;p11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1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8" name="Google Shape;3308;p11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9" name="Google Shape;3309;p11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0" name="Google Shape;3310;p11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1" name="Google Shape;3311;p11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11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3" name="Google Shape;3313;p11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11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11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11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1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11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11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11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11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11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11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11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11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11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1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11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11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11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11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11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11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11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11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11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1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11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11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11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11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11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11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11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11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11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1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11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11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11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11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2" name="Google Shape;3352;p11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353" name="Google Shape;3353;p11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11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11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11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1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11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11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11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11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11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11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11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11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11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1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11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11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11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11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11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11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11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11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11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1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11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11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11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11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11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11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11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11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11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1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11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11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11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11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11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11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11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11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11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1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11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11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11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11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11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11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11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11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11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1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11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11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11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11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11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11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11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11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11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1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11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11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11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1" name="Google Shape;3421;p11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2" name="Google Shape;3422;p11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3" name="Google Shape;3423;p11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4" name="Google Shape;3424;p11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5" name="Google Shape;3425;p11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11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1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11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11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11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11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11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11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11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11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11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1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11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11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11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1" name="Google Shape;3441;p11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11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11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4" name="Google Shape;3444;p11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5" name="Google Shape;3445;p11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6" name="Google Shape;3446;p11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7" name="Google Shape;3447;p1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8" name="Google Shape;3448;p11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9" name="Google Shape;3449;p11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0" name="Google Shape;3450;p11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1" name="Google Shape;3451;p11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2" name="Google Shape;3452;p11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3" name="Google Shape;3453;p11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54" name="Google Shape;3454;p11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455" name="Google Shape;3455;p11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6" name="Google Shape;3456;p11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7" name="Google Shape;3457;p1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8" name="Google Shape;3458;p11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9" name="Google Shape;3459;p11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0" name="Google Shape;3460;p11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1" name="Google Shape;3461;p11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2" name="Google Shape;3462;p11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3" name="Google Shape;3463;p11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11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11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11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7" name="Google Shape;3467;p1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8" name="Google Shape;3468;p11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11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11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11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11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11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4" name="Google Shape;3474;p11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5" name="Google Shape;3475;p11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11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1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11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11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11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11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11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11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11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11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11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7" name="Google Shape;3487;p1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8" name="Google Shape;3488;p11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9" name="Google Shape;3489;p11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0" name="Google Shape;3490;p11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1" name="Google Shape;3491;p11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2" name="Google Shape;3492;p11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3" name="Google Shape;3493;p11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4" name="Google Shape;3494;p11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5" name="Google Shape;3495;p11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6" name="Google Shape;3496;p11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7" name="Google Shape;3497;p1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8" name="Google Shape;3498;p11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9" name="Google Shape;3499;p11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0" name="Google Shape;3500;p11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1" name="Google Shape;3501;p11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2" name="Google Shape;3502;p11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3" name="Google Shape;3503;p11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4" name="Google Shape;3504;p11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05" name="Google Shape;3505;p1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2"/>
                </a:solidFill>
              </a:defRPr>
            </a:lvl1pPr>
            <a:lvl2pPr lvl="1">
              <a:buNone/>
              <a:defRPr>
                <a:solidFill>
                  <a:schemeClr val="accent2"/>
                </a:solidFill>
              </a:defRPr>
            </a:lvl2pPr>
            <a:lvl3pPr lvl="2">
              <a:buNone/>
              <a:defRPr>
                <a:solidFill>
                  <a:schemeClr val="accent2"/>
                </a:solidFill>
              </a:defRPr>
            </a:lvl3pPr>
            <a:lvl4pPr lvl="3">
              <a:buNone/>
              <a:defRPr>
                <a:solidFill>
                  <a:schemeClr val="accent2"/>
                </a:solidFill>
              </a:defRPr>
            </a:lvl4pPr>
            <a:lvl5pPr lvl="4">
              <a:buNone/>
              <a:defRPr>
                <a:solidFill>
                  <a:schemeClr val="accent2"/>
                </a:solidFill>
              </a:defRPr>
            </a:lvl5pPr>
            <a:lvl6pPr lvl="5">
              <a:buNone/>
              <a:defRPr>
                <a:solidFill>
                  <a:schemeClr val="accent2"/>
                </a:solidFill>
              </a:defRPr>
            </a:lvl6pPr>
            <a:lvl7pPr lvl="6">
              <a:buNone/>
              <a:defRPr>
                <a:solidFill>
                  <a:schemeClr val="accent2"/>
                </a:solidFill>
              </a:defRPr>
            </a:lvl7pPr>
            <a:lvl8pPr lvl="7">
              <a:buNone/>
              <a:defRPr>
                <a:solidFill>
                  <a:schemeClr val="accent2"/>
                </a:solidFill>
              </a:defRPr>
            </a:lvl8pPr>
            <a:lvl9pPr lvl="8">
              <a:buNone/>
              <a:defRPr>
                <a:solidFill>
                  <a:schemeClr val="accent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▪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●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○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■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6" r:id="rId4"/>
    <p:sldLayoutId id="2147483657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Early A</a:t>
            </a:r>
            <a:r>
              <a:rPr lang="en-US" dirty="0" smtClean="0"/>
              <a:t>l</a:t>
            </a:r>
            <a:r>
              <a:rPr lang="en" dirty="0" smtClean="0"/>
              <a:t>ert/MidTerm Grade Program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9" name="Google Shape;4039;p36"/>
          <p:cNvSpPr txBox="1">
            <a:spLocks noGrp="1"/>
          </p:cNvSpPr>
          <p:nvPr>
            <p:ph type="subTitle" idx="4294967295"/>
          </p:nvPr>
        </p:nvSpPr>
        <p:spPr>
          <a:xfrm>
            <a:off x="685800" y="505162"/>
            <a:ext cx="4863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D3EBD5"/>
                </a:solidFill>
                <a:highlight>
                  <a:srgbClr val="01597F"/>
                </a:highlight>
              </a:rPr>
              <a:t>Q</a:t>
            </a:r>
            <a:r>
              <a:rPr lang="en" sz="3600" dirty="0" smtClean="0">
                <a:solidFill>
                  <a:srgbClr val="D3EBD5"/>
                </a:solidFill>
                <a:highlight>
                  <a:srgbClr val="01597F"/>
                </a:highlight>
              </a:rPr>
              <a:t>uestions</a:t>
            </a:r>
            <a:r>
              <a:rPr lang="en" sz="3600" dirty="0">
                <a:solidFill>
                  <a:srgbClr val="D3EBD5"/>
                </a:solidFill>
                <a:highlight>
                  <a:srgbClr val="01597F"/>
                </a:highlight>
              </a:rPr>
              <a:t>?</a:t>
            </a:r>
            <a:endParaRPr sz="3600" dirty="0">
              <a:solidFill>
                <a:srgbClr val="D3EBD5"/>
              </a:solidFill>
              <a:highlight>
                <a:srgbClr val="01597F"/>
              </a:highlight>
            </a:endParaRPr>
          </a:p>
        </p:txBody>
      </p:sp>
      <p:sp>
        <p:nvSpPr>
          <p:cNvPr id="4040" name="Google Shape;4040;p36"/>
          <p:cNvSpPr txBox="1">
            <a:spLocks noGrp="1"/>
          </p:cNvSpPr>
          <p:nvPr>
            <p:ph type="body" idx="4294967295"/>
          </p:nvPr>
        </p:nvSpPr>
        <p:spPr>
          <a:xfrm>
            <a:off x="741405" y="1576774"/>
            <a:ext cx="6579973" cy="32547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D3EBD5"/>
                </a:solidFill>
              </a:rPr>
              <a:t>Early Alert Grade Program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D3EBD5"/>
                </a:solidFill>
              </a:rPr>
              <a:t>Judith Sanders	jsanders@auburn.edu</a:t>
            </a:r>
            <a:endParaRPr lang="en-US" dirty="0">
              <a:solidFill>
                <a:srgbClr val="D3EBD5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D3EBD5"/>
                </a:solidFill>
              </a:rPr>
              <a:t>Ruthie Spiers	ruthie@auburn.edu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 smtClean="0">
              <a:solidFill>
                <a:srgbClr val="D3EBD5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D3EBD5"/>
                </a:solidFill>
              </a:rPr>
              <a:t>Grading Options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D3EBD5"/>
                </a:solidFill>
              </a:rPr>
              <a:t>Brandon Simmons	simmorb@auburn.edu</a:t>
            </a:r>
            <a:endParaRPr dirty="0">
              <a:solidFill>
                <a:srgbClr val="D3EBD5"/>
              </a:solidFill>
            </a:endParaRPr>
          </a:p>
        </p:txBody>
      </p:sp>
      <p:sp>
        <p:nvSpPr>
          <p:cNvPr id="4041" name="Google Shape;4041;p36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6" name="Google Shape;3976;p29"/>
          <p:cNvSpPr txBox="1">
            <a:spLocks noGrp="1"/>
          </p:cNvSpPr>
          <p:nvPr>
            <p:ph type="title"/>
          </p:nvPr>
        </p:nvSpPr>
        <p:spPr>
          <a:xfrm>
            <a:off x="640231" y="335778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MidTerm Grades</a:t>
            </a:r>
            <a:endParaRPr dirty="0"/>
          </a:p>
        </p:txBody>
      </p:sp>
      <p:sp>
        <p:nvSpPr>
          <p:cNvPr id="3977" name="Google Shape;3977;p29"/>
          <p:cNvSpPr/>
          <p:nvPr/>
        </p:nvSpPr>
        <p:spPr>
          <a:xfrm>
            <a:off x="747140" y="1276608"/>
            <a:ext cx="1679360" cy="1775327"/>
          </a:xfrm>
          <a:prstGeom prst="rect">
            <a:avLst/>
          </a:prstGeom>
          <a:noFill/>
          <a:ln w="76200" cap="flat" cmpd="sng">
            <a:solidFill>
              <a:srgbClr val="D3EBD5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All Core and 1</a:t>
            </a:r>
            <a:r>
              <a:rPr lang="en" sz="1800" baseline="300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st</a:t>
            </a:r>
            <a:r>
              <a:rPr lang="en" sz="18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 Year Seminar Courses</a:t>
            </a:r>
            <a:endParaRPr sz="1800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78" name="Google Shape;3978;p29"/>
          <p:cNvSpPr/>
          <p:nvPr/>
        </p:nvSpPr>
        <p:spPr>
          <a:xfrm>
            <a:off x="5350450" y="2449831"/>
            <a:ext cx="1744183" cy="1775327"/>
          </a:xfrm>
          <a:prstGeom prst="rect">
            <a:avLst/>
          </a:prstGeom>
          <a:noFill/>
          <a:ln w="76200" cap="flat" cmpd="sng">
            <a:solidFill>
              <a:srgbClr val="0B87A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Additional 303 courses </a:t>
            </a:r>
            <a:r>
              <a:rPr lang="en" sz="1800" dirty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s</a:t>
            </a:r>
            <a:r>
              <a:rPr lang="en" sz="18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ubmitted outside of Core and 1</a:t>
            </a:r>
            <a:r>
              <a:rPr lang="en" sz="1800" baseline="300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st</a:t>
            </a:r>
            <a:r>
              <a:rPr lang="en" sz="18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 Year Seminar</a:t>
            </a:r>
            <a:endParaRPr sz="1800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79" name="Google Shape;3979;p29"/>
          <p:cNvSpPr/>
          <p:nvPr/>
        </p:nvSpPr>
        <p:spPr>
          <a:xfrm>
            <a:off x="2990238" y="1869661"/>
            <a:ext cx="1679361" cy="1775325"/>
          </a:xfrm>
          <a:prstGeom prst="rect">
            <a:avLst/>
          </a:prstGeom>
          <a:noFill/>
          <a:ln w="76200" cap="flat" cmpd="sng">
            <a:solidFill>
              <a:srgbClr val="80BFB7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93% Submission rate in 860 courses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(Fall 2019)</a:t>
            </a:r>
            <a:endParaRPr sz="1800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cxnSp>
        <p:nvCxnSpPr>
          <p:cNvPr id="3980" name="Google Shape;3980;p29"/>
          <p:cNvCxnSpPr/>
          <p:nvPr/>
        </p:nvCxnSpPr>
        <p:spPr>
          <a:xfrm>
            <a:off x="2309538" y="3054949"/>
            <a:ext cx="680700" cy="0"/>
          </a:xfrm>
          <a:prstGeom prst="straightConnector1">
            <a:avLst/>
          </a:prstGeom>
          <a:noFill/>
          <a:ln w="38100" cap="flat" cmpd="sng">
            <a:solidFill>
              <a:srgbClr val="D3EBD5"/>
            </a:solidFill>
            <a:prstDash val="solid"/>
            <a:round/>
            <a:headEnd type="diamond" w="sm" len="sm"/>
            <a:tailEnd type="diamond" w="sm" len="sm"/>
          </a:ln>
        </p:spPr>
      </p:cxnSp>
      <p:cxnSp>
        <p:nvCxnSpPr>
          <p:cNvPr id="3981" name="Google Shape;3981;p29"/>
          <p:cNvCxnSpPr/>
          <p:nvPr/>
        </p:nvCxnSpPr>
        <p:spPr>
          <a:xfrm>
            <a:off x="4669599" y="3644986"/>
            <a:ext cx="680700" cy="0"/>
          </a:xfrm>
          <a:prstGeom prst="straightConnector1">
            <a:avLst/>
          </a:prstGeom>
          <a:noFill/>
          <a:ln w="38100" cap="flat" cmpd="sng">
            <a:solidFill>
              <a:srgbClr val="80BFB7"/>
            </a:solidFill>
            <a:prstDash val="solid"/>
            <a:round/>
            <a:headEnd type="diamond" w="sm" len="sm"/>
            <a:tailEnd type="diamond" w="sm" len="sm"/>
          </a:ln>
        </p:spPr>
      </p:cxnSp>
      <p:sp>
        <p:nvSpPr>
          <p:cNvPr id="3982" name="Google Shape;3982;p2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918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" name="Google Shape;3905;p21"/>
          <p:cNvSpPr txBox="1">
            <a:spLocks noGrp="1"/>
          </p:cNvSpPr>
          <p:nvPr>
            <p:ph type="title"/>
          </p:nvPr>
        </p:nvSpPr>
        <p:spPr>
          <a:xfrm>
            <a:off x="718300" y="291634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Faculty Communication</a:t>
            </a:r>
            <a:endParaRPr dirty="0"/>
          </a:p>
        </p:txBody>
      </p:sp>
      <p:sp>
        <p:nvSpPr>
          <p:cNvPr id="3909" name="Google Shape;3909;p2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18300" y="1083312"/>
            <a:ext cx="5568988" cy="1318795"/>
          </a:xfrm>
        </p:spPr>
        <p:txBody>
          <a:bodyPr/>
          <a:lstStyle/>
          <a:p>
            <a:r>
              <a:rPr lang="en-US" dirty="0"/>
              <a:t>Academic Calendar</a:t>
            </a:r>
          </a:p>
          <a:p>
            <a:r>
              <a:rPr lang="en-US" dirty="0" smtClean="0"/>
              <a:t>Email prior to beginning of term</a:t>
            </a:r>
          </a:p>
          <a:p>
            <a:pPr lvl="1"/>
            <a:r>
              <a:rPr lang="en-US" dirty="0" smtClean="0"/>
              <a:t>Dependent </a:t>
            </a:r>
            <a:r>
              <a:rPr lang="en-US" dirty="0" smtClean="0"/>
              <a:t>on faculty assignment to course </a:t>
            </a:r>
            <a:endParaRPr lang="en-US" dirty="0" smtClean="0"/>
          </a:p>
          <a:p>
            <a:r>
              <a:rPr lang="en-US" dirty="0" smtClean="0"/>
              <a:t>Reminder email (</a:t>
            </a:r>
            <a:r>
              <a:rPr lang="en-US" dirty="0"/>
              <a:t>n</a:t>
            </a:r>
            <a:r>
              <a:rPr lang="en-US" dirty="0" smtClean="0"/>
              <a:t>on-submitted courses)</a:t>
            </a:r>
          </a:p>
          <a:p>
            <a:pPr lvl="1"/>
            <a:r>
              <a:rPr lang="en-US" dirty="0" smtClean="0"/>
              <a:t>~ one week before midterm</a:t>
            </a:r>
          </a:p>
          <a:p>
            <a:pPr lvl="1"/>
            <a:r>
              <a:rPr lang="en-US" dirty="0" smtClean="0"/>
              <a:t>1-2 days prior to midterm</a:t>
            </a:r>
            <a:endParaRPr lang="en-US" dirty="0"/>
          </a:p>
        </p:txBody>
      </p:sp>
      <p:sp>
        <p:nvSpPr>
          <p:cNvPr id="11" name="Google Shape;3905;p21"/>
          <p:cNvSpPr txBox="1">
            <a:spLocks/>
          </p:cNvSpPr>
          <p:nvPr/>
        </p:nvSpPr>
        <p:spPr>
          <a:xfrm>
            <a:off x="718300" y="276508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 b="0" i="0" u="none" strike="noStrike" cap="none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r>
              <a:rPr lang="en-US" dirty="0" smtClean="0"/>
              <a:t>Faculty Support</a:t>
            </a:r>
          </a:p>
        </p:txBody>
      </p:sp>
      <p:sp>
        <p:nvSpPr>
          <p:cNvPr id="12" name="Text Placeholder 1"/>
          <p:cNvSpPr>
            <a:spLocks noGrp="1"/>
          </p:cNvSpPr>
          <p:nvPr>
            <p:ph type="body" idx="1"/>
          </p:nvPr>
        </p:nvSpPr>
        <p:spPr>
          <a:xfrm>
            <a:off x="640231" y="3598206"/>
            <a:ext cx="5568988" cy="1318795"/>
          </a:xfrm>
        </p:spPr>
        <p:txBody>
          <a:bodyPr/>
          <a:lstStyle/>
          <a:p>
            <a:r>
              <a:rPr lang="en-US" dirty="0" smtClean="0"/>
              <a:t>Judith Sanders</a:t>
            </a:r>
          </a:p>
          <a:p>
            <a:r>
              <a:rPr lang="en-US" dirty="0" smtClean="0"/>
              <a:t>Biggio Center</a:t>
            </a:r>
          </a:p>
          <a:p>
            <a:r>
              <a:rPr lang="en-US" dirty="0" smtClean="0"/>
              <a:t>OIT Help Desk</a:t>
            </a:r>
          </a:p>
        </p:txBody>
      </p:sp>
    </p:spTree>
    <p:extLst>
      <p:ext uri="{BB962C8B-B14F-4D97-AF65-F5344CB8AC3E}">
        <p14:creationId xmlns:p14="http://schemas.microsoft.com/office/powerpoint/2010/main" val="81657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" name="Google Shape;3905;p21"/>
          <p:cNvSpPr txBox="1">
            <a:spLocks noGrp="1"/>
          </p:cNvSpPr>
          <p:nvPr>
            <p:ph type="title"/>
          </p:nvPr>
        </p:nvSpPr>
        <p:spPr>
          <a:xfrm>
            <a:off x="718300" y="291634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Grade Communication</a:t>
            </a:r>
            <a:endParaRPr dirty="0"/>
          </a:p>
        </p:txBody>
      </p:sp>
      <p:sp>
        <p:nvSpPr>
          <p:cNvPr id="3906" name="Google Shape;3906;p21"/>
          <p:cNvSpPr txBox="1">
            <a:spLocks noGrp="1"/>
          </p:cNvSpPr>
          <p:nvPr>
            <p:ph type="body" idx="1"/>
          </p:nvPr>
        </p:nvSpPr>
        <p:spPr>
          <a:xfrm>
            <a:off x="735141" y="1241322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Students</a:t>
            </a:r>
            <a:endParaRPr b="1" dirty="0"/>
          </a:p>
          <a:p>
            <a:pPr marL="285750" indent="-285750"/>
            <a:r>
              <a:rPr lang="en" dirty="0" smtClean="0"/>
              <a:t>Students with D/F/FA grades are contacted by Retention Prgramming Coordinator</a:t>
            </a:r>
          </a:p>
          <a:p>
            <a:pPr marL="285750" indent="-285750"/>
            <a:r>
              <a:rPr lang="en" dirty="0" smtClean="0"/>
              <a:t>Encouraged to meet with faculty, advisor, &amp; student support staff</a:t>
            </a:r>
          </a:p>
        </p:txBody>
      </p:sp>
      <p:sp>
        <p:nvSpPr>
          <p:cNvPr id="3907" name="Google Shape;3907;p21"/>
          <p:cNvSpPr txBox="1">
            <a:spLocks noGrp="1"/>
          </p:cNvSpPr>
          <p:nvPr>
            <p:ph type="body" idx="2"/>
          </p:nvPr>
        </p:nvSpPr>
        <p:spPr>
          <a:xfrm>
            <a:off x="2914341" y="1241322"/>
            <a:ext cx="2385859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Associate Deans</a:t>
            </a:r>
          </a:p>
          <a:p>
            <a:pPr marL="285750" indent="-285750"/>
            <a:r>
              <a:rPr lang="en" dirty="0"/>
              <a:t>All mid-term grades</a:t>
            </a:r>
          </a:p>
          <a:p>
            <a:pPr marL="285750" indent="-285750"/>
            <a:r>
              <a:rPr lang="en" dirty="0"/>
              <a:t>Subgroups of D/F/FA grades</a:t>
            </a:r>
          </a:p>
          <a:p>
            <a:pPr marL="285750" indent="-285750"/>
            <a:r>
              <a:rPr lang="en" dirty="0" smtClean="0"/>
              <a:t>Only comprehensive </a:t>
            </a:r>
            <a:r>
              <a:rPr lang="en" dirty="0"/>
              <a:t>view of student </a:t>
            </a:r>
            <a:r>
              <a:rPr lang="en" dirty="0" smtClean="0"/>
              <a:t>performance available</a:t>
            </a:r>
          </a:p>
          <a:p>
            <a:pPr marL="285750" indent="-285750"/>
            <a:r>
              <a:rPr lang="en" dirty="0" smtClean="0"/>
              <a:t>All </a:t>
            </a:r>
            <a:r>
              <a:rPr lang="en" dirty="0"/>
              <a:t>advising </a:t>
            </a:r>
            <a:r>
              <a:rPr lang="en" dirty="0" smtClean="0"/>
              <a:t>units utilize </a:t>
            </a:r>
            <a:r>
              <a:rPr lang="en" dirty="0"/>
              <a:t>this data to intervene with students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3908" name="Google Shape;3908;p21"/>
          <p:cNvSpPr txBox="1">
            <a:spLocks noGrp="1"/>
          </p:cNvSpPr>
          <p:nvPr>
            <p:ph type="body" idx="3"/>
          </p:nvPr>
        </p:nvSpPr>
        <p:spPr>
          <a:xfrm>
            <a:off x="5300200" y="1241322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 smtClean="0"/>
              <a:t>Campus Partners</a:t>
            </a:r>
            <a:endParaRPr b="1" dirty="0"/>
          </a:p>
          <a:p>
            <a:pPr marL="285750" indent="-285750"/>
            <a:r>
              <a:rPr lang="en-US" dirty="0" smtClean="0"/>
              <a:t>Veterans</a:t>
            </a:r>
          </a:p>
          <a:p>
            <a:pPr marL="285750" indent="-285750"/>
            <a:r>
              <a:rPr lang="en-US" dirty="0" smtClean="0"/>
              <a:t>Athletics</a:t>
            </a:r>
          </a:p>
          <a:p>
            <a:pPr marL="285750" indent="-285750"/>
            <a:r>
              <a:rPr lang="en-US" dirty="0" smtClean="0"/>
              <a:t>Honors</a:t>
            </a:r>
          </a:p>
          <a:p>
            <a:pPr marL="285750" indent="-285750"/>
            <a:r>
              <a:rPr lang="en-US" dirty="0" smtClean="0"/>
              <a:t>Auburn Global</a:t>
            </a:r>
          </a:p>
          <a:p>
            <a:pPr marL="285750" indent="-285750"/>
            <a:r>
              <a:rPr lang="en-US" dirty="0" smtClean="0"/>
              <a:t>Academic Support</a:t>
            </a:r>
          </a:p>
          <a:p>
            <a:pPr marL="285750" indent="-285750"/>
            <a:r>
              <a:rPr lang="en-US" dirty="0" smtClean="0"/>
              <a:t>Exploratory Advising Center</a:t>
            </a:r>
          </a:p>
          <a:p>
            <a:pPr marL="285750" indent="-285750"/>
            <a:r>
              <a:rPr lang="en-US" dirty="0" smtClean="0"/>
              <a:t>Dual Enrollment</a:t>
            </a:r>
          </a:p>
          <a:p>
            <a:pPr marL="285750" indent="-285750"/>
            <a:r>
              <a:rPr lang="en-US" dirty="0" smtClean="0"/>
              <a:t>Auburn Online</a:t>
            </a:r>
          </a:p>
          <a:p>
            <a:pPr marL="285750" indent="-285750"/>
            <a:r>
              <a:rPr lang="en-US" dirty="0" smtClean="0"/>
              <a:t>Others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09" name="Google Shape;3909;p2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74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" name="Google Shape;3905;p21"/>
          <p:cNvSpPr txBox="1">
            <a:spLocks noGrp="1"/>
          </p:cNvSpPr>
          <p:nvPr>
            <p:ph type="title"/>
          </p:nvPr>
        </p:nvSpPr>
        <p:spPr>
          <a:xfrm>
            <a:off x="640231" y="101176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Program Outcomes </a:t>
            </a:r>
            <a:r>
              <a:rPr lang="en" dirty="0" smtClean="0"/>
              <a:t>(Fall 2018)</a:t>
            </a:r>
            <a:endParaRPr dirty="0"/>
          </a:p>
        </p:txBody>
      </p:sp>
      <p:sp>
        <p:nvSpPr>
          <p:cNvPr id="3906" name="Google Shape;3906;p21"/>
          <p:cNvSpPr txBox="1">
            <a:spLocks noGrp="1"/>
          </p:cNvSpPr>
          <p:nvPr>
            <p:ph type="body" idx="1"/>
          </p:nvPr>
        </p:nvSpPr>
        <p:spPr>
          <a:xfrm>
            <a:off x="499961" y="1071511"/>
            <a:ext cx="5134720" cy="28702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Goal is Student Awareness of Overall Performance</a:t>
            </a:r>
            <a:endParaRPr b="1" dirty="0"/>
          </a:p>
          <a:p>
            <a:pPr marL="285750" indent="-285750"/>
            <a:r>
              <a:rPr lang="en" dirty="0" smtClean="0"/>
              <a:t>Aware in time to improve </a:t>
            </a:r>
          </a:p>
          <a:p>
            <a:pPr marL="742950" lvl="1" indent="-285750"/>
            <a:r>
              <a:rPr lang="en" dirty="0" smtClean="0"/>
              <a:t>43% F/FA grades improved to at least passing</a:t>
            </a:r>
          </a:p>
          <a:p>
            <a:pPr marL="285750" indent="-285750"/>
            <a:r>
              <a:rPr lang="en" dirty="0" smtClean="0"/>
              <a:t>Aware prior to deadline to withdraw</a:t>
            </a:r>
          </a:p>
          <a:p>
            <a:pPr marL="742950" lvl="1" indent="-285750"/>
            <a:r>
              <a:rPr lang="en" dirty="0" smtClean="0"/>
              <a:t>30% F/FA grades resulted in W grade</a:t>
            </a:r>
          </a:p>
          <a:p>
            <a:pPr marL="285750" indent="-285750"/>
            <a:r>
              <a:rPr lang="en" dirty="0" smtClean="0"/>
              <a:t>Aware of excuses needed</a:t>
            </a:r>
          </a:p>
          <a:p>
            <a:pPr marL="742950" lvl="1" indent="-285750"/>
            <a:r>
              <a:rPr lang="en" dirty="0" smtClean="0"/>
              <a:t>43% of FA grades were reported as an earned grade</a:t>
            </a:r>
          </a:p>
          <a:p>
            <a:pPr marL="0" indent="0">
              <a:buNone/>
            </a:pPr>
            <a:endParaRPr lang="en" dirty="0" smtClean="0"/>
          </a:p>
          <a:p>
            <a:pPr marL="742950" lvl="1" indent="-285750"/>
            <a:endParaRPr lang="en" dirty="0" smtClean="0"/>
          </a:p>
          <a:p>
            <a:pPr marL="742950" lvl="1" indent="-285750"/>
            <a:endParaRPr lang="en" dirty="0" smtClean="0"/>
          </a:p>
        </p:txBody>
      </p:sp>
      <p:sp>
        <p:nvSpPr>
          <p:cNvPr id="3909" name="Google Shape;3909;p2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301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" name="Google Shape;3905;p21"/>
          <p:cNvSpPr txBox="1">
            <a:spLocks noGrp="1"/>
          </p:cNvSpPr>
          <p:nvPr>
            <p:ph type="title"/>
          </p:nvPr>
        </p:nvSpPr>
        <p:spPr>
          <a:xfrm>
            <a:off x="640231" y="101176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Program Outcomes (Fall 2018)</a:t>
            </a:r>
            <a:endParaRPr dirty="0"/>
          </a:p>
        </p:txBody>
      </p:sp>
      <p:sp>
        <p:nvSpPr>
          <p:cNvPr id="3907" name="Google Shape;3907;p21"/>
          <p:cNvSpPr txBox="1">
            <a:spLocks noGrp="1"/>
          </p:cNvSpPr>
          <p:nvPr>
            <p:ph type="body" idx="2"/>
          </p:nvPr>
        </p:nvSpPr>
        <p:spPr>
          <a:xfrm>
            <a:off x="640231" y="881103"/>
            <a:ext cx="2937503" cy="29618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b="1" dirty="0" smtClean="0"/>
              <a:t>At Risk Populations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Ter</a:t>
            </a:r>
            <a:r>
              <a:rPr lang="en-US" dirty="0"/>
              <a:t>m</a:t>
            </a:r>
            <a:r>
              <a:rPr lang="en-US" dirty="0" smtClean="0"/>
              <a:t> Transition</a:t>
            </a:r>
          </a:p>
          <a:p>
            <a:pPr marL="285750" indent="-285750"/>
            <a:r>
              <a:rPr lang="en-US" dirty="0" smtClean="0"/>
              <a:t>2,087 1</a:t>
            </a:r>
            <a:r>
              <a:rPr lang="en-US" baseline="30000" dirty="0" smtClean="0"/>
              <a:t>st</a:t>
            </a:r>
            <a:r>
              <a:rPr lang="en-US" dirty="0" smtClean="0"/>
              <a:t> term students D/F/FA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Academic Warning</a:t>
            </a:r>
          </a:p>
          <a:p>
            <a:pPr marL="285750" indent="-285750"/>
            <a:r>
              <a:rPr lang="en-US" dirty="0" smtClean="0"/>
              <a:t>270 AW students with D/F/FA</a:t>
            </a:r>
          </a:p>
        </p:txBody>
      </p:sp>
      <p:sp>
        <p:nvSpPr>
          <p:cNvPr id="3909" name="Google Shape;3909;p2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4497859" y="1371599"/>
            <a:ext cx="29718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buClr>
                <a:srgbClr val="D3EBD5"/>
              </a:buClr>
              <a:buSzPts val="1600"/>
            </a:pPr>
            <a:r>
              <a:rPr lang="en-US" sz="1600" dirty="0">
                <a:solidFill>
                  <a:srgbClr val="003B55"/>
                </a:solidFill>
                <a:latin typeface="Titillium Web Light"/>
                <a:sym typeface="Titillium Web Light"/>
              </a:rPr>
              <a:t>Multiple D/F/FA Grades</a:t>
            </a:r>
          </a:p>
          <a:p>
            <a:pPr marL="285750" lvl="0" indent="-285750">
              <a:spcBef>
                <a:spcPts val="600"/>
              </a:spcBef>
              <a:buClr>
                <a:srgbClr val="D3EBD5"/>
              </a:buClr>
              <a:buSzPts val="1600"/>
              <a:buFont typeface="Titillium Web Light"/>
              <a:buChar char="▪"/>
            </a:pPr>
            <a:r>
              <a:rPr lang="en-US" sz="1600" dirty="0">
                <a:solidFill>
                  <a:srgbClr val="003B55"/>
                </a:solidFill>
                <a:latin typeface="Titillium Web Light"/>
                <a:sym typeface="Titillium Web Light"/>
              </a:rPr>
              <a:t>268 students</a:t>
            </a:r>
          </a:p>
          <a:p>
            <a:pPr marL="285750" lvl="0" indent="-285750">
              <a:spcBef>
                <a:spcPts val="600"/>
              </a:spcBef>
              <a:buClr>
                <a:srgbClr val="D3EBD5"/>
              </a:buClr>
              <a:buSzPts val="1600"/>
              <a:buFont typeface="Titillium Web Light"/>
              <a:buChar char="▪"/>
            </a:pPr>
            <a:r>
              <a:rPr lang="en-US" sz="1600" dirty="0">
                <a:solidFill>
                  <a:srgbClr val="003B55"/>
                </a:solidFill>
                <a:latin typeface="Titillium Web Light"/>
                <a:sym typeface="Titillium Web Light"/>
              </a:rPr>
              <a:t>53% improved to at least passing</a:t>
            </a:r>
          </a:p>
          <a:p>
            <a:pPr marL="285750" lvl="0" indent="-285750">
              <a:spcBef>
                <a:spcPts val="600"/>
              </a:spcBef>
              <a:buClr>
                <a:srgbClr val="D3EBD5"/>
              </a:buClr>
              <a:buSzPts val="1600"/>
              <a:buFont typeface="Titillium Web Light"/>
              <a:buChar char="▪"/>
            </a:pPr>
            <a:r>
              <a:rPr lang="en-US" sz="1600" dirty="0">
                <a:solidFill>
                  <a:srgbClr val="003B55"/>
                </a:solidFill>
                <a:latin typeface="Titillium Web Light"/>
                <a:sym typeface="Titillium Web Light"/>
              </a:rPr>
              <a:t>32% improved to C grade or higher</a:t>
            </a:r>
          </a:p>
        </p:txBody>
      </p:sp>
    </p:spTree>
    <p:extLst>
      <p:ext uri="{BB962C8B-B14F-4D97-AF65-F5344CB8AC3E}">
        <p14:creationId xmlns:p14="http://schemas.microsoft.com/office/powerpoint/2010/main" val="113347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31" y="1072643"/>
            <a:ext cx="7577395" cy="186208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1530" y="155143"/>
            <a:ext cx="7577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3600" dirty="0">
                <a:solidFill>
                  <a:srgbClr val="0B87A1"/>
                </a:solidFill>
                <a:latin typeface="Dosis ExtraLight"/>
                <a:sym typeface="Dosis ExtraLight"/>
              </a:rPr>
              <a:t>Program Outcomes </a:t>
            </a:r>
            <a:r>
              <a:rPr lang="en" sz="3600" dirty="0" smtClean="0">
                <a:solidFill>
                  <a:srgbClr val="0B87A1"/>
                </a:solidFill>
                <a:latin typeface="Dosis ExtraLight"/>
                <a:sym typeface="Dosis ExtraLight"/>
              </a:rPr>
              <a:t>(AY18-19)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4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" name="Google Shape;3905;p21"/>
          <p:cNvSpPr txBox="1">
            <a:spLocks noGrp="1"/>
          </p:cNvSpPr>
          <p:nvPr>
            <p:ph type="title"/>
          </p:nvPr>
        </p:nvSpPr>
        <p:spPr>
          <a:xfrm>
            <a:off x="640231" y="101176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Program Outreach</a:t>
            </a:r>
            <a:endParaRPr dirty="0"/>
          </a:p>
        </p:txBody>
      </p:sp>
      <p:sp>
        <p:nvSpPr>
          <p:cNvPr id="3908" name="Google Shape;3908;p21"/>
          <p:cNvSpPr txBox="1">
            <a:spLocks noGrp="1"/>
          </p:cNvSpPr>
          <p:nvPr>
            <p:ph type="body" idx="3"/>
          </p:nvPr>
        </p:nvSpPr>
        <p:spPr>
          <a:xfrm>
            <a:off x="640231" y="958576"/>
            <a:ext cx="3603213" cy="33662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Academic Support</a:t>
            </a:r>
          </a:p>
          <a:p>
            <a:pPr marL="285750" indent="-285750"/>
            <a:r>
              <a:rPr lang="en-US" dirty="0" smtClean="0"/>
              <a:t>3-4 events in Mell &amp; Student Center</a:t>
            </a:r>
          </a:p>
          <a:p>
            <a:pPr marL="285750" indent="-285750"/>
            <a:r>
              <a:rPr lang="en-US" dirty="0" smtClean="0"/>
              <a:t>Highlight available services</a:t>
            </a:r>
          </a:p>
          <a:p>
            <a:pPr marL="285750" indent="-285750"/>
            <a:r>
              <a:rPr lang="en-US" dirty="0" smtClean="0"/>
              <a:t>Schedule academic coaching appointments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Study Partners (Fall 2019)</a:t>
            </a:r>
          </a:p>
          <a:p>
            <a:pPr marL="285750" indent="-285750"/>
            <a:r>
              <a:rPr lang="en-US" dirty="0" smtClean="0"/>
              <a:t>Appointments increased by 15%</a:t>
            </a:r>
          </a:p>
          <a:p>
            <a:pPr marL="285750" indent="-285750"/>
            <a:r>
              <a:rPr lang="en-US" dirty="0" smtClean="0"/>
              <a:t>Walk-Ins tripled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09" name="Google Shape;3909;p2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7" name="Google Shape;3908;p21"/>
          <p:cNvSpPr txBox="1">
            <a:spLocks noGrp="1"/>
          </p:cNvSpPr>
          <p:nvPr>
            <p:ph type="body" idx="3"/>
          </p:nvPr>
        </p:nvSpPr>
        <p:spPr>
          <a:xfrm>
            <a:off x="4144107" y="958576"/>
            <a:ext cx="3603213" cy="33662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Parents</a:t>
            </a:r>
          </a:p>
          <a:p>
            <a:pPr marL="285750" indent="-285750"/>
            <a:r>
              <a:rPr lang="en-US" dirty="0" smtClean="0"/>
              <a:t>5,536 students approve parents’ access in Parent Portal</a:t>
            </a:r>
          </a:p>
          <a:p>
            <a:pPr marL="285750" indent="-285750"/>
            <a:r>
              <a:rPr lang="en-US" dirty="0" smtClean="0"/>
              <a:t>32 Calls </a:t>
            </a:r>
          </a:p>
          <a:p>
            <a:pPr marL="285750" indent="-285750"/>
            <a:endParaRPr lang="en-US" dirty="0" smtClean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sz="32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Advisors</a:t>
            </a:r>
          </a:p>
          <a:p>
            <a:pPr marL="285750" indent="-285750"/>
            <a:r>
              <a:rPr lang="en-US" dirty="0" smtClean="0"/>
              <a:t>Displays in Advise Assist </a:t>
            </a:r>
          </a:p>
          <a:p>
            <a:pPr marL="285750" indent="-285750"/>
            <a:r>
              <a:rPr lang="en-US" dirty="0" smtClean="0"/>
              <a:t>Allows for appropriate course planning for upcoming registration period.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6777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" name="Google Shape;3850;p15"/>
          <p:cNvSpPr txBox="1">
            <a:spLocks noGrp="1"/>
          </p:cNvSpPr>
          <p:nvPr>
            <p:ph type="ctrTitle" idx="4294967295"/>
          </p:nvPr>
        </p:nvSpPr>
        <p:spPr>
          <a:xfrm>
            <a:off x="640231" y="460623"/>
            <a:ext cx="3966604" cy="62061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Grading Options</a:t>
            </a:r>
            <a:endParaRPr dirty="0"/>
          </a:p>
        </p:txBody>
      </p:sp>
      <p:sp>
        <p:nvSpPr>
          <p:cNvPr id="3853" name="Google Shape;3853;p1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827903" y="1297459"/>
            <a:ext cx="45225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Banner</a:t>
            </a:r>
          </a:p>
          <a:p>
            <a:r>
              <a:rPr lang="en-US" dirty="0" smtClean="0"/>
              <a:t>Faculty Grade </a:t>
            </a:r>
            <a:r>
              <a:rPr lang="en-US" dirty="0" smtClean="0"/>
              <a:t>Entry</a:t>
            </a:r>
          </a:p>
          <a:p>
            <a:r>
              <a:rPr lang="en-US" dirty="0" smtClean="0"/>
              <a:t>SSB 8</a:t>
            </a:r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Canvas Options – 1 will be available</a:t>
            </a:r>
            <a:endParaRPr lang="en-US" sz="1800" dirty="0"/>
          </a:p>
          <a:p>
            <a:r>
              <a:rPr lang="en-US" dirty="0" smtClean="0"/>
              <a:t>Canvas to Banner (C2B)</a:t>
            </a:r>
          </a:p>
          <a:p>
            <a:r>
              <a:rPr lang="en-US" dirty="0" smtClean="0"/>
              <a:t>Intelligent Learning Platform (ILP)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3B55"/>
      </a:dk1>
      <a:lt1>
        <a:srgbClr val="FFFFFF"/>
      </a:lt1>
      <a:dk2>
        <a:srgbClr val="0B87A1"/>
      </a:dk2>
      <a:lt2>
        <a:srgbClr val="EEF1EE"/>
      </a:lt2>
      <a:accent1>
        <a:srgbClr val="D3EBD5"/>
      </a:accent1>
      <a:accent2>
        <a:srgbClr val="80BFB7"/>
      </a:accent2>
      <a:accent3>
        <a:srgbClr val="0B87A1"/>
      </a:accent3>
      <a:accent4>
        <a:srgbClr val="01597F"/>
      </a:accent4>
      <a:accent5>
        <a:srgbClr val="003B55"/>
      </a:accent5>
      <a:accent6>
        <a:srgbClr val="001120"/>
      </a:accent6>
      <a:hlink>
        <a:srgbClr val="01597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365</Words>
  <Application>Microsoft Office PowerPoint</Application>
  <PresentationFormat>On-screen Show (16:9)</PresentationFormat>
  <Paragraphs>98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Dosis ExtraLight</vt:lpstr>
      <vt:lpstr>Titillium Web Light</vt:lpstr>
      <vt:lpstr>Mowbray template</vt:lpstr>
      <vt:lpstr>Early Alert/MidTerm Grade Program</vt:lpstr>
      <vt:lpstr>MidTerm Grades</vt:lpstr>
      <vt:lpstr>Faculty Communication</vt:lpstr>
      <vt:lpstr>Grade Communication</vt:lpstr>
      <vt:lpstr>Program Outcomes (Fall 2018)</vt:lpstr>
      <vt:lpstr>Program Outcomes (Fall 2018)</vt:lpstr>
      <vt:lpstr>PowerPoint Presentation</vt:lpstr>
      <vt:lpstr>Program Outreach</vt:lpstr>
      <vt:lpstr>Grading Options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Judith Sanders</dc:creator>
  <cp:lastModifiedBy>Judith Sanders</cp:lastModifiedBy>
  <cp:revision>28</cp:revision>
  <cp:lastPrinted>2020-01-13T18:23:19Z</cp:lastPrinted>
  <dcterms:modified xsi:type="dcterms:W3CDTF">2020-01-16T19:19:11Z</dcterms:modified>
</cp:coreProperties>
</file>