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6"/>
  </p:notesMasterIdLst>
  <p:sldIdLst>
    <p:sldId id="256" r:id="rId3"/>
    <p:sldId id="258" r:id="rId4"/>
    <p:sldId id="292" r:id="rId5"/>
    <p:sldId id="295" r:id="rId6"/>
    <p:sldId id="294" r:id="rId7"/>
    <p:sldId id="297" r:id="rId8"/>
    <p:sldId id="301" r:id="rId9"/>
    <p:sldId id="298" r:id="rId10"/>
    <p:sldId id="302" r:id="rId11"/>
    <p:sldId id="305" r:id="rId12"/>
    <p:sldId id="306" r:id="rId13"/>
    <p:sldId id="303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773D"/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0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B7FE-3BF2-4EFE-92D8-BC7B848A028A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92EB-02DA-4AE8-A13D-8C7DFB581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92EB-02DA-4AE8-A13D-8C7DFB581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3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5468-DE8E-4341-9669-B075163331D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1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Lucida Bright" pitchFamily="18" charset="0"/>
              </a:rPr>
              <a:t>Since students have access to their grades on the secure Auburn website, posting or distributing of grades by other means should be unnecessary.</a:t>
            </a: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As access to electronic communications increases, it may be tempting to send grades by e-mail. However, there is no guarantee of confidentiality when using e-mail. Use only Auburn e-mail accounts.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5468-DE8E-4341-9669-B075163331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6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Lucida Bright" pitchFamily="18" charset="0"/>
              </a:rPr>
              <a:t>Since students have access to their grades on the secure Auburn website, posting or distributing of grades by other means should be unnecessary.</a:t>
            </a: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As access to electronic communications increases, it may be tempting to send grades by e-mail. However, there is no guarantee of confidentiality when using e-mail. Use only Auburn e-mail accounts.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5468-DE8E-4341-9669-B075163331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5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Lucida Bright" pitchFamily="18" charset="0"/>
              </a:rPr>
              <a:t>Since students have access to their grades on the secure Auburn website, posting or distributing of grades by other means should be unnecessary.</a:t>
            </a:r>
            <a:endParaRPr lang="en-US" sz="12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As access to electronic communications increases, it may be tempting to send grades by e-mail. However, there is no guarantee of confidentiality when using e-mail. Use only Auburn e-mail accounts.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85468-DE8E-4341-9669-B075163331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Statements made by a person making a recommendation that are made from that person’s personal observation or knowledge do not require a written release from the student. However, if personally identifiable information obtained from a student’s educational record is included in the letter of recommendation (grades, GPA, etc.), the writer is required to obtain a signed release from the student which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	(1) specifies the records that may be disclosed,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	(2) states the purpose of the disclosure, and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	(3) identifies the party or class of parties to whom the 		               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                  disclosure can be made.</a:t>
            </a:r>
          </a:p>
          <a:p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If the person writing the recommendation keeps the letter on file, it is part of the student’s education record and the student has the </a:t>
            </a:r>
          </a:p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  <a:latin typeface="Lucida Bright" pitchFamily="18" charset="0"/>
              </a:rPr>
              <a:t>                     right to read it unless he or she has waived </a:t>
            </a:r>
          </a:p>
          <a:p>
            <a:pPr>
              <a:buNone/>
            </a:pPr>
            <a:r>
              <a:rPr lang="en-US" sz="1200" smtClean="0">
                <a:solidFill>
                  <a:schemeClr val="tx1"/>
                </a:solidFill>
                <a:latin typeface="Lucida Bright" pitchFamily="18" charset="0"/>
              </a:rPr>
              <a:t>                     the right to access.</a:t>
            </a:r>
            <a:endParaRPr lang="en-US" sz="1200" dirty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92EB-02DA-4AE8-A13D-8C7DFB581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345700"/>
            <a:ext cx="9144000" cy="1304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7200" y="0"/>
            <a:ext cx="9151200" cy="13268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icromanaged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2199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200681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345699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65057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2461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200" y="71774"/>
            <a:ext cx="9144000" cy="1304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601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724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7200" y="0"/>
            <a:ext cx="9151200" cy="13268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81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345700"/>
            <a:ext cx="9144000" cy="1304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200681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5345699"/>
            <a:ext cx="9136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65057"/>
            <a:ext cx="7772400" cy="93345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52461"/>
            <a:ext cx="6400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200" y="71774"/>
            <a:ext cx="9144000" cy="1304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2400"/>
            <a:ext cx="7772400" cy="60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1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1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2400"/>
            <a:ext cx="7772400" cy="609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3048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5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2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3732334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4572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19200"/>
            <a:ext cx="3733800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6019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876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7244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9624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9624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9624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9624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495800" cy="312531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4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971800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8" y="2971800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6" y="2971800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457200"/>
            <a:ext cx="2514597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457200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457200"/>
            <a:ext cx="2514600" cy="251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304800"/>
            <a:ext cx="3810000" cy="6019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200"/>
            <a:ext cx="373233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219200"/>
            <a:ext cx="3732334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457200"/>
            <a:ext cx="3733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219200"/>
            <a:ext cx="3733800" cy="51053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0088" y="-1"/>
            <a:ext cx="228600" cy="68580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04800"/>
            <a:ext cx="7696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647700" cy="6858001"/>
          </a:xfrm>
          <a:prstGeom prst="rect">
            <a:avLst/>
          </a:prstGeom>
          <a:solidFill>
            <a:srgbClr val="F97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5400000">
            <a:off x="-2921450" y="3166269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3" r:id="rId4"/>
    <p:sldLayoutId id="214748368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30088" y="-1"/>
            <a:ext cx="228600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04800"/>
            <a:ext cx="7696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-1"/>
            <a:ext cx="647700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5400000">
            <a:off x="-2921450" y="3166269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p.auburn.edu/ocm/150logos/AU%20wordmark.ep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p.auburn.edu/ocm/150logos/AU%20wordmark.ep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57800"/>
            <a:ext cx="7772400" cy="93345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Family Educational Rights and Privacy Act of 1974</a:t>
            </a:r>
            <a:endParaRPr lang="en-US" dirty="0"/>
          </a:p>
        </p:txBody>
      </p:sp>
      <p:pic>
        <p:nvPicPr>
          <p:cNvPr id="5" name="Picture 4" descr="https://fp.auburn.edu/ocm/150logos/finaljpe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" y="5376186"/>
            <a:ext cx="1722515" cy="1352550"/>
          </a:xfrm>
          <a:prstGeom prst="rect">
            <a:avLst/>
          </a:prstGeom>
          <a:noFill/>
          <a:ln>
            <a:solidFill>
              <a:srgbClr val="F9773D"/>
            </a:solidFill>
          </a:ln>
          <a:scene3d>
            <a:camera prst="orthographicFront"/>
            <a:lightRig rig="threePt" dir="t"/>
          </a:scene3d>
          <a:sp3d extrusionH="25400" contourW="50800">
            <a:bevelB w="152400" h="50800" prst="softRound"/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996"/>
            <a:ext cx="8229600" cy="11731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latin typeface="Lucida Bright" pitchFamily="18" charset="0"/>
              </a:rPr>
              <a:t>Proper Custody of Confidential Records</a:t>
            </a:r>
            <a:endParaRPr lang="en-US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31471"/>
            <a:ext cx="7924800" cy="24547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Not leaving records on desks or tables 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Securing computer screens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Placing copiers, fax machines, or printers in secure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Shredding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Safeguarding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Distributing grades in proper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Encrypting drives that contain students’ education information</a:t>
            </a:r>
          </a:p>
          <a:p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43576"/>
            <a:ext cx="2819400" cy="27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996"/>
            <a:ext cx="8229600" cy="11731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latin typeface="Lucida Bright" pitchFamily="18" charset="0"/>
              </a:rPr>
              <a:t> </a:t>
            </a:r>
            <a:r>
              <a:rPr lang="en-US" sz="3200" dirty="0" smtClean="0">
                <a:latin typeface="Lucida Bright" pitchFamily="18" charset="0"/>
              </a:rPr>
              <a:t>The Family Portal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31471"/>
            <a:ext cx="7924800" cy="17689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Allows parent/guardian to request access directly from the student 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Parents/Guardians have their own user name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Maintained by the Parent and Family Programs Office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Lucida Bright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Lucida Bright" pitchFamily="18" charset="0"/>
              </a:rPr>
              <a:t>familyportal.auburn.edu</a:t>
            </a:r>
          </a:p>
          <a:p>
            <a:endParaRPr lang="en-US" sz="4400" smtClean="0">
              <a:solidFill>
                <a:srgbClr val="002060"/>
              </a:solidFill>
              <a:latin typeface="Lucida Bright" pitchFamily="18" charset="0"/>
            </a:endParaRPr>
          </a:p>
          <a:p>
            <a:r>
              <a:rPr lang="en-US" sz="4400" smtClean="0">
                <a:solidFill>
                  <a:srgbClr val="002060"/>
                </a:solidFill>
                <a:latin typeface="Lucida Bright" pitchFamily="18" charset="0"/>
              </a:rPr>
              <a:t>Auburn.edu/</a:t>
            </a:r>
            <a:r>
              <a:rPr lang="en-US" sz="4400" dirty="0" err="1" smtClean="0">
                <a:solidFill>
                  <a:srgbClr val="002060"/>
                </a:solidFill>
                <a:latin typeface="Lucida Bright" pitchFamily="18" charset="0"/>
              </a:rPr>
              <a:t>aupa</a:t>
            </a:r>
            <a:endParaRPr lang="en-US" sz="4400" dirty="0">
              <a:solidFill>
                <a:srgbClr val="002060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7848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Lucida Bright" pitchFamily="18" charset="0"/>
              </a:rPr>
              <a:t>Letters of Recommendation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1"/>
            <a:ext cx="8001000" cy="44957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Lucida Bright" pitchFamily="18" charset="0"/>
              </a:rPr>
              <a:t>Release required if letter contains non-directory information, and must:</a:t>
            </a:r>
            <a:endParaRPr lang="en-US" sz="1800" dirty="0">
              <a:solidFill>
                <a:schemeClr val="tx1"/>
              </a:solidFill>
              <a:latin typeface="Lucida Bright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Lucida Bright" pitchFamily="18" charset="0"/>
              </a:rPr>
              <a:t>     (</a:t>
            </a:r>
            <a:r>
              <a:rPr lang="en-US" sz="1800" dirty="0">
                <a:solidFill>
                  <a:schemeClr val="tx1"/>
                </a:solidFill>
                <a:latin typeface="Lucida Bright" pitchFamily="18" charset="0"/>
              </a:rPr>
              <a:t>1)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S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pecify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the records that may be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disclosed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     (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2) S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tate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the purpose of the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disclosure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     (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3) I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dentify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the party or class of parties to whom the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         </a:t>
            </a:r>
          </a:p>
          <a:p>
            <a:pPr>
              <a:buNone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          disclosure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can be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made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If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the person writing the recommendation keeps the letter on file, it is part of the student’s education record and the student has the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right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to read it unless he or she has waived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the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right to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access.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08" y="27992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Lucida Bright" pitchFamily="18" charset="0"/>
              </a:rPr>
              <a:t>In Conclusion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066801"/>
            <a:ext cx="8229600" cy="4546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900" b="1" dirty="0" smtClean="0">
                <a:latin typeface="Lucida Bright" pitchFamily="18" charset="0"/>
              </a:rPr>
              <a:t>To protect the University and yourself, the release and review of materials from educational records are best handled by designated offices within the University. </a:t>
            </a:r>
          </a:p>
          <a:p>
            <a:pPr>
              <a:buNone/>
            </a:pPr>
            <a:r>
              <a:rPr lang="en-US" sz="1900" b="1" dirty="0" smtClean="0">
                <a:latin typeface="Lucida Bright" pitchFamily="18" charset="0"/>
              </a:rPr>
              <a:t>			</a:t>
            </a:r>
          </a:p>
          <a:p>
            <a:pPr>
              <a:buNone/>
            </a:pPr>
            <a:r>
              <a:rPr lang="en-US" sz="1900" b="1" dirty="0" smtClean="0">
                <a:latin typeface="Lucida Bright" pitchFamily="18" charset="0"/>
              </a:rPr>
              <a:t>Do not share information from a student’s educational record, including grades or grade point averages, with other faculty or staff members of the University unless it is your responsibility to do so, and unless they have a legitimate need in order to perform their duty at Auburn University. Those outside your line of responsibility who need confidential student information should obtain the information from the official source.</a:t>
            </a:r>
          </a:p>
          <a:p>
            <a:pPr>
              <a:buNone/>
            </a:pPr>
            <a:r>
              <a:rPr lang="en-US" sz="1900" b="1" dirty="0" smtClean="0">
                <a:latin typeface="Lucida Bright" pitchFamily="18" charset="0"/>
              </a:rPr>
              <a:t>		</a:t>
            </a:r>
            <a:endParaRPr lang="en-US" sz="1900" b="1" dirty="0">
              <a:latin typeface="Lucida Bright" pitchFamily="18" charset="0"/>
            </a:endParaRPr>
          </a:p>
          <a:p>
            <a:pPr>
              <a:buNone/>
            </a:pPr>
            <a:r>
              <a:rPr lang="en-US" sz="1900" b="1" dirty="0" smtClean="0">
                <a:latin typeface="Lucida Bright" pitchFamily="18" charset="0"/>
              </a:rPr>
              <a:t>Do not share confidential information from student educational records such as grades or grade point averages with parents. </a:t>
            </a:r>
          </a:p>
          <a:p>
            <a:pPr>
              <a:buNone/>
            </a:pPr>
            <a:endParaRPr lang="en-US" sz="1800" b="1" dirty="0" smtClean="0">
              <a:latin typeface="Lucida Bright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Lucida Bright" pitchFamily="18" charset="0"/>
              </a:rPr>
              <a:t>		         </a:t>
            </a:r>
            <a:r>
              <a:rPr lang="en-US" sz="2000" b="1" i="1" dirty="0" smtClean="0">
                <a:latin typeface="Lucida Bright" pitchFamily="18" charset="0"/>
              </a:rPr>
              <a:t>Direct inquiries to the Registrar’s Office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  <a:latin typeface="Lucida Bright" pitchFamily="18" charset="0"/>
            </a:endParaRPr>
          </a:p>
        </p:txBody>
      </p:sp>
      <p:pic>
        <p:nvPicPr>
          <p:cNvPr id="4" name="Picture 3" descr="https://fp.auburn.edu/ocm/150logos/finaljpe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0"/>
            <a:ext cx="11430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 contourW="50800">
            <a:bevelB w="152400" h="50800" prst="softRound"/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568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2400"/>
            <a:ext cx="6553202" cy="5254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Lucida Bright" panose="02040602050505020304" pitchFamily="18" charset="0"/>
              </a:rPr>
              <a:t>What is FERPA?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0"/>
            <a:ext cx="327660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914400"/>
            <a:ext cx="8153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ucida Bright" pitchFamily="18" charset="0"/>
              </a:rPr>
              <a:t>Protects students’ rights at post secondary institutions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latin typeface="Lucida Bright" pitchFamily="18" charset="0"/>
              </a:rPr>
              <a:t> </a:t>
            </a:r>
            <a:r>
              <a:rPr lang="en-US" sz="1900" b="1" dirty="0" smtClean="0">
                <a:latin typeface="Lucida Bright" pitchFamily="18" charset="0"/>
              </a:rPr>
              <a:t>Regardless </a:t>
            </a:r>
            <a:r>
              <a:rPr lang="en-US" sz="1900" b="1" dirty="0">
                <a:latin typeface="Lucida Bright" pitchFamily="18" charset="0"/>
              </a:rPr>
              <a:t>of age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 In </a:t>
            </a:r>
            <a:r>
              <a:rPr lang="en-US" sz="1900" b="1" dirty="0">
                <a:latin typeface="Lucida Bright" pitchFamily="18" charset="0"/>
              </a:rPr>
              <a:t>regard to </a:t>
            </a:r>
            <a:r>
              <a:rPr lang="en-US" sz="1900" b="1" dirty="0" smtClean="0">
                <a:latin typeface="Lucida Bright" pitchFamily="18" charset="0"/>
              </a:rPr>
              <a:t>education </a:t>
            </a:r>
            <a:r>
              <a:rPr lang="en-US" sz="1900" b="1" dirty="0">
                <a:latin typeface="Lucida Bright" pitchFamily="18" charset="0"/>
              </a:rPr>
              <a:t>records</a:t>
            </a:r>
          </a:p>
          <a:p>
            <a:endParaRPr lang="en-US" sz="1900" b="1" dirty="0" smtClean="0">
              <a:latin typeface="Lucida Bright" pitchFamily="18" charset="0"/>
            </a:endParaRPr>
          </a:p>
          <a:p>
            <a:r>
              <a:rPr lang="en-US" sz="2200" b="1" dirty="0" smtClean="0">
                <a:latin typeface="Lucida Bright" pitchFamily="18" charset="0"/>
              </a:rPr>
              <a:t>Grants </a:t>
            </a:r>
            <a:r>
              <a:rPr lang="en-US" sz="2200" b="1" dirty="0">
                <a:latin typeface="Lucida Bright" pitchFamily="18" charset="0"/>
              </a:rPr>
              <a:t>four specific rights to </a:t>
            </a:r>
            <a:r>
              <a:rPr lang="en-US" sz="2200" b="1" dirty="0" smtClean="0">
                <a:latin typeface="Lucida Bright" pitchFamily="18" charset="0"/>
              </a:rPr>
              <a:t>students</a:t>
            </a:r>
            <a:endParaRPr lang="en-US" sz="2200" b="1" dirty="0">
              <a:latin typeface="Lucida Bright" pitchFamily="18" charset="0"/>
            </a:endParaRP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Lucida Bright" pitchFamily="18" charset="0"/>
              </a:rPr>
              <a:t> </a:t>
            </a:r>
            <a:r>
              <a:rPr lang="en-US" sz="1900" b="1" dirty="0">
                <a:latin typeface="Lucida Bright" pitchFamily="18" charset="0"/>
              </a:rPr>
              <a:t>Inspection of their </a:t>
            </a:r>
            <a:r>
              <a:rPr lang="en-US" sz="1900" b="1" dirty="0" smtClean="0">
                <a:latin typeface="Lucida Bright" pitchFamily="18" charset="0"/>
              </a:rPr>
              <a:t>education </a:t>
            </a:r>
            <a:r>
              <a:rPr lang="en-US" sz="1900" b="1" dirty="0">
                <a:latin typeface="Lucida Bright" pitchFamily="18" charset="0"/>
              </a:rPr>
              <a:t>records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 Seek amendment to their </a:t>
            </a:r>
            <a:r>
              <a:rPr lang="en-US" sz="1900" b="1" dirty="0" smtClean="0">
                <a:latin typeface="Lucida Bright" pitchFamily="18" charset="0"/>
              </a:rPr>
              <a:t>education </a:t>
            </a:r>
            <a:r>
              <a:rPr lang="en-US" sz="1900" b="1" dirty="0">
                <a:latin typeface="Lucida Bright" pitchFamily="18" charset="0"/>
              </a:rPr>
              <a:t>records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 Consent to disclosure of their records</a:t>
            </a:r>
          </a:p>
          <a:p>
            <a:pPr lvl="3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 To file a complaint with </a:t>
            </a:r>
            <a:r>
              <a:rPr lang="en-US" sz="1900" b="1" dirty="0" smtClean="0">
                <a:latin typeface="Lucida Bright" pitchFamily="18" charset="0"/>
              </a:rPr>
              <a:t>the U.S. Department of </a:t>
            </a:r>
          </a:p>
          <a:p>
            <a:pPr lvl="3">
              <a:buClr>
                <a:srgbClr val="002060"/>
              </a:buClr>
            </a:pPr>
            <a:r>
              <a:rPr lang="en-US" sz="1900" b="1" dirty="0">
                <a:latin typeface="Lucida Bright" pitchFamily="18" charset="0"/>
              </a:rPr>
              <a:t> </a:t>
            </a:r>
            <a:r>
              <a:rPr lang="en-US" sz="1900" b="1" dirty="0" smtClean="0">
                <a:latin typeface="Lucida Bright" pitchFamily="18" charset="0"/>
              </a:rPr>
              <a:t> Education </a:t>
            </a:r>
            <a:r>
              <a:rPr lang="en-US" sz="1900" b="1" dirty="0">
                <a:latin typeface="Lucida Bright" pitchFamily="18" charset="0"/>
              </a:rPr>
              <a:t>in Washington D.C.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90" y="304800"/>
            <a:ext cx="6553202" cy="5254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EDUCATION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066800"/>
            <a:ext cx="7391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ucida Bright" pitchFamily="18" charset="0"/>
              </a:rPr>
              <a:t>Any </a:t>
            </a:r>
            <a:r>
              <a:rPr lang="en-US" sz="2200" b="1" dirty="0" smtClean="0">
                <a:latin typeface="Lucida Bright" pitchFamily="18" charset="0"/>
              </a:rPr>
              <a:t>record directly related to a student</a:t>
            </a:r>
            <a:endParaRPr lang="en-US" sz="2200" b="1" dirty="0">
              <a:latin typeface="Lucida Bright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M</a:t>
            </a:r>
            <a:r>
              <a:rPr lang="en-US" sz="1900" b="1" dirty="0" smtClean="0">
                <a:latin typeface="Lucida Bright" pitchFamily="18" charset="0"/>
              </a:rPr>
              <a:t>aintained </a:t>
            </a:r>
            <a:r>
              <a:rPr lang="en-US" sz="1900" b="1" dirty="0">
                <a:latin typeface="Lucida Bright" pitchFamily="18" charset="0"/>
              </a:rPr>
              <a:t>by Auburn </a:t>
            </a:r>
            <a:r>
              <a:rPr lang="en-US" sz="1900" b="1" dirty="0" smtClean="0">
                <a:latin typeface="Lucida Bright" pitchFamily="18" charset="0"/>
              </a:rPr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C</a:t>
            </a:r>
            <a:r>
              <a:rPr lang="en-US" sz="1900" b="1" dirty="0" smtClean="0">
                <a:latin typeface="Lucida Bright" pitchFamily="18" charset="0"/>
              </a:rPr>
              <a:t>ontracted parties </a:t>
            </a:r>
            <a:r>
              <a:rPr lang="en-US" sz="1900" b="1" dirty="0">
                <a:latin typeface="Lucida Bright" pitchFamily="18" charset="0"/>
              </a:rPr>
              <a:t>acting on the behalf of Auburn </a:t>
            </a:r>
            <a:r>
              <a:rPr lang="en-US" sz="1900" b="1" dirty="0" smtClean="0">
                <a:latin typeface="Lucida Bright" pitchFamily="18" charset="0"/>
              </a:rPr>
              <a:t>University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Contains </a:t>
            </a:r>
            <a:r>
              <a:rPr lang="en-US" sz="1900" b="1" dirty="0">
                <a:latin typeface="Lucida Bright" pitchFamily="18" charset="0"/>
              </a:rPr>
              <a:t>student’s personally identifiable information (PII)</a:t>
            </a:r>
          </a:p>
          <a:p>
            <a:pPr>
              <a:buNone/>
            </a:pPr>
            <a:r>
              <a:rPr lang="en-US" sz="1900" b="1" dirty="0">
                <a:latin typeface="Lucida Bright" pitchFamily="18" charset="0"/>
              </a:rPr>
              <a:t>	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42138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710223"/>
            <a:ext cx="6553202" cy="5254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NOT EDUCATION RECORDS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598" y="1371600"/>
            <a:ext cx="624840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ucida Bright" pitchFamily="18" charset="0"/>
              </a:rPr>
              <a:t>Sole Possession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  Private </a:t>
            </a:r>
            <a:r>
              <a:rPr lang="en-US" sz="1900" b="1" dirty="0">
                <a:latin typeface="Lucida Bright" pitchFamily="18" charset="0"/>
              </a:rPr>
              <a:t>notes held by school officials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  Never </a:t>
            </a:r>
            <a:r>
              <a:rPr lang="en-US" sz="1900" b="1" dirty="0">
                <a:latin typeface="Lucida Bright" pitchFamily="18" charset="0"/>
              </a:rPr>
              <a:t>released to others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  Not </a:t>
            </a:r>
            <a:r>
              <a:rPr lang="en-US" sz="1900" b="1" dirty="0">
                <a:latin typeface="Lucida Bright" pitchFamily="18" charset="0"/>
              </a:rPr>
              <a:t>accessible by others</a:t>
            </a:r>
          </a:p>
          <a:p>
            <a:endParaRPr lang="en-US" sz="800" b="1" dirty="0">
              <a:solidFill>
                <a:schemeClr val="accent3">
                  <a:lumMod val="75000"/>
                </a:schemeClr>
              </a:solidFill>
              <a:latin typeface="Lucida Bright" pitchFamily="18" charset="0"/>
            </a:endParaRPr>
          </a:p>
          <a:p>
            <a:r>
              <a:rPr lang="en-US" sz="2200" b="1" dirty="0">
                <a:latin typeface="Lucida Bright" pitchFamily="18" charset="0"/>
              </a:rPr>
              <a:t>Medical Treatment </a:t>
            </a:r>
            <a:r>
              <a:rPr lang="en-US" sz="2200" b="1" dirty="0" smtClean="0">
                <a:latin typeface="Lucida Bright" pitchFamily="18" charset="0"/>
              </a:rPr>
              <a:t>Records</a:t>
            </a:r>
          </a:p>
          <a:p>
            <a:endParaRPr lang="en-US" sz="1900" b="1" dirty="0">
              <a:latin typeface="Lucida Bright" pitchFamily="18" charset="0"/>
            </a:endParaRPr>
          </a:p>
          <a:p>
            <a:r>
              <a:rPr lang="en-US" sz="2200" b="1" dirty="0" smtClean="0">
                <a:latin typeface="Lucida Bright" pitchFamily="18" charset="0"/>
              </a:rPr>
              <a:t>Law Enforcement Records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Refer to Campus Safety</a:t>
            </a:r>
          </a:p>
          <a:p>
            <a:endParaRPr lang="en-US" sz="1900" b="1" dirty="0">
              <a:latin typeface="Lucida Bright" pitchFamily="18" charset="0"/>
            </a:endParaRPr>
          </a:p>
          <a:p>
            <a:r>
              <a:rPr lang="en-US" sz="2200" b="1" dirty="0" smtClean="0">
                <a:latin typeface="Lucida Bright" pitchFamily="18" charset="0"/>
              </a:rPr>
              <a:t>Employment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Refer to Human Resources Department</a:t>
            </a:r>
            <a:endParaRPr lang="en-US" sz="1900" b="1" dirty="0">
              <a:latin typeface="Lucida Bright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latin typeface="Lucida Bright" pitchFamily="18" charset="0"/>
            </a:endParaRPr>
          </a:p>
          <a:p>
            <a:r>
              <a:rPr lang="en-US" sz="2200" b="1" dirty="0" smtClean="0">
                <a:latin typeface="Lucida Bright" pitchFamily="18" charset="0"/>
              </a:rPr>
              <a:t>Alumni Records (no longer a student)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Not related to Education Record</a:t>
            </a:r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4800"/>
            <a:ext cx="1536192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80" y="2743200"/>
            <a:ext cx="1695203" cy="1935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26" y="480060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553202" cy="5254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EDUCATION RECORD FORMAT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0" y="1447800"/>
            <a:ext cx="82296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Registrar’s office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Computer printout in your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Class list saved on your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Computer display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latin typeface="Lucida Bright" pitchFamily="18" charset="0"/>
              </a:rPr>
              <a:t>Advisement session notes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11382"/>
            <a:ext cx="4054424" cy="32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511"/>
            <a:ext cx="6553202" cy="5254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DIRECTORY INFORMATION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010483"/>
            <a:ext cx="6248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Student information that can be disclosed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Student’s Complete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Telephone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Auburn University E-Mail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Participation in Recognized Sports/Activities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Photos, Video, or Electronic Image (released only in connection with official A.U. publications)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Term/Dates of Attendance</a:t>
            </a:r>
            <a:endParaRPr lang="en-US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Enrollment Status (full or part 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Most Recent Classification and Curriculum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Degrees and Awards Received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691" y="4741217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Students can restrict the release of Directory Information.  Do not release any Directory Information if prompted that a restriction has been placed.</a:t>
            </a:r>
          </a:p>
        </p:txBody>
      </p:sp>
    </p:spTree>
    <p:extLst>
      <p:ext uri="{BB962C8B-B14F-4D97-AF65-F5344CB8AC3E}">
        <p14:creationId xmlns:p14="http://schemas.microsoft.com/office/powerpoint/2010/main" val="37444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9808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Lucida Bright" pitchFamily="18" charset="0"/>
              </a:rPr>
              <a:t>Non-Directory Information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914400"/>
            <a:ext cx="69342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en-US" sz="1900" b="1" dirty="0" smtClean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Most Common Examples of Non-Directory Information</a:t>
            </a:r>
            <a:endParaRPr lang="en-US" sz="1900" b="1" dirty="0">
              <a:solidFill>
                <a:schemeClr val="tx1"/>
              </a:solidFill>
              <a:latin typeface="Lucida Bright" pitchFamily="18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GPAs </a:t>
            </a: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and 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Transcript(s)/Academic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Student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Class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Personal I</a:t>
            </a: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dentifiable </a:t>
            </a:r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I</a:t>
            </a: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nformation (PII that is not already listed as directory information)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Race</a:t>
            </a:r>
            <a:endParaRPr lang="en-US" sz="1900" b="1" dirty="0">
              <a:solidFill>
                <a:schemeClr val="tx1"/>
              </a:solidFill>
              <a:latin typeface="Lucida Br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SSN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Birth Date</a:t>
            </a:r>
            <a:endParaRPr lang="en-US" sz="1800" dirty="0"/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75000"/>
                </a:schemeClr>
              </a:solidFill>
              <a:latin typeface="Lucida Brigh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986">
            <a:off x="5222414" y="3711144"/>
            <a:ext cx="38482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86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70" y="838200"/>
            <a:ext cx="7322820" cy="5254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Lucida Bright" panose="02040602050505020304" pitchFamily="18" charset="0"/>
              </a:rPr>
              <a:t>LEGITIMATE EDUCATIONAL INTERESTS</a:t>
            </a:r>
            <a:endParaRPr lang="en-US" sz="3200" dirty="0">
              <a:latin typeface="Lucida Bright" panose="02040602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9170" y="1676400"/>
            <a:ext cx="76200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ucida Bright" pitchFamily="18" charset="0"/>
              </a:rPr>
              <a:t>School officials can receive student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Legitimate educational interest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If required to fulfill professional </a:t>
            </a:r>
            <a:r>
              <a:rPr lang="en-US" sz="1900" b="1" dirty="0" smtClean="0">
                <a:latin typeface="Lucida Bright" pitchFamily="18" charset="0"/>
              </a:rPr>
              <a:t>responsibility</a:t>
            </a:r>
          </a:p>
          <a:p>
            <a:pPr lvl="1"/>
            <a:endParaRPr lang="en-US" b="1" dirty="0">
              <a:latin typeface="Lucida Bright" pitchFamily="18" charset="0"/>
            </a:endParaRPr>
          </a:p>
          <a:p>
            <a:r>
              <a:rPr lang="en-US" sz="2200" b="1" dirty="0">
                <a:latin typeface="Lucida Bright" pitchFamily="18" charset="0"/>
              </a:rPr>
              <a:t>Professional Responsibilities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Tasks specified in his/her position or contract agreement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Lucida Bright" pitchFamily="18" charset="0"/>
              </a:rPr>
              <a:t>Tasks related to student’s </a:t>
            </a:r>
            <a:r>
              <a:rPr lang="en-US" sz="1900" b="1" dirty="0" smtClean="0">
                <a:latin typeface="Lucida Bright" pitchFamily="18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Lucida Bright" pitchFamily="18" charset="0"/>
            </a:endParaRPr>
          </a:p>
          <a:p>
            <a:r>
              <a:rPr lang="en-US" sz="2200" b="1" dirty="0" smtClean="0">
                <a:latin typeface="Lucida Bright" pitchFamily="18" charset="0"/>
              </a:rPr>
              <a:t>Does </a:t>
            </a:r>
            <a:r>
              <a:rPr lang="en-US" sz="2200" b="1" dirty="0">
                <a:latin typeface="Lucida Bright" pitchFamily="18" charset="0"/>
              </a:rPr>
              <a:t>NOT convey an inherent right to all student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648200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09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996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>
                <a:latin typeface="Lucida Bright" pitchFamily="18" charset="0"/>
              </a:rPr>
              <a:t>Posting of </a:t>
            </a:r>
            <a:r>
              <a:rPr lang="en-US" sz="3100" dirty="0" smtClean="0">
                <a:latin typeface="Lucida Bright" pitchFamily="18" charset="0"/>
              </a:rPr>
              <a:t>Graded Materials and Class Rosters</a:t>
            </a:r>
            <a:endParaRPr lang="en-US" sz="3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431470"/>
            <a:ext cx="7924800" cy="51217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chemeClr val="tx1"/>
                </a:solidFill>
                <a:latin typeface="Lucida Bright" pitchFamily="18" charset="0"/>
              </a:rPr>
              <a:t>Violations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Public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posting of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class roster and grades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by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identifiers </a:t>
            </a:r>
            <a:endParaRPr lang="en-US" sz="1900" dirty="0">
              <a:solidFill>
                <a:schemeClr val="tx1"/>
              </a:solidFill>
              <a:latin typeface="Lucida Bright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Leaving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personally identifiable graded papers, exams, or lab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books open </a:t>
            </a:r>
            <a:r>
              <a:rPr lang="en-US" sz="1900" dirty="0">
                <a:solidFill>
                  <a:schemeClr val="tx1"/>
                </a:solidFill>
                <a:latin typeface="Lucida Bright" pitchFamily="18" charset="0"/>
              </a:rPr>
              <a:t>and </a:t>
            </a: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unattended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Improperly using e-mail </a:t>
            </a:r>
          </a:p>
          <a:p>
            <a:endParaRPr lang="en-US" sz="18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2200" b="1" dirty="0" smtClean="0">
                <a:solidFill>
                  <a:schemeClr val="tx1"/>
                </a:solidFill>
                <a:latin typeface="Lucida Bright" pitchFamily="18" charset="0"/>
              </a:rPr>
              <a:t>Examples of Acceptable/Unacceptable Class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Acceptable:  student access to fellow students’ names/e-mail addresses on a roster within the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  <a:latin typeface="Lucida Bright" pitchFamily="18" charset="0"/>
              </a:rPr>
              <a:t>Not Acceptable: uploading official rosters that include student identifiers</a:t>
            </a:r>
          </a:p>
          <a:p>
            <a:endParaRPr lang="en-US" sz="1800" dirty="0" smtClean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1900" b="1" dirty="0">
                <a:solidFill>
                  <a:schemeClr val="tx1"/>
                </a:solidFill>
                <a:latin typeface="Lucida Bright" pitchFamily="18" charset="0"/>
              </a:rPr>
              <a:t>Applies to online and traditional classes </a:t>
            </a:r>
          </a:p>
          <a:p>
            <a:endParaRPr lang="en-US" sz="1800" dirty="0">
              <a:solidFill>
                <a:schemeClr val="tx1"/>
              </a:solidFill>
              <a:latin typeface="Lucida Bright" pitchFamily="18" charset="0"/>
            </a:endParaRPr>
          </a:p>
          <a:p>
            <a:r>
              <a:rPr lang="en-US" sz="1900" b="1" dirty="0" smtClean="0">
                <a:solidFill>
                  <a:schemeClr val="tx1"/>
                </a:solidFill>
                <a:latin typeface="Lucida Bright" pitchFamily="18" charset="0"/>
              </a:rPr>
              <a:t>Never share class rosters with guest speakers</a:t>
            </a:r>
          </a:p>
          <a:p>
            <a:endParaRPr lang="en-US" sz="1800" dirty="0">
              <a:solidFill>
                <a:schemeClr val="tx1"/>
              </a:solidFill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856</Words>
  <Application>Microsoft Office PowerPoint</Application>
  <PresentationFormat>On-screen Show (4:3)</PresentationFormat>
  <Paragraphs>146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Heavy</vt:lpstr>
      <vt:lpstr>Lucida Bright</vt:lpstr>
      <vt:lpstr>PresenterMedia.com Animated Theme</vt:lpstr>
      <vt:lpstr>PresenterMedia.com Static Theme</vt:lpstr>
      <vt:lpstr>FERPA</vt:lpstr>
      <vt:lpstr>What is FERPA?</vt:lpstr>
      <vt:lpstr>EDUCATION RECORDS</vt:lpstr>
      <vt:lpstr>NOT EDUCATION RECORDS</vt:lpstr>
      <vt:lpstr>EDUCATION RECORD FORMAT</vt:lpstr>
      <vt:lpstr>DIRECTORY INFORMATION</vt:lpstr>
      <vt:lpstr>Non-Directory Information</vt:lpstr>
      <vt:lpstr>LEGITIMATE EDUCATIONAL INTERESTS</vt:lpstr>
      <vt:lpstr> Posting of Graded Materials and Class Rosters</vt:lpstr>
      <vt:lpstr> Proper Custody of Confidential Records</vt:lpstr>
      <vt:lpstr>  The Family Portal</vt:lpstr>
      <vt:lpstr>Letters of Recommendation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Ricky Causey</cp:lastModifiedBy>
  <cp:revision>163</cp:revision>
  <dcterms:created xsi:type="dcterms:W3CDTF">2010-11-24T18:19:10Z</dcterms:created>
  <dcterms:modified xsi:type="dcterms:W3CDTF">2019-08-20T19:09:46Z</dcterms:modified>
</cp:coreProperties>
</file>