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3" r:id="rId5"/>
    <p:sldId id="258" r:id="rId6"/>
    <p:sldId id="262" r:id="rId7"/>
    <p:sldId id="259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E9C"/>
    <a:srgbClr val="F68029"/>
    <a:srgbClr val="03244D"/>
    <a:srgbClr val="AA9C8F"/>
    <a:srgbClr val="D1D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6"/>
    <p:restoredTop sz="94407"/>
  </p:normalViewPr>
  <p:slideViewPr>
    <p:cSldViewPr snapToGrid="0" snapToObjects="1">
      <p:cViewPr varScale="1">
        <p:scale>
          <a:sx n="92" d="100"/>
          <a:sy n="92" d="100"/>
        </p:scale>
        <p:origin x="1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B3421-18D3-F94C-B5BA-CBBFDFBFFE78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5718D-71B3-B142-8E9B-CEB2E2F88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Office of Auburn Online has partnered with </a:t>
            </a:r>
            <a:r>
              <a:rPr lang="en-US" dirty="0" err="1"/>
              <a:t>Credly</a:t>
            </a:r>
            <a:r>
              <a:rPr lang="en-US" dirty="0"/>
              <a:t> to offer AU Certified digital badges. Units can collaborate with AU Online to create badges. Biggio Center has taken the lead by issuing the first badge – EASL Certified. A badge is a certificate in a digital format. Like girl scouts but instead of sewing it to a sash, you share it on your professional website, electronic CV, or social media. </a:t>
            </a:r>
          </a:p>
          <a:p>
            <a:r>
              <a:rPr lang="en-US" dirty="0"/>
              <a:t>Badge consists of the icon and the meta-data: what pops up when you click on the icon. </a:t>
            </a:r>
            <a:r>
              <a:rPr lang="en-US" dirty="0" err="1"/>
              <a:t>Descripriton</a:t>
            </a:r>
            <a:r>
              <a:rPr lang="en-US" dirty="0"/>
              <a:t> &amp; criteria. Issuer Details.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4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Evidence of teaching effectiveness – invests time in professional development; print certificate or digital certificate;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2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Biggio badges certify professional development in CRD, Active Learning, and the PFF program. This year we are releasing at least two more. One for NFS and one for Teaching Feedback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Cidi</a:t>
            </a:r>
            <a:r>
              <a:rPr lang="en-US" dirty="0"/>
              <a:t> Design Tools is open source software that simplifies the way instructors build course shells and style content in Canvas.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91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56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Biggio badges certify professional development in CRD, Active Learning, and the PFF program. This year we are releasing at least two more. One for NFS and one for Teaching Feedback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5718D-71B3-B142-8E9B-CEB2E2F881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16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6899" y="4079374"/>
            <a:ext cx="1270726" cy="3505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4068" y="5683348"/>
            <a:ext cx="12206068" cy="1174652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5852347"/>
            <a:ext cx="3107266" cy="85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353542" y="1251475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01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94299" y="2451803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18150" y="2953240"/>
            <a:ext cx="18415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4385117" y="1196733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4456523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051824" y="2953239"/>
            <a:ext cx="17949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7816181" y="1318289"/>
            <a:ext cx="288925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7718748" y="2451802"/>
            <a:ext cx="288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96E9C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USE UPPERCASE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8338881" y="2953239"/>
            <a:ext cx="1847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Optima" charset="0"/>
                <a:ea typeface="Optima" charset="0"/>
                <a:cs typeface="Optima" charset="0"/>
              </a:rPr>
              <a:t>Insert</a:t>
            </a:r>
            <a:r>
              <a:rPr lang="en-US" sz="2000" baseline="0" dirty="0">
                <a:latin typeface="Optima" charset="0"/>
                <a:ea typeface="Optima" charset="0"/>
                <a:cs typeface="Optima" charset="0"/>
              </a:rPr>
              <a:t> text here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96813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01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21539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02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2087" y="1561446"/>
            <a:ext cx="4258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96E9C"/>
                </a:solidFill>
                <a:latin typeface="Futura Medium" charset="0"/>
                <a:ea typeface="Futura Medium" charset="0"/>
                <a:cs typeface="Futura Medium" charset="0"/>
              </a:rPr>
              <a:t>USE UPPERCASE HERE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79222" y="454843"/>
            <a:ext cx="1682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68029"/>
                </a:solidFill>
                <a:latin typeface="Futura Condensed ExtraBold" charset="0"/>
                <a:ea typeface="Futura Condensed ExtraBold" charset="0"/>
                <a:cs typeface="Futura Condensed ExtraBold" charset="0"/>
              </a:rPr>
              <a:t>03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64" y="2066246"/>
            <a:ext cx="5430838" cy="352380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633568" y="2282718"/>
            <a:ext cx="4368800" cy="30908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 algn="l"/>
            <a:r>
              <a:rPr lang="en-US" dirty="0"/>
              <a:t>New Faculty Orientation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839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73115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45919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49805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2127235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41350" y="417513"/>
            <a:ext cx="10925175" cy="54371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12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460086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USE UPPERCASE ON TITLES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337" y="6356350"/>
            <a:ext cx="5021179" cy="365125"/>
          </a:xfrm>
        </p:spPr>
        <p:txBody>
          <a:bodyPr/>
          <a:lstStyle/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73121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8288" y="0"/>
            <a:ext cx="1221028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8288" y="6176962"/>
            <a:ext cx="12210288" cy="681037"/>
          </a:xfrm>
          <a:prstGeom prst="rect">
            <a:avLst/>
          </a:prstGeom>
          <a:solidFill>
            <a:srgbClr val="03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USE UPPERCASE ON TITLES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337" y="6356350"/>
            <a:ext cx="4716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pPr algn="l"/>
            <a:r>
              <a:rPr lang="en-US" dirty="0"/>
              <a:t>Presentation title goes here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31301" y="6356350"/>
            <a:ext cx="66163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Optima" charset="0"/>
                <a:ea typeface="Optima" charset="0"/>
                <a:cs typeface="Optima" charset="0"/>
              </a:defRPr>
            </a:lvl1pPr>
          </a:lstStyle>
          <a:p>
            <a:r>
              <a:rPr lang="en-US" dirty="0"/>
              <a:t>Secondary content goes here (name, slide number, etc.)</a:t>
            </a:r>
          </a:p>
        </p:txBody>
      </p:sp>
    </p:spTree>
    <p:extLst>
      <p:ext uri="{BB962C8B-B14F-4D97-AF65-F5344CB8AC3E}">
        <p14:creationId xmlns:p14="http://schemas.microsoft.com/office/powerpoint/2010/main" val="16955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68029"/>
          </a:solidFill>
          <a:latin typeface="Futura" charset="0"/>
          <a:ea typeface="Futura" charset="0"/>
          <a:cs typeface="Futur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rgbClr val="03244D"/>
          </a:solidFill>
          <a:latin typeface="Optima" charset="0"/>
          <a:ea typeface="Optima" charset="0"/>
          <a:cs typeface="Opti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mailto:LMD@auburn.ed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hyperlink" Target="mailto:LMD@auburn.ed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7EE83DD8-F011-1848-BADA-FB4B765FB8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"/>
          </a:blip>
          <a:srcRect l="13465" t="13882" r="22801" b="23586"/>
          <a:stretch/>
        </p:blipFill>
        <p:spPr>
          <a:xfrm>
            <a:off x="6506485" y="0"/>
            <a:ext cx="5685515" cy="5578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5127" y="0"/>
            <a:ext cx="9822873" cy="2493818"/>
          </a:xfrm>
        </p:spPr>
        <p:txBody>
          <a:bodyPr>
            <a:normAutofit fontScale="90000"/>
          </a:bodyPr>
          <a:lstStyle/>
          <a:p>
            <a:r>
              <a:rPr lang="en-US" dirty="0"/>
              <a:t>3 			 Tools to Enhance Teaching &amp;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6183" y="2921973"/>
            <a:ext cx="6199633" cy="247419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/>
              <a:t>Digital Badges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/>
              <a:t>Canvas Design Tools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dirty="0"/>
              <a:t>Canvas Feedback Tool</a:t>
            </a:r>
          </a:p>
        </p:txBody>
      </p:sp>
      <p:sp>
        <p:nvSpPr>
          <p:cNvPr id="4" name="Explosion 1 3">
            <a:extLst>
              <a:ext uri="{FF2B5EF4-FFF2-40B4-BE49-F238E27FC236}">
                <a16:creationId xmlns:a16="http://schemas.microsoft.com/office/drawing/2014/main" id="{7EA7C408-32DD-4F40-BF1E-BD29D41F52B7}"/>
              </a:ext>
            </a:extLst>
          </p:cNvPr>
          <p:cNvSpPr/>
          <p:nvPr/>
        </p:nvSpPr>
        <p:spPr>
          <a:xfrm rot="20460308">
            <a:off x="1813283" y="583242"/>
            <a:ext cx="2365801" cy="1327332"/>
          </a:xfrm>
          <a:prstGeom prst="irregularSeal1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Bradley Hand" pitchFamily="2" charset="77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641049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D6BCAB6-08A1-F944-BB60-F59ECD38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525478"/>
            <a:ext cx="2667000" cy="2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4C38B-4EBD-EF42-9AD2-3C16A42C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8E6F935-135A-E841-AB81-A5502DB8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94523" y="-411223"/>
            <a:ext cx="4002081" cy="4002081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219346-1BE2-3F45-BE98-FF1825851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2" y="3187188"/>
            <a:ext cx="2890010" cy="28900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997534-0D39-6540-88DF-775AE7C68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055" y="1247756"/>
            <a:ext cx="3143459" cy="31434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D0EFDD-59AD-164F-9492-005709E66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968" y="3381847"/>
            <a:ext cx="3113867" cy="31138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F87FDC-A1EE-9148-81DF-81602BCEA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506" y="1027906"/>
            <a:ext cx="3583161" cy="35831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B0C94A-B948-0A43-8760-221AC5014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2518" y="-579263"/>
            <a:ext cx="3961110" cy="396111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14B12D72-2F1C-0F49-ABF5-9B3AACF0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01684" y="6329110"/>
            <a:ext cx="9255631" cy="333207"/>
          </a:xfrm>
        </p:spPr>
        <p:txBody>
          <a:bodyPr/>
          <a:lstStyle/>
          <a:p>
            <a:pPr algn="r"/>
            <a:r>
              <a:rPr lang="en-US" dirty="0"/>
              <a:t>Questions? Email Lindsay Doukopoulos </a:t>
            </a: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LMD@auburn.edu</a:t>
            </a:r>
            <a:r>
              <a:rPr lang="en-US" dirty="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649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5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What’s a Badge?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337" y="1140214"/>
            <a:ext cx="3962400" cy="4713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/>
              <a:t>Digital Credential =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A90A5C-A695-564F-A356-7140EEA0DCE1}"/>
              </a:ext>
            </a:extLst>
          </p:cNvPr>
          <p:cNvGrpSpPr/>
          <p:nvPr/>
        </p:nvGrpSpPr>
        <p:grpSpPr>
          <a:xfrm>
            <a:off x="1153027" y="1813914"/>
            <a:ext cx="5055267" cy="3936133"/>
            <a:chOff x="1153027" y="1813914"/>
            <a:chExt cx="5055267" cy="39361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37CB4D-C1B4-F24D-9EBB-34595E2D7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3027" y="2234153"/>
              <a:ext cx="3691689" cy="35158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44DEF-DD17-9748-8832-7DC1B7FAF806}"/>
                </a:ext>
              </a:extLst>
            </p:cNvPr>
            <p:cNvSpPr txBox="1"/>
            <p:nvPr/>
          </p:nvSpPr>
          <p:spPr>
            <a:xfrm>
              <a:off x="2405311" y="1813914"/>
              <a:ext cx="380298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Optima" panose="02000503060000020004" pitchFamily="2" charset="0"/>
                </a:rPr>
                <a:t>Icon          +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2B5AC4A-9C7C-5E4B-97E6-4A143CDCFE29}"/>
              </a:ext>
            </a:extLst>
          </p:cNvPr>
          <p:cNvGrpSpPr/>
          <p:nvPr/>
        </p:nvGrpSpPr>
        <p:grpSpPr>
          <a:xfrm>
            <a:off x="5431301" y="1854988"/>
            <a:ext cx="6378220" cy="3895059"/>
            <a:chOff x="5431301" y="1854988"/>
            <a:chExt cx="6378220" cy="38950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62B069-5A76-A44A-AE95-4385516CBA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1301" y="2619453"/>
              <a:ext cx="6378220" cy="313059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DD001C-215B-9A4A-AA0E-D530CE3D08F6}"/>
                </a:ext>
              </a:extLst>
            </p:cNvPr>
            <p:cNvSpPr txBox="1"/>
            <p:nvPr/>
          </p:nvSpPr>
          <p:spPr>
            <a:xfrm>
              <a:off x="5560538" y="1854988"/>
              <a:ext cx="45459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b="1" dirty="0">
                  <a:latin typeface="Optima" panose="02000503060000020004" pitchFamily="2" charset="0"/>
                </a:rPr>
                <a:t>Meta-Data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69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AD788B9D-4892-F749-A242-FAABB7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"/>
          </a:blip>
          <a:srcRect l="13465" t="13882" r="22801" b="23586"/>
          <a:stretch/>
        </p:blipFill>
        <p:spPr>
          <a:xfrm>
            <a:off x="5919537" y="-1"/>
            <a:ext cx="6272463" cy="6154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What’s the Value of a Badge?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295" y="1573841"/>
            <a:ext cx="9956505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dirty="0"/>
              <a:t>Heads &amp; Chairs value:</a:t>
            </a:r>
          </a:p>
          <a:p>
            <a:r>
              <a:rPr lang="en-US" sz="3500" dirty="0"/>
              <a:t>Evidence of teaching effectiveness:</a:t>
            </a:r>
            <a:r>
              <a:rPr lang="en-US" sz="3500" i="1" dirty="0"/>
              <a:t> </a:t>
            </a:r>
          </a:p>
          <a:p>
            <a:pPr marL="0" indent="0">
              <a:buNone/>
            </a:pPr>
            <a:r>
              <a:rPr lang="en-US" sz="3500" i="1" dirty="0"/>
              <a:t>	Strives to Be a Better Teacher </a:t>
            </a:r>
            <a:r>
              <a:rPr lang="en-US" sz="2000" i="1" dirty="0"/>
              <a:t>(Teaching Behaviors Checklist; </a:t>
            </a:r>
            <a:r>
              <a:rPr lang="en-US" sz="2000" i="1" dirty="0" err="1"/>
              <a:t>Buskist</a:t>
            </a:r>
            <a:r>
              <a:rPr lang="en-US" sz="2000" i="1" dirty="0"/>
              <a:t> et al. 2002)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600" b="1" dirty="0"/>
              <a:t>Faculty value:</a:t>
            </a:r>
          </a:p>
          <a:p>
            <a:r>
              <a:rPr lang="en-US" sz="3600" dirty="0"/>
              <a:t>Specific tasks to improve</a:t>
            </a:r>
          </a:p>
          <a:p>
            <a:r>
              <a:rPr lang="en-US" sz="3600" dirty="0"/>
              <a:t>Getting feedback</a:t>
            </a:r>
          </a:p>
          <a:p>
            <a:r>
              <a:rPr lang="en-US" sz="3600" dirty="0"/>
              <a:t>Sharing on websites, LinkedIn</a:t>
            </a:r>
          </a:p>
          <a:p>
            <a:r>
              <a:rPr lang="en-US" sz="3600" dirty="0"/>
              <a:t>Recognition on Biggio website</a:t>
            </a:r>
          </a:p>
          <a:p>
            <a:r>
              <a:rPr lang="en-US" sz="3600" dirty="0"/>
              <a:t>Fun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4EF15-0E7F-C442-AD3C-7C0954DE2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382" y="4129881"/>
            <a:ext cx="720434" cy="7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05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DD6BCAB6-08A1-F944-BB60-F59ECD38B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525478"/>
            <a:ext cx="2667000" cy="25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4C38B-4EBD-EF42-9AD2-3C16A42C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Biggio Badges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8E6F935-135A-E841-AB81-A5502DB8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94523" y="-411223"/>
            <a:ext cx="4002081" cy="4002081"/>
          </a:xfr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219346-1BE2-3F45-BE98-FF1825851F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12" y="3187188"/>
            <a:ext cx="2890010" cy="28900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8997534-0D39-6540-88DF-775AE7C68C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7055" y="1247756"/>
            <a:ext cx="3143459" cy="31434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CD0EFDD-59AD-164F-9492-005709E66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3968" y="3381847"/>
            <a:ext cx="3113867" cy="311386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4F87FDC-A1EE-9148-81DF-81602BCEAB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3506" y="1027906"/>
            <a:ext cx="3583161" cy="35831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5B0C94A-B948-0A43-8760-221AC50146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2518" y="-579263"/>
            <a:ext cx="3961110" cy="396111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F934F6-8710-2746-B161-B97E73BC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1428" y="6329110"/>
            <a:ext cx="9255631" cy="333207"/>
          </a:xfrm>
        </p:spPr>
        <p:txBody>
          <a:bodyPr/>
          <a:lstStyle/>
          <a:p>
            <a:pPr algn="r"/>
            <a:r>
              <a:rPr lang="en-US" dirty="0"/>
              <a:t>Questions? Email Lindsay Doukopoulos </a:t>
            </a: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LMD@auburn.edu</a:t>
            </a:r>
            <a:r>
              <a:rPr lang="en-US" dirty="0"/>
              <a:t>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82472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3ED0E-0F38-8049-BF0B-72191419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Design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91481-268A-524A-91BB-C3CACF6C8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734"/>
            <a:ext cx="6621379" cy="4351338"/>
          </a:xfrm>
        </p:spPr>
        <p:txBody>
          <a:bodyPr>
            <a:normAutofit/>
          </a:bodyPr>
          <a:lstStyle/>
          <a:p>
            <a:r>
              <a:rPr lang="en-US" b="1" dirty="0"/>
              <a:t>Improves the student experience</a:t>
            </a:r>
          </a:p>
          <a:p>
            <a:pPr lvl="1"/>
            <a:r>
              <a:rPr lang="en-US" b="1" dirty="0"/>
              <a:t>↑</a:t>
            </a:r>
            <a:r>
              <a:rPr lang="en-US" dirty="0"/>
              <a:t> Quality</a:t>
            </a:r>
          </a:p>
          <a:p>
            <a:pPr lvl="1"/>
            <a:r>
              <a:rPr lang="en-US" b="1" dirty="0"/>
              <a:t>↑ </a:t>
            </a:r>
            <a:r>
              <a:rPr lang="en-US" dirty="0"/>
              <a:t>Consistency</a:t>
            </a:r>
          </a:p>
          <a:p>
            <a:pPr lvl="1"/>
            <a:r>
              <a:rPr lang="en-US" b="1" dirty="0"/>
              <a:t>↑ </a:t>
            </a:r>
            <a:r>
              <a:rPr lang="en-US" dirty="0"/>
              <a:t>Accessibility</a:t>
            </a:r>
          </a:p>
          <a:p>
            <a:r>
              <a:rPr lang="en-US" b="1" dirty="0"/>
              <a:t>Requires less faculty time</a:t>
            </a:r>
          </a:p>
          <a:p>
            <a:pPr lvl="1"/>
            <a:r>
              <a:rPr lang="en-US" dirty="0"/>
              <a:t>Customize the look</a:t>
            </a:r>
          </a:p>
          <a:p>
            <a:pPr lvl="1"/>
            <a:r>
              <a:rPr lang="en-US" dirty="0"/>
              <a:t>Multi-Tool: templates; module builder; due date modifier</a:t>
            </a:r>
          </a:p>
          <a:p>
            <a:pPr lvl="1"/>
            <a:r>
              <a:rPr lang="en-US" dirty="0"/>
              <a:t>Upload/Embed Image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DAD9F-49C5-0A4D-ADF1-AF60FB49F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579" y="2050966"/>
            <a:ext cx="4416053" cy="32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2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A4B7-C085-9C48-815A-E3E9F301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Biggio Tech: Design Tool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E6A01-1DA3-604C-A24E-6026AE81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916" cy="4351338"/>
          </a:xfrm>
        </p:spPr>
        <p:txBody>
          <a:bodyPr>
            <a:normAutofit/>
          </a:bodyPr>
          <a:lstStyle/>
          <a:p>
            <a:r>
              <a:rPr lang="en-US" b="1" strike="sngStrike" dirty="0"/>
              <a:t>“Launch Your Canvas Courses to the Next Level with Design Tools”</a:t>
            </a:r>
          </a:p>
          <a:p>
            <a:pPr lvl="1"/>
            <a:r>
              <a:rPr lang="en-US" strike="sngStrike" dirty="0"/>
              <a:t>August 28</a:t>
            </a:r>
            <a:r>
              <a:rPr lang="en-US" strike="sngStrike" baseline="30000" dirty="0"/>
              <a:t>th</a:t>
            </a:r>
            <a:r>
              <a:rPr lang="en-US" strike="sngStrike" dirty="0"/>
              <a:t>, 2 – 3:00 pm</a:t>
            </a:r>
          </a:p>
          <a:p>
            <a:pPr lvl="1"/>
            <a:r>
              <a:rPr lang="en-US" strike="sngStrike" dirty="0"/>
              <a:t>Foy 145 (The Learning Lounge)</a:t>
            </a:r>
            <a:r>
              <a:rPr lang="en-US" dirty="0"/>
              <a:t> </a:t>
            </a:r>
            <a:r>
              <a:rPr lang="en-US" i="1" dirty="0"/>
              <a:t>This session took place today</a:t>
            </a:r>
            <a:endParaRPr lang="en-US" i="1" strike="sngStrike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“How to Create a Consistent and User-Friendly Canvas Course With the Multi-Tool”</a:t>
            </a:r>
          </a:p>
          <a:p>
            <a:pPr lvl="1"/>
            <a:r>
              <a:rPr lang="en-US" dirty="0"/>
              <a:t>August 29</a:t>
            </a:r>
            <a:r>
              <a:rPr lang="en-US" baseline="30000" dirty="0"/>
              <a:t>th</a:t>
            </a:r>
            <a:r>
              <a:rPr lang="en-US" dirty="0"/>
              <a:t>, 10 – 11:00am</a:t>
            </a:r>
          </a:p>
          <a:p>
            <a:pPr lvl="1"/>
            <a:r>
              <a:rPr lang="en-US" dirty="0"/>
              <a:t>Foy 145 (The Learning Lounge)</a:t>
            </a:r>
          </a:p>
        </p:txBody>
      </p:sp>
    </p:spTree>
    <p:extLst>
      <p:ext uri="{BB962C8B-B14F-4D97-AF65-F5344CB8AC3E}">
        <p14:creationId xmlns:p14="http://schemas.microsoft.com/office/powerpoint/2010/main" val="229619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1D0A8-0442-5849-8D04-78386C3AD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35" y="3318882"/>
            <a:ext cx="2665329" cy="2812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6EC91-6FC4-234A-A912-6DEBA4C90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Canvas Feedback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6BDB-6A38-B94B-A0F9-59340C55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7870"/>
          </a:xfrm>
        </p:spPr>
        <p:txBody>
          <a:bodyPr/>
          <a:lstStyle/>
          <a:p>
            <a:r>
              <a:rPr lang="en-US" dirty="0"/>
              <a:t>Teach students how to </a:t>
            </a:r>
            <a:r>
              <a:rPr lang="en-US" b="1" dirty="0"/>
              <a:t>give feedback</a:t>
            </a:r>
          </a:p>
          <a:p>
            <a:r>
              <a:rPr lang="en-US" b="1" dirty="0"/>
              <a:t>Get feedback </a:t>
            </a:r>
            <a:r>
              <a:rPr lang="en-US" dirty="0"/>
              <a:t>throughout the semester</a:t>
            </a:r>
          </a:p>
          <a:p>
            <a:r>
              <a:rPr lang="en-US" b="1" dirty="0"/>
              <a:t>Increase response rate and quality of </a:t>
            </a:r>
            <a:r>
              <a:rPr lang="en-US" b="1" dirty="0" err="1"/>
              <a:t>AUeValuate</a:t>
            </a:r>
            <a:r>
              <a:rPr lang="en-US" b="1" dirty="0"/>
              <a:t> feedback</a:t>
            </a:r>
          </a:p>
        </p:txBody>
      </p:sp>
    </p:spTree>
    <p:extLst>
      <p:ext uri="{BB962C8B-B14F-4D97-AF65-F5344CB8AC3E}">
        <p14:creationId xmlns:p14="http://schemas.microsoft.com/office/powerpoint/2010/main" val="408277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A4B7-C085-9C48-815A-E3E9F3018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179" y="4723"/>
            <a:ext cx="10515600" cy="1325563"/>
          </a:xfrm>
        </p:spPr>
        <p:txBody>
          <a:bodyPr/>
          <a:lstStyle/>
          <a:p>
            <a:r>
              <a:rPr lang="en-US" dirty="0"/>
              <a:t>Instructor 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B703F-DBBD-254D-8233-D7A1B89D7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1185908"/>
            <a:ext cx="10507579" cy="4845917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12A127B9-226E-984B-A0B3-C38059BDD6FE}"/>
              </a:ext>
            </a:extLst>
          </p:cNvPr>
          <p:cNvSpPr/>
          <p:nvPr/>
        </p:nvSpPr>
        <p:spPr>
          <a:xfrm rot="19291081">
            <a:off x="6095175" y="3270000"/>
            <a:ext cx="2518610" cy="13276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View Comments</a:t>
            </a:r>
          </a:p>
        </p:txBody>
      </p:sp>
    </p:spTree>
    <p:extLst>
      <p:ext uri="{BB962C8B-B14F-4D97-AF65-F5344CB8AC3E}">
        <p14:creationId xmlns:p14="http://schemas.microsoft.com/office/powerpoint/2010/main" val="151384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2FCC-F2D0-A84E-AC99-7B29C6E6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/>
              <a:t>Student View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E3244BA-BED5-CD42-ACD0-2FC4121BC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274" y="882316"/>
            <a:ext cx="7719368" cy="5249445"/>
          </a:xfr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D10AF7E6-A69A-B446-BED3-8459438C1350}"/>
              </a:ext>
            </a:extLst>
          </p:cNvPr>
          <p:cNvSpPr/>
          <p:nvPr/>
        </p:nvSpPr>
        <p:spPr>
          <a:xfrm rot="20099178">
            <a:off x="7612524" y="1040782"/>
            <a:ext cx="4140520" cy="15045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Video tutorial</a:t>
            </a:r>
            <a:r>
              <a:rPr lang="en-US" dirty="0"/>
              <a:t>: How to give </a:t>
            </a:r>
            <a:r>
              <a:rPr lang="en-US" b="1" dirty="0"/>
              <a:t>Specific</a:t>
            </a:r>
            <a:r>
              <a:rPr lang="en-US" dirty="0"/>
              <a:t>, </a:t>
            </a:r>
            <a:r>
              <a:rPr lang="en-US" b="1" dirty="0"/>
              <a:t>Actionable</a:t>
            </a:r>
            <a:r>
              <a:rPr lang="en-US" dirty="0"/>
              <a:t>, </a:t>
            </a:r>
            <a:r>
              <a:rPr lang="en-US" b="1" dirty="0"/>
              <a:t>Respectful</a:t>
            </a:r>
            <a:r>
              <a:rPr lang="en-US" dirty="0"/>
              <a:t> Feedback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8FB454-33EB-3144-8853-A81D5A5F10B9}"/>
              </a:ext>
            </a:extLst>
          </p:cNvPr>
          <p:cNvSpPr/>
          <p:nvPr/>
        </p:nvSpPr>
        <p:spPr>
          <a:xfrm>
            <a:off x="4315326" y="3350125"/>
            <a:ext cx="5223263" cy="1554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 leaves </a:t>
            </a:r>
            <a:r>
              <a:rPr lang="en-US" sz="2000" b="1" dirty="0"/>
              <a:t>anonymous</a:t>
            </a:r>
            <a:r>
              <a:rPr lang="en-US" sz="2000" dirty="0"/>
              <a:t> feedback. </a:t>
            </a:r>
          </a:p>
          <a:p>
            <a:pPr algn="ctr"/>
            <a:r>
              <a:rPr lang="en-US" sz="2000" dirty="0"/>
              <a:t>If a student abuses this privilege, </a:t>
            </a:r>
          </a:p>
          <a:p>
            <a:pPr algn="ctr"/>
            <a:r>
              <a:rPr lang="en-US" sz="2000" dirty="0"/>
              <a:t>you can </a:t>
            </a:r>
            <a:r>
              <a:rPr lang="en-US" sz="2000" b="1" dirty="0"/>
              <a:t>block</a:t>
            </a:r>
            <a:r>
              <a:rPr lang="en-US" sz="2000" dirty="0"/>
              <a:t> them.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63A00B5-36C3-314E-9EEA-67F280C013FE}"/>
              </a:ext>
            </a:extLst>
          </p:cNvPr>
          <p:cNvSpPr/>
          <p:nvPr/>
        </p:nvSpPr>
        <p:spPr>
          <a:xfrm rot="1149784">
            <a:off x="170383" y="4422230"/>
            <a:ext cx="4197983" cy="1656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Student is notified when you reply</a:t>
            </a:r>
          </a:p>
        </p:txBody>
      </p:sp>
    </p:spTree>
    <p:extLst>
      <p:ext uri="{BB962C8B-B14F-4D97-AF65-F5344CB8AC3E}">
        <p14:creationId xmlns:p14="http://schemas.microsoft.com/office/powerpoint/2010/main" val="25635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2327</TotalTime>
  <Words>447</Words>
  <Application>Microsoft Macintosh PowerPoint</Application>
  <PresentationFormat>Widescreen</PresentationFormat>
  <Paragraphs>66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Bradley Hand</vt:lpstr>
      <vt:lpstr>Calibri</vt:lpstr>
      <vt:lpstr>Futura</vt:lpstr>
      <vt:lpstr>Futura Condensed ExtraBold</vt:lpstr>
      <vt:lpstr>Futura Medium</vt:lpstr>
      <vt:lpstr>Optima</vt:lpstr>
      <vt:lpstr>Office Theme</vt:lpstr>
      <vt:lpstr>3     Tools to Enhance Teaching &amp; Learning</vt:lpstr>
      <vt:lpstr>What’s a Badge?</vt:lpstr>
      <vt:lpstr>What’s the Value of a Badge?</vt:lpstr>
      <vt:lpstr>Biggio Badges</vt:lpstr>
      <vt:lpstr>Canvas Design Tools</vt:lpstr>
      <vt:lpstr>Biggio Tech: Design Tool Training</vt:lpstr>
      <vt:lpstr>Canvas Feedback Tool</vt:lpstr>
      <vt:lpstr>Instructor View</vt:lpstr>
      <vt:lpstr>Student View</vt:lpstr>
      <vt:lpstr>Thank you!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Lindsay Doukopoulos</cp:lastModifiedBy>
  <cp:revision>61</cp:revision>
  <dcterms:created xsi:type="dcterms:W3CDTF">2017-06-27T14:54:13Z</dcterms:created>
  <dcterms:modified xsi:type="dcterms:W3CDTF">2018-08-22T20:04:24Z</dcterms:modified>
</cp:coreProperties>
</file>