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B75E-1F66-4106-AD16-2AA652EBDD99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B5F86-F56C-42B4-A75A-499D32003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B75E-1F66-4106-AD16-2AA652EBDD99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B5F86-F56C-42B4-A75A-499D32003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B75E-1F66-4106-AD16-2AA652EBDD99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B5F86-F56C-42B4-A75A-499D32003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B75E-1F66-4106-AD16-2AA652EBDD99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B5F86-F56C-42B4-A75A-499D32003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B75E-1F66-4106-AD16-2AA652EBDD99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B5F86-F56C-42B4-A75A-499D32003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B75E-1F66-4106-AD16-2AA652EBDD99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B5F86-F56C-42B4-A75A-499D32003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B75E-1F66-4106-AD16-2AA652EBDD99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B5F86-F56C-42B4-A75A-499D32003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B75E-1F66-4106-AD16-2AA652EBDD99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B5F86-F56C-42B4-A75A-499D32003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B75E-1F66-4106-AD16-2AA652EBDD99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B5F86-F56C-42B4-A75A-499D32003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B75E-1F66-4106-AD16-2AA652EBDD99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B5F86-F56C-42B4-A75A-499D32003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B75E-1F66-4106-AD16-2AA652EBDD99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B5F86-F56C-42B4-A75A-499D32003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yriad Pro"/>
              </a:defRPr>
            </a:lvl1pPr>
          </a:lstStyle>
          <a:p>
            <a:fld id="{CE3AB75E-1F66-4106-AD16-2AA652EBDD99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yriad Pro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yriad Pro"/>
              </a:defRPr>
            </a:lvl1pPr>
          </a:lstStyle>
          <a:p>
            <a:fld id="{0C4B5F86-F56C-42B4-A75A-499D32003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yriad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yriad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yriad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yriad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yriad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yriad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mailto:books@auburn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>
              <a:latin typeface="Myriad Pro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 smtClean="0">
              <a:latin typeface="Myriad Pro Black" pitchFamily="34" charset="0"/>
            </a:endParaRPr>
          </a:p>
          <a:p>
            <a:pPr marL="0" indent="0" algn="ctr">
              <a:buNone/>
            </a:pPr>
            <a:endParaRPr lang="en-US" sz="4000" dirty="0">
              <a:latin typeface="Myriad Pro Black" pitchFamily="34" charset="0"/>
            </a:endParaRPr>
          </a:p>
          <a:p>
            <a:pPr marL="0" indent="0" algn="ctr">
              <a:buNone/>
            </a:pPr>
            <a:r>
              <a:rPr lang="en-US" sz="4000" dirty="0" smtClean="0">
                <a:latin typeface="Myriad Pro Black" pitchFamily="34" charset="0"/>
              </a:rPr>
              <a:t>Changes in the Course Materials Process and Landscape</a:t>
            </a:r>
          </a:p>
          <a:p>
            <a:pPr marL="0" indent="0" algn="ctr">
              <a:buNone/>
            </a:pPr>
            <a:endParaRPr lang="en-US" sz="2400" dirty="0" smtClean="0">
              <a:latin typeface="Myriad Pro Black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Myriad Pro Black" pitchFamily="34" charset="0"/>
              </a:rPr>
              <a:t>Update for the Faculty Senate</a:t>
            </a:r>
          </a:p>
          <a:p>
            <a:pPr marL="0" indent="0" algn="ctr">
              <a:buNone/>
            </a:pPr>
            <a:r>
              <a:rPr lang="en-US" sz="2400" dirty="0" smtClean="0">
                <a:latin typeface="Myriad Pro Black" pitchFamily="34" charset="0"/>
              </a:rPr>
              <a:t>October 6, 2015</a:t>
            </a:r>
          </a:p>
          <a:p>
            <a:pPr marL="0" indent="0" algn="ctr">
              <a:buNone/>
            </a:pPr>
            <a:endParaRPr lang="en-US" sz="2400" dirty="0" smtClean="0">
              <a:latin typeface="Myriad Pro Black" pitchFamily="34" charset="0"/>
            </a:endParaRPr>
          </a:p>
          <a:p>
            <a:pPr marL="0" indent="0" algn="ctr">
              <a:buNone/>
            </a:pPr>
            <a:r>
              <a:rPr lang="en-US" sz="2000" dirty="0" smtClean="0">
                <a:latin typeface="Myriad Pro Black" pitchFamily="34" charset="0"/>
              </a:rPr>
              <a:t>Russell Weldon, </a:t>
            </a:r>
          </a:p>
          <a:p>
            <a:pPr marL="0" indent="0" algn="ctr">
              <a:buNone/>
            </a:pPr>
            <a:r>
              <a:rPr lang="en-US" sz="2000" dirty="0" smtClean="0">
                <a:latin typeface="Myriad Pro Black" pitchFamily="34" charset="0"/>
              </a:rPr>
              <a:t>Assistant Director, Auburn University Bookstore</a:t>
            </a:r>
          </a:p>
          <a:p>
            <a:endParaRPr lang="en-US" sz="4000" dirty="0">
              <a:latin typeface="Myriad Pro Black" pitchFamily="34" charset="0"/>
            </a:endParaRPr>
          </a:p>
        </p:txBody>
      </p:sp>
      <p:pic>
        <p:nvPicPr>
          <p:cNvPr id="7" name="Picture 6" descr="AU tower H white type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89" y="5943600"/>
            <a:ext cx="1499245" cy="595770"/>
          </a:xfrm>
          <a:prstGeom prst="rect">
            <a:avLst/>
          </a:prstGeom>
        </p:spPr>
      </p:pic>
      <p:pic>
        <p:nvPicPr>
          <p:cNvPr id="8" name="Picture 7" descr="THIS IS AUBURN tag 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39501"/>
            <a:ext cx="2032000" cy="19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5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>
              <a:latin typeface="Myriad Pro Black" pitchFamily="34" charset="0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9800" y="304800"/>
            <a:ext cx="2667000" cy="5745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>
              <a:latin typeface="Myriad Pro Black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Myriad Pro Black" pitchFamily="34" charset="0"/>
              </a:rPr>
              <a:t>Bookstore purchase and rental options</a:t>
            </a:r>
            <a:r>
              <a:rPr lang="en-US" sz="2800" dirty="0" smtClean="0">
                <a:latin typeface="Myriad Pro Black" pitchFamily="34" charset="0"/>
              </a:rPr>
              <a:t>  </a:t>
            </a:r>
          </a:p>
          <a:p>
            <a:pPr marL="0" indent="0">
              <a:buNone/>
            </a:pPr>
            <a:endParaRPr lang="en-US" sz="2800" dirty="0">
              <a:latin typeface="Myriad Pro Black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Myriad Pro Black" pitchFamily="34" charset="0"/>
              </a:rPr>
              <a:t>Rental and digital options from online partners</a:t>
            </a:r>
          </a:p>
          <a:p>
            <a:pPr marL="0" indent="0">
              <a:buNone/>
            </a:pPr>
            <a:endParaRPr lang="en-US" sz="2000" dirty="0">
              <a:latin typeface="Myriad Pro Black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Myriad Pro Black" pitchFamily="34" charset="0"/>
              </a:rPr>
              <a:t>Prices from online vendors including Amazon, Half, </a:t>
            </a:r>
            <a:r>
              <a:rPr lang="en-US" sz="2000" dirty="0" err="1" smtClean="0">
                <a:latin typeface="Myriad Pro Black" pitchFamily="34" charset="0"/>
              </a:rPr>
              <a:t>CourseSmart</a:t>
            </a:r>
            <a:r>
              <a:rPr lang="en-US" sz="2000" dirty="0" smtClean="0">
                <a:latin typeface="Myriad Pro Black" pitchFamily="34" charset="0"/>
              </a:rPr>
              <a:t>(digital)</a:t>
            </a:r>
            <a:r>
              <a:rPr lang="en-US" sz="2800" dirty="0" smtClean="0">
                <a:latin typeface="Myriad Pro Black" pitchFamily="34" charset="0"/>
              </a:rPr>
              <a:t>                      </a:t>
            </a:r>
          </a:p>
        </p:txBody>
      </p:sp>
      <p:pic>
        <p:nvPicPr>
          <p:cNvPr id="7" name="Picture 6" descr="AU tower H white type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89" y="5943600"/>
            <a:ext cx="1499245" cy="595770"/>
          </a:xfrm>
          <a:prstGeom prst="rect">
            <a:avLst/>
          </a:prstGeom>
        </p:spPr>
      </p:pic>
      <p:pic>
        <p:nvPicPr>
          <p:cNvPr id="8" name="Picture 7" descr="THIS IS AUBURN tag 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39501"/>
            <a:ext cx="2032000" cy="1998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5562600" cy="60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9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Myriad Pro Black" pitchFamily="34" charset="0"/>
                <a:cs typeface="Myriad Pro"/>
              </a:rPr>
              <a:t>Call to Action</a:t>
            </a:r>
            <a:endParaRPr lang="en-US" b="1" dirty="0">
              <a:latin typeface="Myriad Pro Black" pitchFamily="34" charset="0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73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Myriad Pro Black" pitchFamily="34" charset="0"/>
              </a:rPr>
              <a:t>Sense of urgency in goals to collect timely  and complete information</a:t>
            </a:r>
          </a:p>
          <a:p>
            <a:pPr algn="ctr"/>
            <a:r>
              <a:rPr lang="en-US" sz="3600" dirty="0" smtClean="0">
                <a:latin typeface="Myriad Pro Black" pitchFamily="34" charset="0"/>
              </a:rPr>
              <a:t>Feedback always encouraged and welcomed</a:t>
            </a:r>
          </a:p>
          <a:p>
            <a:pPr algn="ctr"/>
            <a:r>
              <a:rPr lang="en-US" sz="3600" dirty="0" smtClean="0">
                <a:latin typeface="Myriad Pro Black" pitchFamily="34" charset="0"/>
              </a:rPr>
              <a:t>Unity in purpose moving forward</a:t>
            </a:r>
          </a:p>
          <a:p>
            <a:pPr marL="0" indent="0" algn="ctr">
              <a:buNone/>
            </a:pPr>
            <a:endParaRPr lang="en-US" sz="4000" dirty="0">
              <a:latin typeface="Myriad Pro Black" pitchFamily="34" charset="0"/>
            </a:endParaRPr>
          </a:p>
          <a:p>
            <a:endParaRPr lang="en-US" sz="4000" dirty="0">
              <a:latin typeface="Myriad Pro Black" pitchFamily="34" charset="0"/>
            </a:endParaRPr>
          </a:p>
        </p:txBody>
      </p:sp>
      <p:pic>
        <p:nvPicPr>
          <p:cNvPr id="7" name="Picture 6" descr="AU tower H white type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89" y="5943600"/>
            <a:ext cx="1499245" cy="595770"/>
          </a:xfrm>
          <a:prstGeom prst="rect">
            <a:avLst/>
          </a:prstGeom>
        </p:spPr>
      </p:pic>
      <p:pic>
        <p:nvPicPr>
          <p:cNvPr id="8" name="Picture 7" descr="THIS IS AUBURN tag 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39501"/>
            <a:ext cx="2032000" cy="19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9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Myriad Pro Black" pitchFamily="34" charset="0"/>
                <a:cs typeface="Myriad Pro"/>
              </a:rPr>
              <a:t>When You Need Us</a:t>
            </a:r>
            <a:endParaRPr lang="en-US" b="1" dirty="0">
              <a:latin typeface="Myriad Pro Black" pitchFamily="34" charset="0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73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 smtClean="0">
              <a:latin typeface="Myriad Pro Black" pitchFamily="34" charset="0"/>
            </a:endParaRPr>
          </a:p>
          <a:p>
            <a:pPr marL="0" indent="0" algn="ctr">
              <a:buNone/>
            </a:pPr>
            <a:endParaRPr lang="en-US" sz="4000" dirty="0">
              <a:latin typeface="Myriad Pro Black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Myriad Pro Black" pitchFamily="34" charset="0"/>
              </a:rPr>
              <a:t>Russell Weldon/Textbook Dept.</a:t>
            </a:r>
          </a:p>
          <a:p>
            <a:pPr marL="0" indent="0" algn="ctr">
              <a:buNone/>
            </a:pPr>
            <a:r>
              <a:rPr lang="en-US" dirty="0" smtClean="0">
                <a:latin typeface="Myriad Pro Black" pitchFamily="34" charset="0"/>
                <a:hlinkClick r:id="rId2"/>
              </a:rPr>
              <a:t>books@auburn.edu</a:t>
            </a:r>
            <a:endParaRPr lang="en-US" dirty="0" smtClean="0">
              <a:latin typeface="Myriad Pro Black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Myriad Pro Black" pitchFamily="34" charset="0"/>
              </a:rPr>
              <a:t>844-1361</a:t>
            </a:r>
            <a:endParaRPr lang="en-US" dirty="0">
              <a:latin typeface="Myriad Pro Black" pitchFamily="34" charset="0"/>
            </a:endParaRPr>
          </a:p>
        </p:txBody>
      </p:sp>
      <p:pic>
        <p:nvPicPr>
          <p:cNvPr id="7" name="Picture 6" descr="AU tower H white typ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89" y="5943600"/>
            <a:ext cx="1499245" cy="595770"/>
          </a:xfrm>
          <a:prstGeom prst="rect">
            <a:avLst/>
          </a:prstGeom>
        </p:spPr>
      </p:pic>
      <p:pic>
        <p:nvPicPr>
          <p:cNvPr id="8" name="Picture 7" descr="THIS IS AUBURN tag wh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39501"/>
            <a:ext cx="2032000" cy="19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2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Myriad Pro Black" pitchFamily="34" charset="0"/>
                <a:cs typeface="Myriad Pro"/>
              </a:rPr>
              <a:t>First things first.</a:t>
            </a:r>
            <a:endParaRPr lang="en-US" b="1" dirty="0">
              <a:latin typeface="Myriad Pro Black" pitchFamily="34" charset="0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73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 smtClean="0">
              <a:latin typeface="Myriad Pro Black" pitchFamily="34" charset="0"/>
            </a:endParaRPr>
          </a:p>
          <a:p>
            <a:pPr marL="0" indent="0" algn="ctr">
              <a:buNone/>
            </a:pPr>
            <a:endParaRPr lang="en-US" sz="4000" dirty="0">
              <a:latin typeface="Myriad Pro Black" pitchFamily="34" charset="0"/>
            </a:endParaRPr>
          </a:p>
          <a:p>
            <a:endParaRPr lang="en-US" sz="4000" dirty="0">
              <a:latin typeface="Myriad Pro Black" pitchFamily="34" charset="0"/>
            </a:endParaRPr>
          </a:p>
        </p:txBody>
      </p:sp>
      <p:pic>
        <p:nvPicPr>
          <p:cNvPr id="7" name="Picture 6" descr="AU tower H white type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89" y="5943600"/>
            <a:ext cx="1499245" cy="595770"/>
          </a:xfrm>
          <a:prstGeom prst="rect">
            <a:avLst/>
          </a:prstGeom>
        </p:spPr>
      </p:pic>
      <p:pic>
        <p:nvPicPr>
          <p:cNvPr id="8" name="Picture 7" descr="THIS IS AUBURN tag 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39501"/>
            <a:ext cx="2032000" cy="1998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70" y="1752600"/>
            <a:ext cx="5267978" cy="383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3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021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Myriad Pro Black" pitchFamily="34" charset="0"/>
                <a:cs typeface="Myriad Pro"/>
              </a:rPr>
              <a:t>Beginning in December, students will have the ability to charge up to $1,000 each semester toward their e-bill for course materials and supplies.</a:t>
            </a:r>
            <a:endParaRPr lang="en-US" sz="4000" b="1" dirty="0">
              <a:latin typeface="Myriad Pro Black" pitchFamily="34" charset="0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2800"/>
            <a:ext cx="8229600" cy="2697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 smtClean="0">
              <a:latin typeface="Myriad Pro Black" pitchFamily="34" charset="0"/>
            </a:endParaRPr>
          </a:p>
          <a:p>
            <a:pPr marL="0" indent="0" algn="ctr">
              <a:buNone/>
            </a:pPr>
            <a:endParaRPr lang="en-US" sz="4000" dirty="0">
              <a:latin typeface="Myriad Pro Black" pitchFamily="34" charset="0"/>
            </a:endParaRPr>
          </a:p>
          <a:p>
            <a:endParaRPr lang="en-US" sz="4000" dirty="0">
              <a:latin typeface="Myriad Pro Black" pitchFamily="34" charset="0"/>
            </a:endParaRPr>
          </a:p>
        </p:txBody>
      </p:sp>
      <p:pic>
        <p:nvPicPr>
          <p:cNvPr id="7" name="Picture 6" descr="AU tower H white type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89" y="5943600"/>
            <a:ext cx="1499245" cy="595770"/>
          </a:xfrm>
          <a:prstGeom prst="rect">
            <a:avLst/>
          </a:prstGeom>
        </p:spPr>
      </p:pic>
      <p:pic>
        <p:nvPicPr>
          <p:cNvPr id="8" name="Picture 7" descr="THIS IS AUBURN tag 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39501"/>
            <a:ext cx="2032000" cy="19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9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036638"/>
          </a:xfrm>
        </p:spPr>
        <p:txBody>
          <a:bodyPr/>
          <a:lstStyle/>
          <a:p>
            <a:r>
              <a:rPr lang="en-US" b="1" dirty="0" smtClean="0">
                <a:latin typeface="Myriad Pro Black" pitchFamily="34" charset="0"/>
                <a:cs typeface="Myriad Pro"/>
              </a:rPr>
              <a:t>THIS IS AFFORDABILITY.</a:t>
            </a:r>
            <a:endParaRPr lang="en-US" b="1" dirty="0">
              <a:latin typeface="Myriad Pro Black" pitchFamily="34" charset="0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382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latin typeface="Myriad Pro Black" pitchFamily="34" charset="0"/>
              </a:rPr>
              <a:t>THIS IS ACCESSABILITY.</a:t>
            </a:r>
          </a:p>
          <a:p>
            <a:pPr marL="0" indent="0" algn="ctr">
              <a:buNone/>
            </a:pPr>
            <a:endParaRPr lang="en-US" sz="4400" dirty="0">
              <a:latin typeface="Myriad Pro Black" pitchFamily="34" charset="0"/>
            </a:endParaRPr>
          </a:p>
          <a:p>
            <a:pPr marL="0" indent="0" algn="ctr">
              <a:buNone/>
            </a:pPr>
            <a:r>
              <a:rPr lang="en-US" sz="4400" dirty="0" smtClean="0">
                <a:latin typeface="Myriad Pro Black" pitchFamily="34" charset="0"/>
              </a:rPr>
              <a:t>THIS IS AVAILABILITY.</a:t>
            </a:r>
          </a:p>
          <a:p>
            <a:pPr marL="0" indent="0" algn="ctr">
              <a:buNone/>
            </a:pPr>
            <a:endParaRPr lang="en-US" sz="4000" dirty="0">
              <a:latin typeface="Myriad Pro Black" pitchFamily="34" charset="0"/>
            </a:endParaRPr>
          </a:p>
          <a:p>
            <a:endParaRPr lang="en-US" sz="4000" dirty="0">
              <a:latin typeface="Myriad Pro Black" pitchFamily="34" charset="0"/>
            </a:endParaRPr>
          </a:p>
        </p:txBody>
      </p:sp>
      <p:pic>
        <p:nvPicPr>
          <p:cNvPr id="7" name="Picture 6" descr="AU tower H white type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89" y="5943600"/>
            <a:ext cx="1499245" cy="595770"/>
          </a:xfrm>
          <a:prstGeom prst="rect">
            <a:avLst/>
          </a:prstGeom>
        </p:spPr>
      </p:pic>
      <p:pic>
        <p:nvPicPr>
          <p:cNvPr id="8" name="Picture 7" descr="THIS IS AUBURN tag 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39501"/>
            <a:ext cx="2032000" cy="19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3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Myriad Pro Black" pitchFamily="34" charset="0"/>
                <a:cs typeface="Myriad Pro"/>
              </a:rPr>
              <a:t>We need your help.</a:t>
            </a:r>
            <a:endParaRPr lang="en-US" b="1" dirty="0">
              <a:latin typeface="Myriad Pro Black" pitchFamily="34" charset="0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735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latin typeface="Myriad Pro Black" pitchFamily="34" charset="0"/>
              </a:rPr>
              <a:t>Understand how </a:t>
            </a:r>
            <a:r>
              <a:rPr lang="en-US" sz="2800" dirty="0" smtClean="0">
                <a:latin typeface="Myriad Pro Black" pitchFamily="34" charset="0"/>
              </a:rPr>
              <a:t>textbook request system is built</a:t>
            </a:r>
          </a:p>
          <a:p>
            <a:r>
              <a:rPr lang="en-US" sz="2800" dirty="0" smtClean="0">
                <a:latin typeface="Myriad Pro Black" pitchFamily="34" charset="0"/>
              </a:rPr>
              <a:t>Responsiveness to Bookstore requests for course material information</a:t>
            </a:r>
          </a:p>
          <a:p>
            <a:r>
              <a:rPr lang="en-US" sz="2800" dirty="0" smtClean="0">
                <a:latin typeface="Myriad Pro Black" pitchFamily="34" charset="0"/>
              </a:rPr>
              <a:t>Understand how course material process has changed and how time-sensitive process has become</a:t>
            </a:r>
            <a:endParaRPr lang="en-US" sz="2800" dirty="0" smtClean="0">
              <a:latin typeface="Myriad Pro Black" pitchFamily="34" charset="0"/>
            </a:endParaRPr>
          </a:p>
          <a:p>
            <a:r>
              <a:rPr lang="en-US" sz="2800" dirty="0" smtClean="0">
                <a:latin typeface="Myriad Pro Black" pitchFamily="34" charset="0"/>
              </a:rPr>
              <a:t>“Teamwork—coming together is a beginning, keeping together is progress, working together is success.”  Henry Ford</a:t>
            </a:r>
            <a:endParaRPr lang="en-US" sz="2800" dirty="0">
              <a:latin typeface="Myriad Pro Black" pitchFamily="34" charset="0"/>
            </a:endParaRPr>
          </a:p>
        </p:txBody>
      </p:sp>
      <p:pic>
        <p:nvPicPr>
          <p:cNvPr id="7" name="Picture 6" descr="AU tower H white type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89" y="5943600"/>
            <a:ext cx="1499245" cy="595770"/>
          </a:xfrm>
          <a:prstGeom prst="rect">
            <a:avLst/>
          </a:prstGeom>
        </p:spPr>
      </p:pic>
      <p:pic>
        <p:nvPicPr>
          <p:cNvPr id="8" name="Picture 7" descr="THIS IS AUBURN tag 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39501"/>
            <a:ext cx="2032000" cy="19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Myriad Pro Black" pitchFamily="34" charset="0"/>
                <a:cs typeface="Myriad Pro"/>
              </a:rPr>
              <a:t>Our starting point</a:t>
            </a:r>
            <a:endParaRPr lang="en-US" b="1" dirty="0">
              <a:latin typeface="Myriad Pro Black" pitchFamily="34" charset="0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735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latin typeface="Myriad Pro Black" pitchFamily="34" charset="0"/>
              </a:rPr>
              <a:t>Since Fall 2011:</a:t>
            </a:r>
          </a:p>
          <a:p>
            <a:r>
              <a:rPr lang="en-US" sz="2800" dirty="0" smtClean="0">
                <a:latin typeface="Myriad Pro Black" pitchFamily="34" charset="0"/>
              </a:rPr>
              <a:t>Requests in the six weeks leading to the first day of class average 38 percent of total orders for a given semester</a:t>
            </a:r>
          </a:p>
          <a:p>
            <a:r>
              <a:rPr lang="en-US" sz="2800" dirty="0" smtClean="0">
                <a:latin typeface="Myriad Pro Black" pitchFamily="34" charset="0"/>
              </a:rPr>
              <a:t>The average number of student seats affected by these orders is 29,221</a:t>
            </a:r>
          </a:p>
          <a:p>
            <a:r>
              <a:rPr lang="en-US" sz="2800" dirty="0" smtClean="0">
                <a:latin typeface="Myriad Pro Black" pitchFamily="34" charset="0"/>
              </a:rPr>
              <a:t>Student and parent feedback has risen dramatically during this period in the form of complaints and requests for information</a:t>
            </a:r>
          </a:p>
          <a:p>
            <a:r>
              <a:rPr lang="en-US" sz="2800" dirty="0" smtClean="0">
                <a:latin typeface="Myriad Pro Black" pitchFamily="34" charset="0"/>
              </a:rPr>
              <a:t>The Auburn University Bookstore is designated as the sole source point for distribution of course material information</a:t>
            </a:r>
          </a:p>
          <a:p>
            <a:pPr marL="0" indent="0" algn="ctr">
              <a:buNone/>
            </a:pPr>
            <a:endParaRPr lang="en-US" sz="4000" dirty="0">
              <a:latin typeface="Myriad Pro Black" pitchFamily="34" charset="0"/>
            </a:endParaRPr>
          </a:p>
          <a:p>
            <a:endParaRPr lang="en-US" sz="4000" dirty="0">
              <a:latin typeface="Myriad Pro Black" pitchFamily="34" charset="0"/>
            </a:endParaRPr>
          </a:p>
        </p:txBody>
      </p:sp>
      <p:pic>
        <p:nvPicPr>
          <p:cNvPr id="7" name="Picture 6" descr="AU tower H white type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89" y="5943600"/>
            <a:ext cx="1499245" cy="595770"/>
          </a:xfrm>
          <a:prstGeom prst="rect">
            <a:avLst/>
          </a:prstGeom>
        </p:spPr>
      </p:pic>
      <p:pic>
        <p:nvPicPr>
          <p:cNvPr id="8" name="Picture 7" descr="THIS IS AUBURN tag 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39501"/>
            <a:ext cx="2032000" cy="19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6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Myriad Pro Black" pitchFamily="34" charset="0"/>
                <a:cs typeface="Myriad Pro"/>
              </a:rPr>
              <a:t>State of the Bookstore</a:t>
            </a:r>
            <a:endParaRPr lang="en-US" b="1" dirty="0">
              <a:latin typeface="Myriad Pro Black" pitchFamily="34" charset="0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735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Myriad Pro Black" pitchFamily="34" charset="0"/>
              </a:rPr>
              <a:t>Institutionally-owned and operated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Myriad Pro Black" pitchFamily="34" charset="0"/>
              </a:rPr>
              <a:t>Low-profit operation in course materials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Myriad Pro Black" pitchFamily="34" charset="0"/>
              </a:rPr>
              <a:t>Focus on student outcomes and choice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Myriad Pro Black" pitchFamily="34" charset="0"/>
              </a:rPr>
              <a:t>Operational excellence</a:t>
            </a:r>
          </a:p>
          <a:p>
            <a:pPr marL="0" indent="0" algn="ctr">
              <a:buNone/>
            </a:pPr>
            <a:endParaRPr lang="en-US" sz="4000" dirty="0">
              <a:latin typeface="Myriad Pro Black" pitchFamily="34" charset="0"/>
            </a:endParaRPr>
          </a:p>
          <a:p>
            <a:endParaRPr lang="en-US" sz="4000" dirty="0">
              <a:latin typeface="Myriad Pro Black" pitchFamily="34" charset="0"/>
            </a:endParaRPr>
          </a:p>
        </p:txBody>
      </p:sp>
      <p:pic>
        <p:nvPicPr>
          <p:cNvPr id="7" name="Picture 6" descr="AU tower H white type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89" y="5943600"/>
            <a:ext cx="1499245" cy="595770"/>
          </a:xfrm>
          <a:prstGeom prst="rect">
            <a:avLst/>
          </a:prstGeom>
        </p:spPr>
      </p:pic>
      <p:pic>
        <p:nvPicPr>
          <p:cNvPr id="8" name="Picture 7" descr="THIS IS AUBURN tag 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39501"/>
            <a:ext cx="2032000" cy="19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9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>
              <a:latin typeface="Myriad Pro Black" pitchFamily="34" charset="0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73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 smtClean="0">
              <a:latin typeface="Myriad Pro Black" pitchFamily="34" charset="0"/>
            </a:endParaRPr>
          </a:p>
          <a:p>
            <a:pPr marL="0" indent="0" algn="ctr">
              <a:buNone/>
            </a:pPr>
            <a:endParaRPr lang="en-US" sz="4000" dirty="0">
              <a:latin typeface="Myriad Pro Black" pitchFamily="34" charset="0"/>
            </a:endParaRPr>
          </a:p>
          <a:p>
            <a:endParaRPr lang="en-US" sz="4000" dirty="0">
              <a:latin typeface="Myriad Pro Black" pitchFamily="34" charset="0"/>
            </a:endParaRPr>
          </a:p>
        </p:txBody>
      </p:sp>
      <p:pic>
        <p:nvPicPr>
          <p:cNvPr id="7" name="Picture 6" descr="AU tower H white type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89" y="5943600"/>
            <a:ext cx="1499245" cy="595770"/>
          </a:xfrm>
          <a:prstGeom prst="rect">
            <a:avLst/>
          </a:prstGeom>
        </p:spPr>
      </p:pic>
      <p:pic>
        <p:nvPicPr>
          <p:cNvPr id="8" name="Picture 7" descr="THIS IS AUBURN tag 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39501"/>
            <a:ext cx="2032000" cy="1998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8261198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5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Myriad Pro Black" pitchFamily="34" charset="0"/>
                <a:cs typeface="Myriad Pro"/>
              </a:rPr>
              <a:t>Secret to Success</a:t>
            </a:r>
            <a:endParaRPr lang="en-US" b="1" dirty="0">
              <a:latin typeface="Myriad Pro Black" pitchFamily="34" charset="0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73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latin typeface="Myriad Pro Black" pitchFamily="34" charset="0"/>
              </a:rPr>
              <a:t>Transparency</a:t>
            </a:r>
          </a:p>
          <a:p>
            <a:pPr marL="0" indent="0">
              <a:buNone/>
            </a:pPr>
            <a:r>
              <a:rPr lang="en-US" sz="3600" dirty="0" smtClean="0">
                <a:latin typeface="Myriad Pro Black" pitchFamily="34" charset="0"/>
              </a:rPr>
              <a:t>Savings</a:t>
            </a:r>
          </a:p>
          <a:p>
            <a:pPr marL="0" indent="0">
              <a:buNone/>
            </a:pPr>
            <a:r>
              <a:rPr lang="en-US" sz="3600" dirty="0" smtClean="0">
                <a:latin typeface="Myriad Pro Black" pitchFamily="34" charset="0"/>
              </a:rPr>
              <a:t>Choice</a:t>
            </a:r>
          </a:p>
          <a:p>
            <a:pPr marL="0" indent="0">
              <a:buNone/>
            </a:pPr>
            <a:r>
              <a:rPr lang="en-US" sz="3600" dirty="0" smtClean="0">
                <a:latin typeface="Myriad Pro Black" pitchFamily="34" charset="0"/>
              </a:rPr>
              <a:t>Cooperation</a:t>
            </a:r>
          </a:p>
          <a:p>
            <a:pPr marL="0" indent="0">
              <a:buNone/>
            </a:pPr>
            <a:r>
              <a:rPr lang="en-US" sz="3600" dirty="0" smtClean="0">
                <a:latin typeface="Myriad Pro Black" pitchFamily="34" charset="0"/>
              </a:rPr>
              <a:t>Innovation</a:t>
            </a:r>
          </a:p>
          <a:p>
            <a:pPr marL="0" indent="0">
              <a:buNone/>
            </a:pPr>
            <a:r>
              <a:rPr lang="en-US" sz="3600" dirty="0" smtClean="0">
                <a:latin typeface="Myriad Pro Black" pitchFamily="34" charset="0"/>
              </a:rPr>
              <a:t>RELATIONSHIPS</a:t>
            </a:r>
          </a:p>
          <a:p>
            <a:pPr marL="0" indent="0">
              <a:buNone/>
            </a:pPr>
            <a:endParaRPr lang="en-US" sz="3600" dirty="0" smtClean="0">
              <a:latin typeface="Myriad Pro Black" pitchFamily="34" charset="0"/>
            </a:endParaRPr>
          </a:p>
          <a:p>
            <a:pPr marL="0" indent="0">
              <a:buNone/>
            </a:pPr>
            <a:endParaRPr lang="en-US" sz="4000" dirty="0">
              <a:latin typeface="Myriad Pro Black" pitchFamily="34" charset="0"/>
            </a:endParaRPr>
          </a:p>
          <a:p>
            <a:endParaRPr lang="en-US" sz="4000" dirty="0">
              <a:latin typeface="Myriad Pro Black" pitchFamily="34" charset="0"/>
            </a:endParaRPr>
          </a:p>
        </p:txBody>
      </p:sp>
      <p:pic>
        <p:nvPicPr>
          <p:cNvPr id="7" name="Picture 6" descr="AU tower H white type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89" y="5943600"/>
            <a:ext cx="1499245" cy="595770"/>
          </a:xfrm>
          <a:prstGeom prst="rect">
            <a:avLst/>
          </a:prstGeom>
        </p:spPr>
      </p:pic>
      <p:pic>
        <p:nvPicPr>
          <p:cNvPr id="8" name="Picture 7" descr="THIS IS AUBURN tag 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39501"/>
            <a:ext cx="2032000" cy="19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6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isIsA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283</Words>
  <Application>Microsoft Office PowerPoint</Application>
  <PresentationFormat>On-screen Show (4:3)</PresentationFormat>
  <Paragraphs>58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ThisIsAU</vt:lpstr>
      <vt:lpstr>PowerPoint Presentation</vt:lpstr>
      <vt:lpstr>First things first.</vt:lpstr>
      <vt:lpstr>Beginning in December, students will have the ability to charge up to $1,000 each semester toward their e-bill for course materials and supplies.</vt:lpstr>
      <vt:lpstr>THIS IS AFFORDABILITY.</vt:lpstr>
      <vt:lpstr>We need your help.</vt:lpstr>
      <vt:lpstr>Our starting point</vt:lpstr>
      <vt:lpstr>State of the Bookstore</vt:lpstr>
      <vt:lpstr>PowerPoint Presentation</vt:lpstr>
      <vt:lpstr>Secret to Success</vt:lpstr>
      <vt:lpstr>PowerPoint Presentation</vt:lpstr>
      <vt:lpstr>Call to Action</vt:lpstr>
      <vt:lpstr>When You Need Us</vt:lpstr>
    </vt:vector>
  </TitlesOfParts>
  <Company>Auburn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 Weldon</dc:creator>
  <cp:lastModifiedBy>Russell Weldon</cp:lastModifiedBy>
  <cp:revision>7</cp:revision>
  <dcterms:created xsi:type="dcterms:W3CDTF">2015-09-30T13:58:04Z</dcterms:created>
  <dcterms:modified xsi:type="dcterms:W3CDTF">2015-09-30T15:05:00Z</dcterms:modified>
</cp:coreProperties>
</file>