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14"/>
  </p:notesMasterIdLst>
  <p:sldIdLst>
    <p:sldId id="281" r:id="rId5"/>
    <p:sldId id="279" r:id="rId6"/>
    <p:sldId id="282" r:id="rId7"/>
    <p:sldId id="271" r:id="rId8"/>
    <p:sldId id="272" r:id="rId9"/>
    <p:sldId id="274" r:id="rId10"/>
    <p:sldId id="283" r:id="rId11"/>
    <p:sldId id="276" r:id="rId12"/>
    <p:sldId id="27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5" autoAdjust="0"/>
    <p:restoredTop sz="94701" autoAdjust="0"/>
  </p:normalViewPr>
  <p:slideViewPr>
    <p:cSldViewPr snapToObjects="1">
      <p:cViewPr>
        <p:scale>
          <a:sx n="84" d="100"/>
          <a:sy n="84" d="100"/>
        </p:scale>
        <p:origin x="-1674" y="-6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bmeagher\Dropbox%20(Shorelight%20Education)\SHORELIGHT%20EDUCATION\RESEARCH%20&amp;%20ANALYTICS\GLOBAL%20INTELLIGENCE%20LIBRARY\Brian's%20Data%20Dump%20Folder\UNESCO%20total%20student%20mobility%20graph.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bmeagher\Dropbox%20(Shorelight%20Education)\SHORELIGHT%20EDUCATION\RESEARCH%20&amp;%20ANALYTICS\GLOBAL%20INTELLIGENCE%20LIBRARY\Brian's%20Data%20Dump%20Folder\UNESCO%20total%20student%20mobility%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18827987433816"/>
          <c:y val="6.6263960137271219E-2"/>
          <c:w val="0.84732634063116796"/>
          <c:h val="0.79398975920616055"/>
        </c:manualLayout>
      </c:layout>
      <c:barChart>
        <c:barDir val="col"/>
        <c:grouping val="stacked"/>
        <c:varyColors val="0"/>
        <c:ser>
          <c:idx val="0"/>
          <c:order val="0"/>
          <c:tx>
            <c:strRef>
              <c:f>Sheet1!$A$2</c:f>
              <c:strCache>
                <c:ptCount val="1"/>
                <c:pt idx="0">
                  <c:v>Rest</c:v>
                </c:pt>
              </c:strCache>
            </c:strRef>
          </c:tx>
          <c:spPr>
            <a:solidFill>
              <a:schemeClr val="bg1">
                <a:lumMod val="75000"/>
              </a:schemeClr>
            </a:solidFill>
            <a:ln>
              <a:solidFill>
                <a:schemeClr val="bg1"/>
              </a:solidFill>
            </a:ln>
            <a:effectLst/>
          </c:spPr>
          <c:invertIfNegative val="0"/>
          <c:dLbls>
            <c:dLbl>
              <c:idx val="0"/>
              <c:layout/>
              <c:tx>
                <c:rich>
                  <a:bodyPr/>
                  <a:lstStyle/>
                  <a:p>
                    <a:fld id="{10BBCCD4-6C66-44A8-9BCB-CAA3ACFF5810}" type="VALUE">
                      <a:rPr lang="en-US" sz="1000" smtClean="0"/>
                      <a:pPr/>
                      <a:t>[VALUE]</a:t>
                    </a:fld>
                    <a:endParaRPr lang="en-US" sz="1000" dirty="0" smtClean="0"/>
                  </a:p>
                  <a:p>
                    <a:r>
                      <a:rPr lang="en-US" sz="1000" dirty="0" smtClean="0">
                        <a:latin typeface="Franklin Gothic Book" panose="020B0503020102020204" pitchFamily="34" charset="0"/>
                      </a:rPr>
                      <a:t>All</a:t>
                    </a:r>
                    <a:r>
                      <a:rPr lang="en-US" sz="1000" baseline="0" dirty="0" smtClean="0">
                        <a:latin typeface="Franklin Gothic Book" panose="020B0503020102020204" pitchFamily="34" charset="0"/>
                      </a:rPr>
                      <a:t> other countries</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Year 2001</c:v>
                </c:pt>
              </c:strCache>
            </c:strRef>
          </c:cat>
          <c:val>
            <c:numRef>
              <c:f>Sheet1!$B$2</c:f>
              <c:numCache>
                <c:formatCode>0%</c:formatCode>
                <c:ptCount val="1"/>
                <c:pt idx="0">
                  <c:v>0.41</c:v>
                </c:pt>
              </c:numCache>
            </c:numRef>
          </c:val>
        </c:ser>
        <c:ser>
          <c:idx val="1"/>
          <c:order val="1"/>
          <c:tx>
            <c:strRef>
              <c:f>Sheet1!$A$3</c:f>
              <c:strCache>
                <c:ptCount val="1"/>
                <c:pt idx="0">
                  <c:v>Australia</c:v>
                </c:pt>
              </c:strCache>
            </c:strRef>
          </c:tx>
          <c:spPr>
            <a:solidFill>
              <a:schemeClr val="accent5"/>
            </a:solidFill>
            <a:ln>
              <a:solidFill>
                <a:schemeClr val="bg1"/>
              </a:solidFill>
            </a:ln>
            <a:effectLst/>
          </c:spPr>
          <c:invertIfNegative val="0"/>
          <c:dLbls>
            <c:dLbl>
              <c:idx val="0"/>
              <c:layout>
                <c:manualLayout>
                  <c:x val="0.11973152402993738"/>
                  <c:y val="-6.6162304990513869E-3"/>
                </c:manualLayout>
              </c:layout>
              <c:spPr>
                <a:solidFill>
                  <a:schemeClr val="accent5"/>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Year 2001</c:v>
                </c:pt>
              </c:strCache>
            </c:strRef>
          </c:cat>
          <c:val>
            <c:numRef>
              <c:f>Sheet1!$B$3</c:f>
              <c:numCache>
                <c:formatCode>0%</c:formatCode>
                <c:ptCount val="1"/>
                <c:pt idx="0">
                  <c:v>0.04</c:v>
                </c:pt>
              </c:numCache>
            </c:numRef>
          </c:val>
        </c:ser>
        <c:ser>
          <c:idx val="2"/>
          <c:order val="2"/>
          <c:tx>
            <c:strRef>
              <c:f>Sheet1!$A$4</c:f>
              <c:strCache>
                <c:ptCount val="1"/>
                <c:pt idx="0">
                  <c:v>France</c:v>
                </c:pt>
              </c:strCache>
            </c:strRef>
          </c:tx>
          <c:spPr>
            <a:solidFill>
              <a:schemeClr val="accent4"/>
            </a:solidFill>
            <a:ln>
              <a:solidFill>
                <a:schemeClr val="bg1"/>
              </a:solidFill>
            </a:ln>
            <a:effectLst/>
          </c:spPr>
          <c:invertIfNegative val="0"/>
          <c:dLbls>
            <c:dLbl>
              <c:idx val="0"/>
              <c:layout>
                <c:manualLayout>
                  <c:x val="4.6347686721266108E-2"/>
                  <c:y val="-6.0648078962853677E-17"/>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accent4"/>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Year 2001</c:v>
                </c:pt>
              </c:strCache>
            </c:strRef>
          </c:cat>
          <c:val>
            <c:numRef>
              <c:f>Sheet1!$B$4</c:f>
              <c:numCache>
                <c:formatCode>0%</c:formatCode>
                <c:ptCount val="1"/>
                <c:pt idx="0">
                  <c:v>7.0000000000000007E-2</c:v>
                </c:pt>
              </c:numCache>
            </c:numRef>
          </c:val>
        </c:ser>
        <c:ser>
          <c:idx val="3"/>
          <c:order val="3"/>
          <c:tx>
            <c:strRef>
              <c:f>Sheet1!$A$5</c:f>
              <c:strCache>
                <c:ptCount val="1"/>
                <c:pt idx="0">
                  <c:v>Germany</c:v>
                </c:pt>
              </c:strCache>
            </c:strRef>
          </c:tx>
          <c:spPr>
            <a:solidFill>
              <a:schemeClr val="accent6"/>
            </a:solidFill>
            <a:ln>
              <a:solidFill>
                <a:schemeClr val="bg1"/>
              </a:solidFill>
            </a:ln>
            <a:effectLst/>
          </c:spPr>
          <c:invertIfNegative val="0"/>
          <c:dLbls>
            <c:dLbl>
              <c:idx val="0"/>
              <c:layout>
                <c:manualLayout>
                  <c:x val="-1.9311536133860947E-2"/>
                  <c:y val="0"/>
                </c:manualLayout>
              </c:layout>
              <c:spPr>
                <a:solidFill>
                  <a:schemeClr val="accent6"/>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Year 2001</c:v>
                </c:pt>
              </c:strCache>
            </c:strRef>
          </c:cat>
          <c:val>
            <c:numRef>
              <c:f>Sheet1!$B$5</c:f>
              <c:numCache>
                <c:formatCode>0%</c:formatCode>
                <c:ptCount val="1"/>
                <c:pt idx="0">
                  <c:v>0.09</c:v>
                </c:pt>
              </c:numCache>
            </c:numRef>
          </c:val>
        </c:ser>
        <c:ser>
          <c:idx val="4"/>
          <c:order val="4"/>
          <c:tx>
            <c:strRef>
              <c:f>Sheet1!$A$6</c:f>
              <c:strCache>
                <c:ptCount val="1"/>
                <c:pt idx="0">
                  <c:v>United Kingdom</c:v>
                </c:pt>
              </c:strCache>
            </c:strRef>
          </c:tx>
          <c:spPr>
            <a:solidFill>
              <a:schemeClr val="accent3"/>
            </a:solidFill>
            <a:ln>
              <a:solidFill>
                <a:schemeClr val="bg1"/>
              </a:solidFill>
            </a:ln>
            <a:effectLst/>
          </c:spPr>
          <c:invertIfNegative val="0"/>
          <c:dLbls>
            <c:dLbl>
              <c:idx val="0"/>
              <c:layout>
                <c:manualLayout>
                  <c:x val="-0.10041998789607656"/>
                  <c:y val="-6.6162304990513262E-3"/>
                </c:manualLayout>
              </c:layout>
              <c:spPr>
                <a:solidFill>
                  <a:schemeClr val="accent3"/>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Year 2001</c:v>
                </c:pt>
              </c:strCache>
            </c:strRef>
          </c:cat>
          <c:val>
            <c:numRef>
              <c:f>Sheet1!$B$6</c:f>
              <c:numCache>
                <c:formatCode>0%</c:formatCode>
                <c:ptCount val="1"/>
                <c:pt idx="0">
                  <c:v>0.11</c:v>
                </c:pt>
              </c:numCache>
            </c:numRef>
          </c:val>
        </c:ser>
        <c:ser>
          <c:idx val="5"/>
          <c:order val="5"/>
          <c:tx>
            <c:strRef>
              <c:f>Sheet1!$A$7</c:f>
              <c:strCache>
                <c:ptCount val="1"/>
                <c:pt idx="0">
                  <c:v>United States</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Year 2001</c:v>
                </c:pt>
              </c:strCache>
            </c:strRef>
          </c:cat>
          <c:val>
            <c:numRef>
              <c:f>Sheet1!$B$7</c:f>
              <c:numCache>
                <c:formatCode>0%</c:formatCode>
                <c:ptCount val="1"/>
                <c:pt idx="0">
                  <c:v>0.28000000000000003</c:v>
                </c:pt>
              </c:numCache>
            </c:numRef>
          </c:val>
        </c:ser>
        <c:dLbls>
          <c:showLegendKey val="0"/>
          <c:showVal val="0"/>
          <c:showCatName val="0"/>
          <c:showSerName val="0"/>
          <c:showPercent val="0"/>
          <c:showBubbleSize val="0"/>
        </c:dLbls>
        <c:gapWidth val="150"/>
        <c:overlap val="100"/>
        <c:axId val="102647296"/>
        <c:axId val="102648832"/>
      </c:barChart>
      <c:catAx>
        <c:axId val="10264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648832"/>
        <c:crosses val="autoZero"/>
        <c:auto val="1"/>
        <c:lblAlgn val="ctr"/>
        <c:lblOffset val="100"/>
        <c:noMultiLvlLbl val="0"/>
      </c:catAx>
      <c:valAx>
        <c:axId val="102648832"/>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02647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6.0459690019122755E-2"/>
          <c:w val="1"/>
          <c:h val="0.87334914846156575"/>
        </c:manualLayout>
      </c:layout>
      <c:barChart>
        <c:barDir val="col"/>
        <c:grouping val="stacked"/>
        <c:varyColors val="0"/>
        <c:ser>
          <c:idx val="0"/>
          <c:order val="0"/>
          <c:tx>
            <c:strRef>
              <c:f>Sheet1!$D$2</c:f>
              <c:strCache>
                <c:ptCount val="1"/>
                <c:pt idx="0">
                  <c:v>Rest</c:v>
                </c:pt>
              </c:strCache>
            </c:strRef>
          </c:tx>
          <c:spPr>
            <a:solidFill>
              <a:schemeClr val="bg1">
                <a:lumMod val="75000"/>
              </a:schemeClr>
            </a:solidFill>
            <a:ln>
              <a:solidFill>
                <a:schemeClr val="bg1"/>
              </a:solidFill>
            </a:ln>
            <a:effectLst/>
          </c:spPr>
          <c:invertIfNegative val="0"/>
          <c:dLbls>
            <c:dLbl>
              <c:idx val="0"/>
              <c:layout/>
              <c:tx>
                <c:rich>
                  <a:bodyPr/>
                  <a:lstStyle/>
                  <a:p>
                    <a:fld id="{B97944C8-9C95-49D1-8840-93630FA25818}" type="VALUE">
                      <a:rPr lang="en-US" sz="1000" smtClean="0"/>
                      <a:pPr/>
                      <a:t>[VALUE]</a:t>
                    </a:fld>
                    <a:endParaRPr lang="en-US" sz="1000" dirty="0" smtClean="0"/>
                  </a:p>
                  <a:p>
                    <a:r>
                      <a:rPr lang="en-US" sz="1000" dirty="0" smtClean="0">
                        <a:latin typeface="Franklin Gothic Book" panose="020B0503020102020204" pitchFamily="34" charset="0"/>
                      </a:rPr>
                      <a:t>All</a:t>
                    </a:r>
                    <a:r>
                      <a:rPr lang="en-US" sz="1000" baseline="0" dirty="0" smtClean="0">
                        <a:latin typeface="Franklin Gothic Book" panose="020B0503020102020204" pitchFamily="34" charset="0"/>
                      </a:rPr>
                      <a:t> other countries</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Year 2012</c:v>
                </c:pt>
              </c:strCache>
            </c:strRef>
          </c:cat>
          <c:val>
            <c:numRef>
              <c:f>Sheet1!$E$2</c:f>
              <c:numCache>
                <c:formatCode>0%</c:formatCode>
                <c:ptCount val="1"/>
                <c:pt idx="0">
                  <c:v>0.49</c:v>
                </c:pt>
              </c:numCache>
            </c:numRef>
          </c:val>
        </c:ser>
        <c:ser>
          <c:idx val="1"/>
          <c:order val="1"/>
          <c:tx>
            <c:strRef>
              <c:f>Sheet1!$D$3</c:f>
              <c:strCache>
                <c:ptCount val="1"/>
                <c:pt idx="0">
                  <c:v>Germany</c:v>
                </c:pt>
              </c:strCache>
            </c:strRef>
          </c:tx>
          <c:spPr>
            <a:solidFill>
              <a:schemeClr val="accent6"/>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Year 2012</c:v>
                </c:pt>
              </c:strCache>
            </c:strRef>
          </c:cat>
          <c:val>
            <c:numRef>
              <c:f>Sheet1!$E$3</c:f>
              <c:numCache>
                <c:formatCode>0%</c:formatCode>
                <c:ptCount val="1"/>
                <c:pt idx="0">
                  <c:v>0.06</c:v>
                </c:pt>
              </c:numCache>
            </c:numRef>
          </c:val>
        </c:ser>
        <c:ser>
          <c:idx val="2"/>
          <c:order val="2"/>
          <c:tx>
            <c:strRef>
              <c:f>Sheet1!$D$4</c:f>
              <c:strCache>
                <c:ptCount val="1"/>
                <c:pt idx="0">
                  <c:v>France</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Year 2012</c:v>
                </c:pt>
              </c:strCache>
            </c:strRef>
          </c:cat>
          <c:val>
            <c:numRef>
              <c:f>Sheet1!$E$4</c:f>
              <c:numCache>
                <c:formatCode>0%</c:formatCode>
                <c:ptCount val="1"/>
                <c:pt idx="0">
                  <c:v>7.0000000000000007E-2</c:v>
                </c:pt>
              </c:numCache>
            </c:numRef>
          </c:val>
        </c:ser>
        <c:ser>
          <c:idx val="3"/>
          <c:order val="3"/>
          <c:tx>
            <c:strRef>
              <c:f>Sheet1!$D$5</c:f>
              <c:strCache>
                <c:ptCount val="1"/>
                <c:pt idx="0">
                  <c:v>China</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Year 2012</c:v>
                </c:pt>
              </c:strCache>
            </c:strRef>
          </c:cat>
          <c:val>
            <c:numRef>
              <c:f>Sheet1!$E$5</c:f>
              <c:numCache>
                <c:formatCode>0%</c:formatCode>
                <c:ptCount val="1"/>
                <c:pt idx="0">
                  <c:v>0.08</c:v>
                </c:pt>
              </c:numCache>
            </c:numRef>
          </c:val>
        </c:ser>
        <c:ser>
          <c:idx val="4"/>
          <c:order val="4"/>
          <c:tx>
            <c:strRef>
              <c:f>Sheet1!$D$6</c:f>
              <c:strCache>
                <c:ptCount val="1"/>
                <c:pt idx="0">
                  <c:v>United Kingdom</c:v>
                </c:pt>
              </c:strCache>
            </c:strRef>
          </c:tx>
          <c:spPr>
            <a:solidFill>
              <a:schemeClr val="accent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Year 2012</c:v>
                </c:pt>
              </c:strCache>
            </c:strRef>
          </c:cat>
          <c:val>
            <c:numRef>
              <c:f>Sheet1!$E$6</c:f>
              <c:numCache>
                <c:formatCode>0%</c:formatCode>
                <c:ptCount val="1"/>
                <c:pt idx="0">
                  <c:v>0.11</c:v>
                </c:pt>
              </c:numCache>
            </c:numRef>
          </c:val>
        </c:ser>
        <c:ser>
          <c:idx val="5"/>
          <c:order val="5"/>
          <c:tx>
            <c:strRef>
              <c:f>Sheet1!$D$7</c:f>
              <c:strCache>
                <c:ptCount val="1"/>
                <c:pt idx="0">
                  <c:v>United States</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Year 2012</c:v>
                </c:pt>
              </c:strCache>
            </c:strRef>
          </c:cat>
          <c:val>
            <c:numRef>
              <c:f>Sheet1!$E$7</c:f>
              <c:numCache>
                <c:formatCode>0%</c:formatCode>
                <c:ptCount val="1"/>
                <c:pt idx="0">
                  <c:v>0.19</c:v>
                </c:pt>
              </c:numCache>
            </c:numRef>
          </c:val>
        </c:ser>
        <c:dLbls>
          <c:showLegendKey val="0"/>
          <c:showVal val="0"/>
          <c:showCatName val="0"/>
          <c:showSerName val="0"/>
          <c:showPercent val="0"/>
          <c:showBubbleSize val="0"/>
        </c:dLbls>
        <c:gapWidth val="150"/>
        <c:overlap val="100"/>
        <c:axId val="111723648"/>
        <c:axId val="111725184"/>
      </c:barChart>
      <c:catAx>
        <c:axId val="11172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725184"/>
        <c:crosses val="autoZero"/>
        <c:auto val="1"/>
        <c:lblAlgn val="ctr"/>
        <c:lblOffset val="100"/>
        <c:noMultiLvlLbl val="0"/>
      </c:catAx>
      <c:valAx>
        <c:axId val="111725184"/>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11723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9B51BA-21A4-430D-9077-D1DFA3B42C5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C7926C4-B136-4920-B881-05ABE6FF98B9}">
      <dgm:prSet phldrT="[Text]" custT="1"/>
      <dgm:spPr/>
      <dgm:t>
        <a:bodyPr/>
        <a:lstStyle/>
        <a:p>
          <a:r>
            <a:rPr lang="en-US" sz="2400" dirty="0" smtClean="0"/>
            <a:t>Student Success</a:t>
          </a:r>
          <a:endParaRPr lang="en-US" sz="2400" dirty="0"/>
        </a:p>
      </dgm:t>
    </dgm:pt>
    <dgm:pt modelId="{C3AB3AD9-1068-47BB-99D0-7CB0D6EE0680}" type="sibTrans" cxnId="{08EC2A3C-B178-4DE7-898F-9B67AB78B509}">
      <dgm:prSet/>
      <dgm:spPr/>
      <dgm:t>
        <a:bodyPr/>
        <a:lstStyle/>
        <a:p>
          <a:endParaRPr lang="en-US"/>
        </a:p>
      </dgm:t>
    </dgm:pt>
    <dgm:pt modelId="{BF22940F-EB4B-4CD4-AAE5-55D7AAE1EADE}" type="parTrans" cxnId="{08EC2A3C-B178-4DE7-898F-9B67AB78B509}">
      <dgm:prSet/>
      <dgm:spPr/>
      <dgm:t>
        <a:bodyPr/>
        <a:lstStyle/>
        <a:p>
          <a:endParaRPr lang="en-US"/>
        </a:p>
      </dgm:t>
    </dgm:pt>
    <dgm:pt modelId="{236071A6-71D8-4948-AFE8-1D8F961B738C}">
      <dgm:prSet phldrT="[Text]" custT="1"/>
      <dgm:spPr/>
      <dgm:t>
        <a:bodyPr/>
        <a:lstStyle/>
        <a:p>
          <a:pPr algn="ctr"/>
          <a:r>
            <a:rPr lang="en-US" sz="1400" b="1" dirty="0" smtClean="0">
              <a:solidFill>
                <a:srgbClr val="FFC000"/>
              </a:solidFill>
            </a:rPr>
            <a:t>ACADEMICS</a:t>
          </a:r>
        </a:p>
        <a:p>
          <a:pPr algn="ctr"/>
          <a:r>
            <a:rPr lang="en-US" sz="1600" dirty="0" smtClean="0">
              <a:solidFill>
                <a:srgbClr val="FFC000"/>
              </a:solidFill>
            </a:rPr>
            <a:t>* Graduate -18 Degrees</a:t>
          </a:r>
        </a:p>
        <a:p>
          <a:pPr algn="ctr"/>
          <a:r>
            <a:rPr lang="en-US" sz="1600" dirty="0" smtClean="0">
              <a:solidFill>
                <a:srgbClr val="FFC000"/>
              </a:solidFill>
            </a:rPr>
            <a:t>* Undergraduate</a:t>
          </a:r>
        </a:p>
        <a:p>
          <a:pPr algn="ctr"/>
          <a:r>
            <a:rPr lang="en-US" sz="1600" dirty="0" smtClean="0">
              <a:solidFill>
                <a:srgbClr val="FFC000"/>
              </a:solidFill>
            </a:rPr>
            <a:t>* ESL</a:t>
          </a:r>
        </a:p>
        <a:p>
          <a:pPr algn="ctr"/>
          <a:r>
            <a:rPr lang="en-US" sz="1600" dirty="0" smtClean="0">
              <a:solidFill>
                <a:srgbClr val="FFC000"/>
              </a:solidFill>
            </a:rPr>
            <a:t>* Tutoring</a:t>
          </a:r>
          <a:endParaRPr lang="en-US" sz="1600" dirty="0">
            <a:solidFill>
              <a:srgbClr val="FFC000"/>
            </a:solidFill>
          </a:endParaRPr>
        </a:p>
      </dgm:t>
    </dgm:pt>
    <dgm:pt modelId="{85A3F058-D23F-4179-B109-273F05BF88C1}" type="sibTrans" cxnId="{842B67DD-9181-4EBE-AD5A-1E1047D3AF69}">
      <dgm:prSet/>
      <dgm:spPr/>
      <dgm:t>
        <a:bodyPr/>
        <a:lstStyle/>
        <a:p>
          <a:endParaRPr lang="en-US"/>
        </a:p>
      </dgm:t>
    </dgm:pt>
    <dgm:pt modelId="{16D78391-BBF7-48BF-A4DA-CEFE94B8099C}" type="parTrans" cxnId="{842B67DD-9181-4EBE-AD5A-1E1047D3AF69}">
      <dgm:prSet/>
      <dgm:spPr/>
      <dgm:t>
        <a:bodyPr/>
        <a:lstStyle/>
        <a:p>
          <a:endParaRPr lang="en-US"/>
        </a:p>
      </dgm:t>
    </dgm:pt>
    <dgm:pt modelId="{48A0E690-C40E-460F-B295-3A103365750B}">
      <dgm:prSet phldrT="[Text]" custT="1"/>
      <dgm:spPr/>
      <dgm:t>
        <a:bodyPr/>
        <a:lstStyle/>
        <a:p>
          <a:pPr algn="ctr"/>
          <a:r>
            <a:rPr lang="en-US" sz="1400" b="1" dirty="0" smtClean="0">
              <a:solidFill>
                <a:srgbClr val="FFC000"/>
              </a:solidFill>
            </a:rPr>
            <a:t>PROFESSIONAL DEVELOPMENT</a:t>
          </a:r>
        </a:p>
        <a:p>
          <a:pPr algn="ctr"/>
          <a:r>
            <a:rPr lang="en-US" sz="1600" dirty="0" smtClean="0">
              <a:solidFill>
                <a:srgbClr val="FFC000"/>
              </a:solidFill>
            </a:rPr>
            <a:t>* PDS Courses</a:t>
          </a:r>
        </a:p>
        <a:p>
          <a:pPr algn="ctr"/>
          <a:r>
            <a:rPr lang="en-US" sz="1600" dirty="0" smtClean="0">
              <a:solidFill>
                <a:srgbClr val="FFC000"/>
              </a:solidFill>
            </a:rPr>
            <a:t>* Career Accelerator Program</a:t>
          </a:r>
          <a:endParaRPr lang="en-US" sz="1600" dirty="0">
            <a:solidFill>
              <a:srgbClr val="FFC000"/>
            </a:solidFill>
          </a:endParaRPr>
        </a:p>
      </dgm:t>
    </dgm:pt>
    <dgm:pt modelId="{47108658-1948-4564-8F1B-54FBD65D08CE}" type="sibTrans" cxnId="{36B45EC4-2B9B-4AFE-A8C8-13B3C807CF46}">
      <dgm:prSet/>
      <dgm:spPr/>
      <dgm:t>
        <a:bodyPr/>
        <a:lstStyle/>
        <a:p>
          <a:endParaRPr lang="en-US"/>
        </a:p>
      </dgm:t>
    </dgm:pt>
    <dgm:pt modelId="{7EB0B92A-025C-4F52-A963-5DEB90EECA2E}" type="parTrans" cxnId="{36B45EC4-2B9B-4AFE-A8C8-13B3C807CF46}">
      <dgm:prSet/>
      <dgm:spPr/>
      <dgm:t>
        <a:bodyPr/>
        <a:lstStyle/>
        <a:p>
          <a:endParaRPr lang="en-US"/>
        </a:p>
      </dgm:t>
    </dgm:pt>
    <dgm:pt modelId="{CB7A6C1D-BBAC-48F4-B287-A96A78AA2A52}">
      <dgm:prSet phldrT="[Text]" custT="1"/>
      <dgm:spPr/>
      <dgm:t>
        <a:bodyPr/>
        <a:lstStyle/>
        <a:p>
          <a:r>
            <a:rPr lang="en-US" sz="1400" b="1" dirty="0" smtClean="0">
              <a:solidFill>
                <a:srgbClr val="FFC000"/>
              </a:solidFill>
            </a:rPr>
            <a:t>STUDENT SERVICES</a:t>
          </a:r>
        </a:p>
        <a:p>
          <a:r>
            <a:rPr lang="en-US" sz="1600" dirty="0" smtClean="0">
              <a:solidFill>
                <a:srgbClr val="FFC000"/>
              </a:solidFill>
            </a:rPr>
            <a:t>* Involvement</a:t>
          </a:r>
        </a:p>
        <a:p>
          <a:r>
            <a:rPr lang="en-US" sz="1600" dirty="0" smtClean="0">
              <a:solidFill>
                <a:srgbClr val="FFC000"/>
              </a:solidFill>
            </a:rPr>
            <a:t>* Cultural &amp; Social Programs</a:t>
          </a:r>
        </a:p>
        <a:p>
          <a:r>
            <a:rPr lang="en-US" sz="1600" dirty="0" smtClean="0">
              <a:solidFill>
                <a:srgbClr val="FFC000"/>
              </a:solidFill>
            </a:rPr>
            <a:t>* Health &amp; Wellness</a:t>
          </a:r>
          <a:endParaRPr lang="en-US" sz="1600" dirty="0">
            <a:solidFill>
              <a:srgbClr val="FFC000"/>
            </a:solidFill>
          </a:endParaRPr>
        </a:p>
      </dgm:t>
    </dgm:pt>
    <dgm:pt modelId="{7F2488EA-3E34-4C31-B992-4176D82498B7}" type="sibTrans" cxnId="{D4A715C5-B6A1-42B8-A034-2156E73480E4}">
      <dgm:prSet/>
      <dgm:spPr/>
      <dgm:t>
        <a:bodyPr/>
        <a:lstStyle/>
        <a:p>
          <a:endParaRPr lang="en-US"/>
        </a:p>
      </dgm:t>
    </dgm:pt>
    <dgm:pt modelId="{03CABD06-D383-4240-AABD-95F52BCA355A}" type="parTrans" cxnId="{D4A715C5-B6A1-42B8-A034-2156E73480E4}">
      <dgm:prSet/>
      <dgm:spPr/>
      <dgm:t>
        <a:bodyPr/>
        <a:lstStyle/>
        <a:p>
          <a:endParaRPr lang="en-US"/>
        </a:p>
      </dgm:t>
    </dgm:pt>
    <dgm:pt modelId="{C06FAFFD-0F2E-482A-819D-0151671BB21C}" type="pres">
      <dgm:prSet presAssocID="{1B9B51BA-21A4-430D-9077-D1DFA3B42C55}" presName="Name0" presStyleCnt="0">
        <dgm:presLayoutVars>
          <dgm:chMax val="1"/>
          <dgm:dir/>
          <dgm:animLvl val="ctr"/>
          <dgm:resizeHandles val="exact"/>
        </dgm:presLayoutVars>
      </dgm:prSet>
      <dgm:spPr/>
      <dgm:t>
        <a:bodyPr/>
        <a:lstStyle/>
        <a:p>
          <a:endParaRPr lang="en-US"/>
        </a:p>
      </dgm:t>
    </dgm:pt>
    <dgm:pt modelId="{AEE94431-1184-442A-8086-98DA054E8057}" type="pres">
      <dgm:prSet presAssocID="{8C7926C4-B136-4920-B881-05ABE6FF98B9}" presName="centerShape" presStyleLbl="node0" presStyleIdx="0" presStyleCnt="1" custScaleX="101483" custScaleY="101482" custLinFactNeighborX="412" custLinFactNeighborY="9325"/>
      <dgm:spPr/>
      <dgm:t>
        <a:bodyPr/>
        <a:lstStyle/>
        <a:p>
          <a:endParaRPr lang="en-US"/>
        </a:p>
      </dgm:t>
    </dgm:pt>
    <dgm:pt modelId="{DF19C563-D703-4D21-B4A9-9FA1577BD12C}" type="pres">
      <dgm:prSet presAssocID="{236071A6-71D8-4948-AFE8-1D8F961B738C}" presName="node" presStyleLbl="node1" presStyleIdx="0" presStyleCnt="3" custScaleX="163540" custScaleY="161906" custRadScaleRad="85864" custRadScaleInc="-1343">
        <dgm:presLayoutVars>
          <dgm:bulletEnabled val="1"/>
        </dgm:presLayoutVars>
      </dgm:prSet>
      <dgm:spPr/>
      <dgm:t>
        <a:bodyPr/>
        <a:lstStyle/>
        <a:p>
          <a:endParaRPr lang="en-US"/>
        </a:p>
      </dgm:t>
    </dgm:pt>
    <dgm:pt modelId="{648289BF-3240-4957-9DCF-A0D4460029A1}" type="pres">
      <dgm:prSet presAssocID="{236071A6-71D8-4948-AFE8-1D8F961B738C}" presName="dummy" presStyleCnt="0"/>
      <dgm:spPr/>
    </dgm:pt>
    <dgm:pt modelId="{7C8160BC-3857-4E2D-A2B3-129A7356E0D0}" type="pres">
      <dgm:prSet presAssocID="{85A3F058-D23F-4179-B109-273F05BF88C1}" presName="sibTrans" presStyleLbl="sibTrans2D1" presStyleIdx="0" presStyleCnt="3"/>
      <dgm:spPr/>
      <dgm:t>
        <a:bodyPr/>
        <a:lstStyle/>
        <a:p>
          <a:endParaRPr lang="en-US"/>
        </a:p>
      </dgm:t>
    </dgm:pt>
    <dgm:pt modelId="{0B0E409B-006B-48FB-AE00-91112ED0E06F}" type="pres">
      <dgm:prSet presAssocID="{CB7A6C1D-BBAC-48F4-B287-A96A78AA2A52}" presName="node" presStyleLbl="node1" presStyleIdx="1" presStyleCnt="3" custScaleX="166268" custScaleY="167904" custRadScaleRad="111664" custRadScaleInc="-24191">
        <dgm:presLayoutVars>
          <dgm:bulletEnabled val="1"/>
        </dgm:presLayoutVars>
      </dgm:prSet>
      <dgm:spPr/>
      <dgm:t>
        <a:bodyPr/>
        <a:lstStyle/>
        <a:p>
          <a:endParaRPr lang="en-US"/>
        </a:p>
      </dgm:t>
    </dgm:pt>
    <dgm:pt modelId="{621F04D9-8E19-42E9-A3AC-A34E0170A721}" type="pres">
      <dgm:prSet presAssocID="{CB7A6C1D-BBAC-48F4-B287-A96A78AA2A52}" presName="dummy" presStyleCnt="0"/>
      <dgm:spPr/>
    </dgm:pt>
    <dgm:pt modelId="{967AFD53-C7EA-49E7-828C-EC212FBA021C}" type="pres">
      <dgm:prSet presAssocID="{7F2488EA-3E34-4C31-B992-4176D82498B7}" presName="sibTrans" presStyleLbl="sibTrans2D1" presStyleIdx="1" presStyleCnt="3" custLinFactNeighborX="-3189" custLinFactNeighborY="-11095"/>
      <dgm:spPr/>
      <dgm:t>
        <a:bodyPr/>
        <a:lstStyle/>
        <a:p>
          <a:endParaRPr lang="en-US"/>
        </a:p>
      </dgm:t>
    </dgm:pt>
    <dgm:pt modelId="{CB7E022D-B07F-4E44-823A-BBAB78C4579D}" type="pres">
      <dgm:prSet presAssocID="{48A0E690-C40E-460F-B295-3A103365750B}" presName="node" presStyleLbl="node1" presStyleIdx="2" presStyleCnt="3" custScaleX="171149" custScaleY="167903" custRadScaleRad="111552" custRadScaleInc="24138">
        <dgm:presLayoutVars>
          <dgm:bulletEnabled val="1"/>
        </dgm:presLayoutVars>
      </dgm:prSet>
      <dgm:spPr/>
      <dgm:t>
        <a:bodyPr/>
        <a:lstStyle/>
        <a:p>
          <a:endParaRPr lang="en-US"/>
        </a:p>
      </dgm:t>
    </dgm:pt>
    <dgm:pt modelId="{A446481B-A8C1-4C79-BA40-FEF746ADCCFE}" type="pres">
      <dgm:prSet presAssocID="{48A0E690-C40E-460F-B295-3A103365750B}" presName="dummy" presStyleCnt="0"/>
      <dgm:spPr/>
    </dgm:pt>
    <dgm:pt modelId="{EA4D6229-5DF7-42FA-A4C7-2FFD65806E41}" type="pres">
      <dgm:prSet presAssocID="{47108658-1948-4564-8F1B-54FBD65D08CE}" presName="sibTrans" presStyleLbl="sibTrans2D1" presStyleIdx="2" presStyleCnt="3"/>
      <dgm:spPr/>
      <dgm:t>
        <a:bodyPr/>
        <a:lstStyle/>
        <a:p>
          <a:endParaRPr lang="en-US"/>
        </a:p>
      </dgm:t>
    </dgm:pt>
  </dgm:ptLst>
  <dgm:cxnLst>
    <dgm:cxn modelId="{B704EBCA-B7BE-4DD1-BBD3-2418349B17EC}" type="presOf" srcId="{236071A6-71D8-4948-AFE8-1D8F961B738C}" destId="{DF19C563-D703-4D21-B4A9-9FA1577BD12C}" srcOrd="0" destOrd="0" presId="urn:microsoft.com/office/officeart/2005/8/layout/radial6"/>
    <dgm:cxn modelId="{2DD004BA-A01C-42E6-9517-A9C21F89FA43}" type="presOf" srcId="{85A3F058-D23F-4179-B109-273F05BF88C1}" destId="{7C8160BC-3857-4E2D-A2B3-129A7356E0D0}" srcOrd="0" destOrd="0" presId="urn:microsoft.com/office/officeart/2005/8/layout/radial6"/>
    <dgm:cxn modelId="{8A7ED4AF-0970-4D5C-B422-19ECFCF46283}" type="presOf" srcId="{1B9B51BA-21A4-430D-9077-D1DFA3B42C55}" destId="{C06FAFFD-0F2E-482A-819D-0151671BB21C}" srcOrd="0" destOrd="0" presId="urn:microsoft.com/office/officeart/2005/8/layout/radial6"/>
    <dgm:cxn modelId="{E52ECFBA-8380-49CA-9007-6F96374F2BB8}" type="presOf" srcId="{CB7A6C1D-BBAC-48F4-B287-A96A78AA2A52}" destId="{0B0E409B-006B-48FB-AE00-91112ED0E06F}" srcOrd="0" destOrd="0" presId="urn:microsoft.com/office/officeart/2005/8/layout/radial6"/>
    <dgm:cxn modelId="{0EA36D7E-C3CB-4AE3-BD99-24E84A235465}" type="presOf" srcId="{48A0E690-C40E-460F-B295-3A103365750B}" destId="{CB7E022D-B07F-4E44-823A-BBAB78C4579D}" srcOrd="0" destOrd="0" presId="urn:microsoft.com/office/officeart/2005/8/layout/radial6"/>
    <dgm:cxn modelId="{D4A715C5-B6A1-42B8-A034-2156E73480E4}" srcId="{8C7926C4-B136-4920-B881-05ABE6FF98B9}" destId="{CB7A6C1D-BBAC-48F4-B287-A96A78AA2A52}" srcOrd="1" destOrd="0" parTransId="{03CABD06-D383-4240-AABD-95F52BCA355A}" sibTransId="{7F2488EA-3E34-4C31-B992-4176D82498B7}"/>
    <dgm:cxn modelId="{04D2DD8C-C126-4239-8542-222A6A557919}" type="presOf" srcId="{8C7926C4-B136-4920-B881-05ABE6FF98B9}" destId="{AEE94431-1184-442A-8086-98DA054E8057}" srcOrd="0" destOrd="0" presId="urn:microsoft.com/office/officeart/2005/8/layout/radial6"/>
    <dgm:cxn modelId="{842B67DD-9181-4EBE-AD5A-1E1047D3AF69}" srcId="{8C7926C4-B136-4920-B881-05ABE6FF98B9}" destId="{236071A6-71D8-4948-AFE8-1D8F961B738C}" srcOrd="0" destOrd="0" parTransId="{16D78391-BBF7-48BF-A4DA-CEFE94B8099C}" sibTransId="{85A3F058-D23F-4179-B109-273F05BF88C1}"/>
    <dgm:cxn modelId="{2C6A4D76-9F89-4B51-B8F1-51E8FEAAB63C}" type="presOf" srcId="{7F2488EA-3E34-4C31-B992-4176D82498B7}" destId="{967AFD53-C7EA-49E7-828C-EC212FBA021C}" srcOrd="0" destOrd="0" presId="urn:microsoft.com/office/officeart/2005/8/layout/radial6"/>
    <dgm:cxn modelId="{7B2A13A0-BF00-4D1E-A9D9-B82D80A90B64}" type="presOf" srcId="{47108658-1948-4564-8F1B-54FBD65D08CE}" destId="{EA4D6229-5DF7-42FA-A4C7-2FFD65806E41}" srcOrd="0" destOrd="0" presId="urn:microsoft.com/office/officeart/2005/8/layout/radial6"/>
    <dgm:cxn modelId="{36B45EC4-2B9B-4AFE-A8C8-13B3C807CF46}" srcId="{8C7926C4-B136-4920-B881-05ABE6FF98B9}" destId="{48A0E690-C40E-460F-B295-3A103365750B}" srcOrd="2" destOrd="0" parTransId="{7EB0B92A-025C-4F52-A963-5DEB90EECA2E}" sibTransId="{47108658-1948-4564-8F1B-54FBD65D08CE}"/>
    <dgm:cxn modelId="{08EC2A3C-B178-4DE7-898F-9B67AB78B509}" srcId="{1B9B51BA-21A4-430D-9077-D1DFA3B42C55}" destId="{8C7926C4-B136-4920-B881-05ABE6FF98B9}" srcOrd="0" destOrd="0" parTransId="{BF22940F-EB4B-4CD4-AAE5-55D7AAE1EADE}" sibTransId="{C3AB3AD9-1068-47BB-99D0-7CB0D6EE0680}"/>
    <dgm:cxn modelId="{32003C30-B1D8-4130-AE49-E8D609615A6A}" type="presParOf" srcId="{C06FAFFD-0F2E-482A-819D-0151671BB21C}" destId="{AEE94431-1184-442A-8086-98DA054E8057}" srcOrd="0" destOrd="0" presId="urn:microsoft.com/office/officeart/2005/8/layout/radial6"/>
    <dgm:cxn modelId="{784E4856-B332-48B5-8364-E7A446F3FCD7}" type="presParOf" srcId="{C06FAFFD-0F2E-482A-819D-0151671BB21C}" destId="{DF19C563-D703-4D21-B4A9-9FA1577BD12C}" srcOrd="1" destOrd="0" presId="urn:microsoft.com/office/officeart/2005/8/layout/radial6"/>
    <dgm:cxn modelId="{0B8FC478-185A-4938-81E3-C52988A16AB3}" type="presParOf" srcId="{C06FAFFD-0F2E-482A-819D-0151671BB21C}" destId="{648289BF-3240-4957-9DCF-A0D4460029A1}" srcOrd="2" destOrd="0" presId="urn:microsoft.com/office/officeart/2005/8/layout/radial6"/>
    <dgm:cxn modelId="{C3921F8E-68A7-4C77-8ED9-72F37BBD0F13}" type="presParOf" srcId="{C06FAFFD-0F2E-482A-819D-0151671BB21C}" destId="{7C8160BC-3857-4E2D-A2B3-129A7356E0D0}" srcOrd="3" destOrd="0" presId="urn:microsoft.com/office/officeart/2005/8/layout/radial6"/>
    <dgm:cxn modelId="{437AD037-40B4-47C1-A26D-41910E24D86B}" type="presParOf" srcId="{C06FAFFD-0F2E-482A-819D-0151671BB21C}" destId="{0B0E409B-006B-48FB-AE00-91112ED0E06F}" srcOrd="4" destOrd="0" presId="urn:microsoft.com/office/officeart/2005/8/layout/radial6"/>
    <dgm:cxn modelId="{80F6A0EF-6019-4E28-81C5-FDB1D496192F}" type="presParOf" srcId="{C06FAFFD-0F2E-482A-819D-0151671BB21C}" destId="{621F04D9-8E19-42E9-A3AC-A34E0170A721}" srcOrd="5" destOrd="0" presId="urn:microsoft.com/office/officeart/2005/8/layout/radial6"/>
    <dgm:cxn modelId="{75D8E9E8-F008-459A-A156-5330E02CCCB1}" type="presParOf" srcId="{C06FAFFD-0F2E-482A-819D-0151671BB21C}" destId="{967AFD53-C7EA-49E7-828C-EC212FBA021C}" srcOrd="6" destOrd="0" presId="urn:microsoft.com/office/officeart/2005/8/layout/radial6"/>
    <dgm:cxn modelId="{5967976D-7696-406A-9CDA-54D4CB24EBC0}" type="presParOf" srcId="{C06FAFFD-0F2E-482A-819D-0151671BB21C}" destId="{CB7E022D-B07F-4E44-823A-BBAB78C4579D}" srcOrd="7" destOrd="0" presId="urn:microsoft.com/office/officeart/2005/8/layout/radial6"/>
    <dgm:cxn modelId="{BE93DD37-4153-4C46-8E5A-1C8DA8D5FDBC}" type="presParOf" srcId="{C06FAFFD-0F2E-482A-819D-0151671BB21C}" destId="{A446481B-A8C1-4C79-BA40-FEF746ADCCFE}" srcOrd="8" destOrd="0" presId="urn:microsoft.com/office/officeart/2005/8/layout/radial6"/>
    <dgm:cxn modelId="{BADF266F-B6DC-4F45-9EC3-9CE7068D2C7C}" type="presParOf" srcId="{C06FAFFD-0F2E-482A-819D-0151671BB21C}" destId="{EA4D6229-5DF7-42FA-A4C7-2FFD65806E41}"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D6229-5DF7-42FA-A4C7-2FFD65806E41}">
      <dsp:nvSpPr>
        <dsp:cNvPr id="0" name=""/>
        <dsp:cNvSpPr/>
      </dsp:nvSpPr>
      <dsp:spPr>
        <a:xfrm>
          <a:off x="1133503" y="1054514"/>
          <a:ext cx="3942954" cy="3942954"/>
        </a:xfrm>
        <a:prstGeom prst="blockArc">
          <a:avLst>
            <a:gd name="adj1" fmla="val 9935465"/>
            <a:gd name="adj2" fmla="val 16438551"/>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7AFD53-C7EA-49E7-828C-EC212FBA021C}">
      <dsp:nvSpPr>
        <dsp:cNvPr id="0" name=""/>
        <dsp:cNvSpPr/>
      </dsp:nvSpPr>
      <dsp:spPr>
        <a:xfrm>
          <a:off x="1062622" y="986763"/>
          <a:ext cx="4122154" cy="4122154"/>
        </a:xfrm>
        <a:prstGeom prst="blockArc">
          <a:avLst>
            <a:gd name="adj1" fmla="val 3"/>
            <a:gd name="adj2" fmla="val 10800003"/>
            <a:gd name="adj3" fmla="val 44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8160BC-3857-4E2D-A2B3-129A7356E0D0}">
      <dsp:nvSpPr>
        <dsp:cNvPr id="0" name=""/>
        <dsp:cNvSpPr/>
      </dsp:nvSpPr>
      <dsp:spPr>
        <a:xfrm>
          <a:off x="1434540" y="1051849"/>
          <a:ext cx="3942954" cy="3942954"/>
        </a:xfrm>
        <a:prstGeom prst="blockArc">
          <a:avLst>
            <a:gd name="adj1" fmla="val 15900580"/>
            <a:gd name="adj2" fmla="val 869455"/>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E94431-1184-442A-8086-98DA054E8057}">
      <dsp:nvSpPr>
        <dsp:cNvPr id="0" name=""/>
        <dsp:cNvSpPr/>
      </dsp:nvSpPr>
      <dsp:spPr>
        <a:xfrm>
          <a:off x="2348747" y="2196364"/>
          <a:ext cx="1842252" cy="184223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Student Success</a:t>
          </a:r>
          <a:endParaRPr lang="en-US" sz="2400" kern="1200" dirty="0"/>
        </a:p>
      </dsp:txBody>
      <dsp:txXfrm>
        <a:off x="2618539" y="2466153"/>
        <a:ext cx="1302668" cy="1302656"/>
      </dsp:txXfrm>
    </dsp:sp>
    <dsp:sp modelId="{DF19C563-D703-4D21-B4A9-9FA1577BD12C}">
      <dsp:nvSpPr>
        <dsp:cNvPr id="0" name=""/>
        <dsp:cNvSpPr/>
      </dsp:nvSpPr>
      <dsp:spPr>
        <a:xfrm>
          <a:off x="2199425" y="76200"/>
          <a:ext cx="2078154" cy="205739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C000"/>
              </a:solidFill>
            </a:rPr>
            <a:t>ACADEMICS</a:t>
          </a:r>
        </a:p>
        <a:p>
          <a:pPr lvl="0" algn="ctr" defTabSz="622300">
            <a:lnSpc>
              <a:spcPct val="90000"/>
            </a:lnSpc>
            <a:spcBef>
              <a:spcPct val="0"/>
            </a:spcBef>
            <a:spcAft>
              <a:spcPct val="35000"/>
            </a:spcAft>
          </a:pPr>
          <a:r>
            <a:rPr lang="en-US" sz="1600" kern="1200" dirty="0" smtClean="0">
              <a:solidFill>
                <a:srgbClr val="FFC000"/>
              </a:solidFill>
            </a:rPr>
            <a:t>* Graduate -18 Degrees</a:t>
          </a:r>
        </a:p>
        <a:p>
          <a:pPr lvl="0" algn="ctr" defTabSz="622300">
            <a:lnSpc>
              <a:spcPct val="90000"/>
            </a:lnSpc>
            <a:spcBef>
              <a:spcPct val="0"/>
            </a:spcBef>
            <a:spcAft>
              <a:spcPct val="35000"/>
            </a:spcAft>
          </a:pPr>
          <a:r>
            <a:rPr lang="en-US" sz="1600" kern="1200" dirty="0" smtClean="0">
              <a:solidFill>
                <a:srgbClr val="FFC000"/>
              </a:solidFill>
            </a:rPr>
            <a:t>* Undergraduate</a:t>
          </a:r>
        </a:p>
        <a:p>
          <a:pPr lvl="0" algn="ctr" defTabSz="622300">
            <a:lnSpc>
              <a:spcPct val="90000"/>
            </a:lnSpc>
            <a:spcBef>
              <a:spcPct val="0"/>
            </a:spcBef>
            <a:spcAft>
              <a:spcPct val="35000"/>
            </a:spcAft>
          </a:pPr>
          <a:r>
            <a:rPr lang="en-US" sz="1600" kern="1200" dirty="0" smtClean="0">
              <a:solidFill>
                <a:srgbClr val="FFC000"/>
              </a:solidFill>
            </a:rPr>
            <a:t>* ESL</a:t>
          </a:r>
        </a:p>
        <a:p>
          <a:pPr lvl="0" algn="ctr" defTabSz="622300">
            <a:lnSpc>
              <a:spcPct val="90000"/>
            </a:lnSpc>
            <a:spcBef>
              <a:spcPct val="0"/>
            </a:spcBef>
            <a:spcAft>
              <a:spcPct val="35000"/>
            </a:spcAft>
          </a:pPr>
          <a:r>
            <a:rPr lang="en-US" sz="1600" kern="1200" dirty="0" smtClean="0">
              <a:solidFill>
                <a:srgbClr val="FFC000"/>
              </a:solidFill>
            </a:rPr>
            <a:t>* Tutoring</a:t>
          </a:r>
          <a:endParaRPr lang="en-US" sz="1600" kern="1200" dirty="0">
            <a:solidFill>
              <a:srgbClr val="FFC000"/>
            </a:solidFill>
          </a:endParaRPr>
        </a:p>
      </dsp:txBody>
      <dsp:txXfrm>
        <a:off x="2503764" y="377498"/>
        <a:ext cx="1469476" cy="1454794"/>
      </dsp:txXfrm>
    </dsp:sp>
    <dsp:sp modelId="{0B0E409B-006B-48FB-AE00-91112ED0E06F}">
      <dsp:nvSpPr>
        <dsp:cNvPr id="0" name=""/>
        <dsp:cNvSpPr/>
      </dsp:nvSpPr>
      <dsp:spPr>
        <a:xfrm>
          <a:off x="4214076" y="2438390"/>
          <a:ext cx="2112820" cy="21336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C000"/>
              </a:solidFill>
            </a:rPr>
            <a:t>STUDENT SERVICES</a:t>
          </a:r>
        </a:p>
        <a:p>
          <a:pPr lvl="0" algn="ctr" defTabSz="622300">
            <a:lnSpc>
              <a:spcPct val="90000"/>
            </a:lnSpc>
            <a:spcBef>
              <a:spcPct val="0"/>
            </a:spcBef>
            <a:spcAft>
              <a:spcPct val="35000"/>
            </a:spcAft>
          </a:pPr>
          <a:r>
            <a:rPr lang="en-US" sz="1600" kern="1200" dirty="0" smtClean="0">
              <a:solidFill>
                <a:srgbClr val="FFC000"/>
              </a:solidFill>
            </a:rPr>
            <a:t>* Involvement</a:t>
          </a:r>
        </a:p>
        <a:p>
          <a:pPr lvl="0" algn="ctr" defTabSz="622300">
            <a:lnSpc>
              <a:spcPct val="90000"/>
            </a:lnSpc>
            <a:spcBef>
              <a:spcPct val="0"/>
            </a:spcBef>
            <a:spcAft>
              <a:spcPct val="35000"/>
            </a:spcAft>
          </a:pPr>
          <a:r>
            <a:rPr lang="en-US" sz="1600" kern="1200" dirty="0" smtClean="0">
              <a:solidFill>
                <a:srgbClr val="FFC000"/>
              </a:solidFill>
            </a:rPr>
            <a:t>* Cultural &amp; Social Programs</a:t>
          </a:r>
        </a:p>
        <a:p>
          <a:pPr lvl="0" algn="ctr" defTabSz="622300">
            <a:lnSpc>
              <a:spcPct val="90000"/>
            </a:lnSpc>
            <a:spcBef>
              <a:spcPct val="0"/>
            </a:spcBef>
            <a:spcAft>
              <a:spcPct val="35000"/>
            </a:spcAft>
          </a:pPr>
          <a:r>
            <a:rPr lang="en-US" sz="1600" kern="1200" dirty="0" smtClean="0">
              <a:solidFill>
                <a:srgbClr val="FFC000"/>
              </a:solidFill>
            </a:rPr>
            <a:t>* Health &amp; Wellness</a:t>
          </a:r>
          <a:endParaRPr lang="en-US" sz="1600" kern="1200" dirty="0">
            <a:solidFill>
              <a:srgbClr val="FFC000"/>
            </a:solidFill>
          </a:endParaRPr>
        </a:p>
      </dsp:txBody>
      <dsp:txXfrm>
        <a:off x="4523491" y="2750850"/>
        <a:ext cx="1493990" cy="1508689"/>
      </dsp:txXfrm>
    </dsp:sp>
    <dsp:sp modelId="{CB7E022D-B07F-4E44-823A-BBAB78C4579D}">
      <dsp:nvSpPr>
        <dsp:cNvPr id="0" name=""/>
        <dsp:cNvSpPr/>
      </dsp:nvSpPr>
      <dsp:spPr>
        <a:xfrm>
          <a:off x="152402" y="2438393"/>
          <a:ext cx="2174844" cy="213359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C000"/>
              </a:solidFill>
            </a:rPr>
            <a:t>PROFESSIONAL DEVELOPMENT</a:t>
          </a:r>
        </a:p>
        <a:p>
          <a:pPr lvl="0" algn="ctr" defTabSz="622300">
            <a:lnSpc>
              <a:spcPct val="90000"/>
            </a:lnSpc>
            <a:spcBef>
              <a:spcPct val="0"/>
            </a:spcBef>
            <a:spcAft>
              <a:spcPct val="35000"/>
            </a:spcAft>
          </a:pPr>
          <a:r>
            <a:rPr lang="en-US" sz="1600" kern="1200" dirty="0" smtClean="0">
              <a:solidFill>
                <a:srgbClr val="FFC000"/>
              </a:solidFill>
            </a:rPr>
            <a:t>* PDS Courses</a:t>
          </a:r>
        </a:p>
        <a:p>
          <a:pPr lvl="0" algn="ctr" defTabSz="622300">
            <a:lnSpc>
              <a:spcPct val="90000"/>
            </a:lnSpc>
            <a:spcBef>
              <a:spcPct val="0"/>
            </a:spcBef>
            <a:spcAft>
              <a:spcPct val="35000"/>
            </a:spcAft>
          </a:pPr>
          <a:r>
            <a:rPr lang="en-US" sz="1600" kern="1200" dirty="0" smtClean="0">
              <a:solidFill>
                <a:srgbClr val="FFC000"/>
              </a:solidFill>
            </a:rPr>
            <a:t>* Career Accelerator Program</a:t>
          </a:r>
          <a:endParaRPr lang="en-US" sz="1600" kern="1200" dirty="0">
            <a:solidFill>
              <a:srgbClr val="FFC000"/>
            </a:solidFill>
          </a:endParaRPr>
        </a:p>
      </dsp:txBody>
      <dsp:txXfrm>
        <a:off x="470901" y="2750851"/>
        <a:ext cx="1537846" cy="150868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40603E-75EC-415A-AA02-98546A55D807}" type="datetimeFigureOut">
              <a:rPr lang="en-US" smtClean="0"/>
              <a:pPr/>
              <a:t>10/5/2015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4BB7CD-B56E-47B4-87C1-60528E95A6EC}" type="slidenum">
              <a:rPr lang="en-US" smtClean="0"/>
              <a:pPr/>
              <a:t>‹#›</a:t>
            </a:fld>
            <a:endParaRPr lang="en-US"/>
          </a:p>
        </p:txBody>
      </p:sp>
    </p:spTree>
    <p:extLst>
      <p:ext uri="{BB962C8B-B14F-4D97-AF65-F5344CB8AC3E}">
        <p14:creationId xmlns:p14="http://schemas.microsoft.com/office/powerpoint/2010/main" val="1307752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w/ Picture">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lvl1pPr>
              <a:defRPr>
                <a:solidFill>
                  <a:schemeClr val="bg2"/>
                </a:solidFill>
              </a:defRPr>
            </a:lvl1pPr>
          </a:lstStyle>
          <a:p>
            <a:fld id="{832FB18A-AD88-4313-899B-D1091DD68F60}" type="datetimeFigureOut">
              <a:rPr lang="en-US" smtClean="0"/>
              <a:pPr/>
              <a:t>10/5/2015</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59" t="3837" r="16869" b="-124"/>
          <a:stretch/>
        </p:blipFill>
        <p:spPr>
          <a:xfrm>
            <a:off x="152400" y="153924"/>
            <a:ext cx="6705600" cy="6554724"/>
          </a:xfrm>
          <a:prstGeom prst="rect">
            <a:avLst/>
          </a:prstGeom>
        </p:spPr>
      </p:pic>
      <p:sp>
        <p:nvSpPr>
          <p:cNvPr id="15" name="Title 1"/>
          <p:cNvSpPr txBox="1">
            <a:spLocks/>
          </p:cNvSpPr>
          <p:nvPr userDrawn="1"/>
        </p:nvSpPr>
        <p:spPr>
          <a:xfrm>
            <a:off x="304800" y="457200"/>
            <a:ext cx="6324600" cy="12490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r>
              <a:rPr lang="en-US" sz="4400" smtClean="0">
                <a:latin typeface="Myriad Pro Black" panose="020B0803030403020204" pitchFamily="34" charset="0"/>
              </a:rPr>
              <a:t>THIS IS </a:t>
            </a:r>
            <a:br>
              <a:rPr lang="en-US" sz="4400" smtClean="0">
                <a:latin typeface="Myriad Pro Black" panose="020B0803030403020204" pitchFamily="34" charset="0"/>
              </a:rPr>
            </a:br>
            <a:r>
              <a:rPr lang="en-US" sz="4400" smtClean="0">
                <a:latin typeface="Myriad Pro Black" panose="020B0803030403020204" pitchFamily="34" charset="0"/>
              </a:rPr>
              <a:t>AUBURN.</a:t>
            </a:r>
            <a:endParaRPr lang="en-US" sz="4400" dirty="0"/>
          </a:p>
        </p:txBody>
      </p:sp>
      <p:sp>
        <p:nvSpPr>
          <p:cNvPr id="13" name="Title 12"/>
          <p:cNvSpPr>
            <a:spLocks noGrp="1"/>
          </p:cNvSpPr>
          <p:nvPr>
            <p:ph type="title"/>
          </p:nvPr>
        </p:nvSpPr>
        <p:spPr>
          <a:xfrm>
            <a:off x="457200" y="3733800"/>
            <a:ext cx="6324600" cy="1828800"/>
          </a:xfrm>
        </p:spPr>
        <p:txBody>
          <a:bodyPr/>
          <a:lstStyle>
            <a:lvl1pPr algn="r">
              <a:defRPr sz="4200" spc="150" baseline="0">
                <a:solidFill>
                  <a:schemeClr val="bg1"/>
                </a:solidFill>
              </a:defRPr>
            </a:lvl1pPr>
          </a:lstStyle>
          <a:p>
            <a:r>
              <a:rPr lang="en-US" dirty="0" smtClean="0"/>
              <a:t>Click to edit Master title style</a:t>
            </a:r>
            <a:endParaRPr lang="en-US" dirty="0"/>
          </a:p>
        </p:txBody>
      </p:sp>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3733800"/>
            <a:ext cx="1981200" cy="1828800"/>
          </a:xfrm>
        </p:spPr>
        <p:txBody>
          <a:bodyPr anchor="ctr">
            <a:noAutofit/>
          </a:bodyPr>
          <a:lstStyle>
            <a:lvl1pPr marL="0" indent="0" algn="l">
              <a:buNone/>
              <a:defRPr sz="1000">
                <a:solidFill>
                  <a:srgbClr val="FFFFFF"/>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sz="1000"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B09F98FA-5DBF-4623-B728-96C7D126D3A5}" type="slidenum">
              <a:rPr lang="en-US" smtClean="0"/>
              <a:pPr/>
              <a:t>‹#›</a:t>
            </a:fld>
            <a:endParaRPr lang="en-US"/>
          </a:p>
        </p:txBody>
      </p:sp>
      <p:pic>
        <p:nvPicPr>
          <p:cNvPr id="4" name="Picture 3" descr="AuburnGlobal_OrangeWhit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7313" y="313113"/>
            <a:ext cx="1591887" cy="15918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832FB18A-AD88-4313-899B-D1091DD68F60}" type="datetimeFigureOut">
              <a:rPr lang="en-US" smtClean="0"/>
              <a:pPr/>
              <a:t>10/5/2015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F98FA-5DBF-4623-B728-96C7D126D3A5}"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rgbClr val="1C314E"/>
                </a:solidFill>
              </a:defRPr>
            </a:lvl1pPr>
          </a:lstStyle>
          <a:p>
            <a:r>
              <a:rPr lang="en-US" dirty="0"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832FB18A-AD88-4313-899B-D1091DD68F60}" type="datetimeFigureOut">
              <a:rPr lang="en-US" smtClean="0"/>
              <a:pPr/>
              <a:t>10/5/2015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F98FA-5DBF-4623-B728-96C7D126D3A5}"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4709993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2FB18A-AD88-4313-899B-D1091DD68F60}" type="datetimeFigureOut">
              <a:rPr lang="en-US" smtClean="0"/>
              <a:pPr/>
              <a:t>10/5/2015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F98FA-5DBF-4623-B728-96C7D126D3A5}" type="slidenum">
              <a:rPr lang="en-US" smtClean="0"/>
              <a:pPr/>
              <a:t>‹#›</a:t>
            </a:fld>
            <a:endParaRPr lang="en-US"/>
          </a:p>
        </p:txBody>
      </p:sp>
      <p:sp>
        <p:nvSpPr>
          <p:cNvPr id="6" name="Rectangle 5"/>
          <p:cNvSpPr/>
          <p:nvPr userDrawn="1"/>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AuburnGlobal_Orange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9400" y="1676400"/>
            <a:ext cx="3505200" cy="3505200"/>
          </a:xfrm>
          <a:prstGeom prst="rect">
            <a:avLst/>
          </a:prstGeom>
        </p:spPr>
      </p:pic>
    </p:spTree>
    <p:extLst>
      <p:ext uri="{BB962C8B-B14F-4D97-AF65-F5344CB8AC3E}">
        <p14:creationId xmlns:p14="http://schemas.microsoft.com/office/powerpoint/2010/main" val="167053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2FB18A-AD88-4313-899B-D1091DD68F60}" type="datetimeFigureOut">
              <a:rPr lang="en-US" smtClean="0"/>
              <a:pPr/>
              <a:t>10/5/2015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F98FA-5DBF-4623-B728-96C7D126D3A5}" type="slidenum">
              <a:rPr lang="en-US" smtClean="0"/>
              <a:pPr/>
              <a:t>‹#›</a:t>
            </a:fld>
            <a:endParaRPr lang="en-US"/>
          </a:p>
        </p:txBody>
      </p:sp>
      <p:sp>
        <p:nvSpPr>
          <p:cNvPr id="6" name="Rectangle 5"/>
          <p:cNvSpPr/>
          <p:nvPr userDrawn="1"/>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9400" y="1676400"/>
            <a:ext cx="3505200" cy="3505200"/>
          </a:xfrm>
          <a:prstGeom prst="rect">
            <a:avLst/>
          </a:prstGeom>
        </p:spPr>
      </p:pic>
    </p:spTree>
    <p:extLst>
      <p:ext uri="{BB962C8B-B14F-4D97-AF65-F5344CB8AC3E}">
        <p14:creationId xmlns:p14="http://schemas.microsoft.com/office/powerpoint/2010/main" val="1502673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 pic - use if text is hard to read over image">
    <p:spTree>
      <p:nvGrpSpPr>
        <p:cNvPr id="1" name=""/>
        <p:cNvGrpSpPr/>
        <p:nvPr/>
      </p:nvGrpSpPr>
      <p:grpSpPr>
        <a:xfrm>
          <a:off x="0" y="0"/>
          <a:ext cx="0" cy="0"/>
          <a:chOff x="0" y="0"/>
          <a:chExt cx="0" cy="0"/>
        </a:xfrm>
      </p:grpSpPr>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201" t="23278" r="201" b="11679"/>
          <a:stretch/>
        </p:blipFill>
        <p:spPr>
          <a:xfrm>
            <a:off x="152400" y="153923"/>
            <a:ext cx="6705598" cy="6554724"/>
          </a:xfrm>
          <a:prstGeom prst="rect">
            <a:avLst/>
          </a:prstGeom>
        </p:spPr>
      </p:pic>
      <p:sp>
        <p:nvSpPr>
          <p:cNvPr id="10" name="Date Placeholder 9"/>
          <p:cNvSpPr>
            <a:spLocks noGrp="1"/>
          </p:cNvSpPr>
          <p:nvPr>
            <p:ph type="dt" sz="half" idx="10"/>
          </p:nvPr>
        </p:nvSpPr>
        <p:spPr/>
        <p:txBody>
          <a:bodyPr/>
          <a:lstStyle>
            <a:lvl1pPr>
              <a:defRPr>
                <a:solidFill>
                  <a:schemeClr val="bg2"/>
                </a:solidFill>
              </a:defRPr>
            </a:lvl1pPr>
          </a:lstStyle>
          <a:p>
            <a:fld id="{832FB18A-AD88-4313-899B-D1091DD68F60}" type="datetimeFigureOut">
              <a:rPr lang="en-US" smtClean="0"/>
              <a:pPr/>
              <a:t>10/5/2015</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5" name="Title 1"/>
          <p:cNvSpPr txBox="1">
            <a:spLocks/>
          </p:cNvSpPr>
          <p:nvPr userDrawn="1"/>
        </p:nvSpPr>
        <p:spPr>
          <a:xfrm>
            <a:off x="304800" y="457200"/>
            <a:ext cx="6324600" cy="12490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r>
              <a:rPr lang="en-US" sz="4400" smtClean="0">
                <a:latin typeface="Myriad Pro Black" panose="020B0803030403020204" pitchFamily="34" charset="0"/>
              </a:rPr>
              <a:t>THIS IS </a:t>
            </a:r>
            <a:br>
              <a:rPr lang="en-US" sz="4400" smtClean="0">
                <a:latin typeface="Myriad Pro Black" panose="020B0803030403020204" pitchFamily="34" charset="0"/>
              </a:rPr>
            </a:br>
            <a:r>
              <a:rPr lang="en-US" sz="4400" smtClean="0">
                <a:latin typeface="Myriad Pro Black" panose="020B0803030403020204" pitchFamily="34" charset="0"/>
              </a:rPr>
              <a:t>AUBURN.</a:t>
            </a:r>
            <a:endParaRPr lang="en-US" sz="4400" dirty="0"/>
          </a:p>
        </p:txBody>
      </p:sp>
      <p:sp>
        <p:nvSpPr>
          <p:cNvPr id="16" name="Title 12"/>
          <p:cNvSpPr>
            <a:spLocks noGrp="1"/>
          </p:cNvSpPr>
          <p:nvPr>
            <p:ph type="title"/>
          </p:nvPr>
        </p:nvSpPr>
        <p:spPr>
          <a:xfrm>
            <a:off x="457200" y="3733800"/>
            <a:ext cx="6324600" cy="1828800"/>
          </a:xfrm>
        </p:spPr>
        <p:txBody>
          <a:bodyPr/>
          <a:lstStyle>
            <a:lvl1pPr algn="r">
              <a:defRPr sz="4200" spc="150" baseline="0">
                <a:solidFill>
                  <a:srgbClr val="FFFFFF"/>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B09F98FA-5DBF-4623-B728-96C7D126D3A5}" type="slidenum">
              <a:rPr lang="en-US" smtClean="0"/>
              <a:pPr/>
              <a:t>‹#›</a:t>
            </a:fld>
            <a:endParaRPr lang="en-US"/>
          </a:p>
        </p:txBody>
      </p:sp>
      <p:sp>
        <p:nvSpPr>
          <p:cNvPr id="17" name="Subtitle 2"/>
          <p:cNvSpPr>
            <a:spLocks noGrp="1"/>
          </p:cNvSpPr>
          <p:nvPr>
            <p:ph type="subTitle" idx="1"/>
          </p:nvPr>
        </p:nvSpPr>
        <p:spPr>
          <a:xfrm>
            <a:off x="7010400" y="3733800"/>
            <a:ext cx="1981200" cy="1828800"/>
          </a:xfrm>
        </p:spPr>
        <p:txBody>
          <a:bodyPr anchor="ctr">
            <a:noAutofit/>
          </a:bodyPr>
          <a:lstStyle>
            <a:lvl1pPr marL="0" indent="0" algn="l">
              <a:buNone/>
              <a:defRPr sz="1000">
                <a:solidFill>
                  <a:srgbClr val="FFFFFF"/>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sz="1000" dirty="0"/>
          </a:p>
        </p:txBody>
      </p:sp>
      <p:pic>
        <p:nvPicPr>
          <p:cNvPr id="19" name="Picture 18" descr="AuburnGlobal_OrangeWhit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7313" y="313113"/>
            <a:ext cx="1591887" cy="1591887"/>
          </a:xfrm>
          <a:prstGeom prst="rect">
            <a:avLst/>
          </a:prstGeom>
        </p:spPr>
      </p:pic>
    </p:spTree>
    <p:extLst>
      <p:ext uri="{BB962C8B-B14F-4D97-AF65-F5344CB8AC3E}">
        <p14:creationId xmlns:p14="http://schemas.microsoft.com/office/powerpoint/2010/main" val="3042701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lain - orange">
    <p:spTree>
      <p:nvGrpSpPr>
        <p:cNvPr id="1" name=""/>
        <p:cNvGrpSpPr/>
        <p:nvPr/>
      </p:nvGrpSpPr>
      <p:grpSpPr>
        <a:xfrm>
          <a:off x="0" y="0"/>
          <a:ext cx="0" cy="0"/>
          <a:chOff x="0" y="0"/>
          <a:chExt cx="0" cy="0"/>
        </a:xfrm>
      </p:grpSpPr>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p:cNvSpPr>
            <a:spLocks noGrp="1"/>
          </p:cNvSpPr>
          <p:nvPr>
            <p:ph type="dt" sz="half" idx="10"/>
          </p:nvPr>
        </p:nvSpPr>
        <p:spPr/>
        <p:txBody>
          <a:bodyPr/>
          <a:lstStyle>
            <a:lvl1pPr>
              <a:defRPr>
                <a:solidFill>
                  <a:schemeClr val="bg2"/>
                </a:solidFill>
              </a:defRPr>
            </a:lvl1pPr>
          </a:lstStyle>
          <a:p>
            <a:fld id="{832FB18A-AD88-4313-899B-D1091DD68F60}" type="datetimeFigureOut">
              <a:rPr lang="en-US" smtClean="0"/>
              <a:pPr/>
              <a:t>10/5/2015</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5" name="Title 1"/>
          <p:cNvSpPr txBox="1">
            <a:spLocks/>
          </p:cNvSpPr>
          <p:nvPr userDrawn="1"/>
        </p:nvSpPr>
        <p:spPr>
          <a:xfrm>
            <a:off x="304800" y="457200"/>
            <a:ext cx="6324600" cy="12490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r>
              <a:rPr lang="en-US" sz="4400" dirty="0" smtClean="0">
                <a:latin typeface="Myriad Pro Black" panose="020B0803030403020204" pitchFamily="34" charset="0"/>
              </a:rPr>
              <a:t>THIS IS </a:t>
            </a:r>
            <a:br>
              <a:rPr lang="en-US" sz="4400" dirty="0" smtClean="0">
                <a:latin typeface="Myriad Pro Black" panose="020B0803030403020204" pitchFamily="34" charset="0"/>
              </a:rPr>
            </a:br>
            <a:r>
              <a:rPr lang="en-US" sz="4400" dirty="0" smtClean="0">
                <a:latin typeface="Myriad Pro Black" panose="020B0803030403020204" pitchFamily="34" charset="0"/>
              </a:rPr>
              <a:t>AUBURN.</a:t>
            </a:r>
            <a:endParaRPr lang="en-US" sz="4400" dirty="0"/>
          </a:p>
        </p:txBody>
      </p:sp>
      <p:sp>
        <p:nvSpPr>
          <p:cNvPr id="16" name="Title 12"/>
          <p:cNvSpPr>
            <a:spLocks noGrp="1"/>
          </p:cNvSpPr>
          <p:nvPr>
            <p:ph type="title"/>
          </p:nvPr>
        </p:nvSpPr>
        <p:spPr>
          <a:xfrm>
            <a:off x="457200" y="3733800"/>
            <a:ext cx="6324600" cy="1828800"/>
          </a:xfrm>
        </p:spPr>
        <p:txBody>
          <a:bodyPr/>
          <a:lstStyle>
            <a:lvl1pPr algn="r">
              <a:defRPr sz="4200" spc="150" baseline="0">
                <a:solidFill>
                  <a:srgbClr val="FFFFFF"/>
                </a:solidFill>
                <a:effectLst/>
              </a:defRPr>
            </a:lvl1pPr>
          </a:lstStyle>
          <a:p>
            <a:r>
              <a:rPr lang="en-US" dirty="0" smtClean="0"/>
              <a:t>Click to edit Master title style</a:t>
            </a:r>
            <a:endParaRPr lang="en-US" dirty="0"/>
          </a:p>
        </p:txBody>
      </p:sp>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B09F98FA-5DBF-4623-B728-96C7D126D3A5}" type="slidenum">
              <a:rPr lang="en-US" smtClean="0"/>
              <a:pPr/>
              <a:t>‹#›</a:t>
            </a:fld>
            <a:endParaRPr lang="en-US"/>
          </a:p>
        </p:txBody>
      </p:sp>
      <p:sp>
        <p:nvSpPr>
          <p:cNvPr id="17" name="Subtitle 2"/>
          <p:cNvSpPr>
            <a:spLocks noGrp="1"/>
          </p:cNvSpPr>
          <p:nvPr>
            <p:ph type="subTitle" idx="1"/>
          </p:nvPr>
        </p:nvSpPr>
        <p:spPr>
          <a:xfrm>
            <a:off x="7010400" y="3733800"/>
            <a:ext cx="1981200" cy="1828800"/>
          </a:xfrm>
        </p:spPr>
        <p:txBody>
          <a:bodyPr anchor="ctr">
            <a:noAutofit/>
          </a:bodyPr>
          <a:lstStyle>
            <a:lvl1pPr marL="0" indent="0" algn="l">
              <a:buNone/>
              <a:defRPr sz="1000">
                <a:solidFill>
                  <a:srgbClr val="FFFFFF"/>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sz="1000" dirty="0"/>
          </a:p>
        </p:txBody>
      </p:sp>
      <p:pic>
        <p:nvPicPr>
          <p:cNvPr id="13" name="Picture 12" descr="AuburnGlobal_Orange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7313" y="313113"/>
            <a:ext cx="1591887" cy="1591887"/>
          </a:xfrm>
          <a:prstGeom prst="rect">
            <a:avLst/>
          </a:prstGeom>
        </p:spPr>
      </p:pic>
    </p:spTree>
    <p:extLst>
      <p:ext uri="{BB962C8B-B14F-4D97-AF65-F5344CB8AC3E}">
        <p14:creationId xmlns:p14="http://schemas.microsoft.com/office/powerpoint/2010/main" val="220490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age - plain - blue">
    <p:spTree>
      <p:nvGrpSpPr>
        <p:cNvPr id="1" name=""/>
        <p:cNvGrpSpPr/>
        <p:nvPr/>
      </p:nvGrpSpPr>
      <p:grpSpPr>
        <a:xfrm>
          <a:off x="0" y="0"/>
          <a:ext cx="0" cy="0"/>
          <a:chOff x="0" y="0"/>
          <a:chExt cx="0" cy="0"/>
        </a:xfrm>
      </p:grpSpPr>
      <p:sp>
        <p:nvSpPr>
          <p:cNvPr id="7" name="Rectangle 6"/>
          <p:cNvSpPr/>
          <p:nvPr/>
        </p:nvSpPr>
        <p:spPr>
          <a:xfrm>
            <a:off x="7010400" y="125475"/>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25475"/>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p:cNvSpPr>
            <a:spLocks noGrp="1"/>
          </p:cNvSpPr>
          <p:nvPr>
            <p:ph type="dt" sz="half" idx="10"/>
          </p:nvPr>
        </p:nvSpPr>
        <p:spPr/>
        <p:txBody>
          <a:bodyPr/>
          <a:lstStyle>
            <a:lvl1pPr>
              <a:defRPr>
                <a:solidFill>
                  <a:srgbClr val="FFFFFF"/>
                </a:solidFill>
              </a:defRPr>
            </a:lvl1pPr>
          </a:lstStyle>
          <a:p>
            <a:fld id="{832FB18A-AD88-4313-899B-D1091DD68F60}" type="datetimeFigureOut">
              <a:rPr lang="en-US" smtClean="0"/>
              <a:pPr/>
              <a:t>10/5/2015</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B09F98FA-5DBF-4623-B728-96C7D126D3A5}"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3" name="Title 1"/>
          <p:cNvSpPr txBox="1">
            <a:spLocks/>
          </p:cNvSpPr>
          <p:nvPr userDrawn="1"/>
        </p:nvSpPr>
        <p:spPr>
          <a:xfrm>
            <a:off x="304800" y="457200"/>
            <a:ext cx="6324600" cy="12490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r>
              <a:rPr lang="en-US" sz="4400" b="1" baseline="0" dirty="0" smtClean="0">
                <a:latin typeface="Myriad Pro" pitchFamily="34" charset="0"/>
              </a:rPr>
              <a:t>THIS IS AUBURN.</a:t>
            </a:r>
            <a:endParaRPr lang="en-US" sz="4400" b="1" baseline="0" dirty="0">
              <a:latin typeface="Myriad Pro" pitchFamily="34" charset="0"/>
            </a:endParaRPr>
          </a:p>
        </p:txBody>
      </p:sp>
      <p:sp>
        <p:nvSpPr>
          <p:cNvPr id="14" name="Title 12"/>
          <p:cNvSpPr>
            <a:spLocks noGrp="1"/>
          </p:cNvSpPr>
          <p:nvPr>
            <p:ph type="title"/>
          </p:nvPr>
        </p:nvSpPr>
        <p:spPr>
          <a:xfrm>
            <a:off x="457200" y="3733800"/>
            <a:ext cx="6324600" cy="1828800"/>
          </a:xfrm>
        </p:spPr>
        <p:txBody>
          <a:bodyPr/>
          <a:lstStyle>
            <a:lvl1pPr algn="r">
              <a:defRPr sz="4200" spc="150" baseline="0">
                <a:solidFill>
                  <a:srgbClr val="FFFFFF"/>
                </a:solidFill>
                <a:effectLst/>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7010400" y="3733800"/>
            <a:ext cx="1981200" cy="1828800"/>
          </a:xfrm>
        </p:spPr>
        <p:txBody>
          <a:bodyPr anchor="ctr">
            <a:noAutofit/>
          </a:bodyPr>
          <a:lstStyle>
            <a:lvl1pPr marL="0" indent="0" algn="l">
              <a:buNone/>
              <a:defRPr sz="1000">
                <a:solidFill>
                  <a:srgbClr val="FFFFFF"/>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sz="1000"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7313" y="313113"/>
            <a:ext cx="1591887" cy="159188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sp>
        <p:nvSpPr>
          <p:cNvPr id="7" name="Rectangle 6"/>
          <p:cNvSpPr/>
          <p:nvPr/>
        </p:nvSpPr>
        <p:spPr>
          <a:xfrm>
            <a:off x="7010400" y="125475"/>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25475"/>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p:cNvSpPr>
            <a:spLocks noGrp="1"/>
          </p:cNvSpPr>
          <p:nvPr>
            <p:ph type="dt" sz="half" idx="10"/>
          </p:nvPr>
        </p:nvSpPr>
        <p:spPr/>
        <p:txBody>
          <a:bodyPr/>
          <a:lstStyle>
            <a:lvl1pPr>
              <a:defRPr>
                <a:solidFill>
                  <a:srgbClr val="FFFFFF"/>
                </a:solidFill>
              </a:defRPr>
            </a:lvl1pPr>
          </a:lstStyle>
          <a:p>
            <a:fld id="{832FB18A-AD88-4313-899B-D1091DD68F60}" type="datetimeFigureOut">
              <a:rPr lang="en-US" smtClean="0"/>
              <a:pPr/>
              <a:t>10/5/2015</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B09F98FA-5DBF-4623-B728-96C7D126D3A5}"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4" name="Title 12"/>
          <p:cNvSpPr>
            <a:spLocks noGrp="1"/>
          </p:cNvSpPr>
          <p:nvPr>
            <p:ph type="title"/>
          </p:nvPr>
        </p:nvSpPr>
        <p:spPr>
          <a:xfrm>
            <a:off x="457200" y="3733800"/>
            <a:ext cx="6324600" cy="1828800"/>
          </a:xfrm>
        </p:spPr>
        <p:txBody>
          <a:bodyPr/>
          <a:lstStyle>
            <a:lvl1pPr algn="r">
              <a:defRPr sz="4200" spc="150" baseline="0">
                <a:solidFill>
                  <a:srgbClr val="FFFFFF"/>
                </a:solidFill>
                <a:effectLst/>
                <a:latin typeface="Myriad Pro Light"/>
                <a:cs typeface="Myriad Pro Light"/>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7010400" y="3733800"/>
            <a:ext cx="1981200" cy="1828800"/>
          </a:xfrm>
        </p:spPr>
        <p:txBody>
          <a:bodyPr anchor="ctr">
            <a:noAutofit/>
          </a:bodyPr>
          <a:lstStyle>
            <a:lvl1pPr marL="0" indent="0" algn="l">
              <a:buNone/>
              <a:defRPr sz="1000">
                <a:solidFill>
                  <a:srgbClr val="FFFFFF"/>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sz="1000"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7313" y="313113"/>
            <a:ext cx="1591887" cy="1591887"/>
          </a:xfrm>
          <a:prstGeom prst="rect">
            <a:avLst/>
          </a:prstGeom>
        </p:spPr>
      </p:pic>
    </p:spTree>
    <p:extLst>
      <p:ext uri="{BB962C8B-B14F-4D97-AF65-F5344CB8AC3E}">
        <p14:creationId xmlns:p14="http://schemas.microsoft.com/office/powerpoint/2010/main" val="66544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p:cNvSpPr>
            <a:spLocks noGrp="1"/>
          </p:cNvSpPr>
          <p:nvPr>
            <p:ph type="dt" sz="half" idx="10"/>
          </p:nvPr>
        </p:nvSpPr>
        <p:spPr/>
        <p:txBody>
          <a:bodyPr/>
          <a:lstStyle>
            <a:lvl1pPr>
              <a:defRPr>
                <a:solidFill>
                  <a:schemeClr val="bg2"/>
                </a:solidFill>
              </a:defRPr>
            </a:lvl1pPr>
          </a:lstStyle>
          <a:p>
            <a:fld id="{832FB18A-AD88-4313-899B-D1091DD68F60}" type="datetimeFigureOut">
              <a:rPr lang="en-US" smtClean="0"/>
              <a:pPr/>
              <a:t>10/5/2015</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6" name="Title 12"/>
          <p:cNvSpPr>
            <a:spLocks noGrp="1"/>
          </p:cNvSpPr>
          <p:nvPr>
            <p:ph type="title"/>
          </p:nvPr>
        </p:nvSpPr>
        <p:spPr>
          <a:xfrm>
            <a:off x="457200" y="3733800"/>
            <a:ext cx="6324600" cy="1828800"/>
          </a:xfrm>
        </p:spPr>
        <p:txBody>
          <a:bodyPr/>
          <a:lstStyle>
            <a:lvl1pPr algn="r">
              <a:defRPr sz="4200" spc="150" baseline="0">
                <a:solidFill>
                  <a:srgbClr val="FFFFFF"/>
                </a:solidFill>
                <a:effectLst/>
                <a:latin typeface="Myriad Pro Light"/>
                <a:cs typeface="Myriad Pro Light"/>
              </a:defRPr>
            </a:lvl1pPr>
          </a:lstStyle>
          <a:p>
            <a:r>
              <a:rPr lang="en-US" dirty="0" smtClean="0"/>
              <a:t>Click to edit Master title style</a:t>
            </a:r>
            <a:endParaRPr lang="en-US" dirty="0"/>
          </a:p>
        </p:txBody>
      </p:sp>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B09F98FA-5DBF-4623-B728-96C7D126D3A5}" type="slidenum">
              <a:rPr lang="en-US" smtClean="0"/>
              <a:pPr/>
              <a:t>‹#›</a:t>
            </a:fld>
            <a:endParaRPr lang="en-US"/>
          </a:p>
        </p:txBody>
      </p:sp>
      <p:sp>
        <p:nvSpPr>
          <p:cNvPr id="17" name="Subtitle 2"/>
          <p:cNvSpPr>
            <a:spLocks noGrp="1"/>
          </p:cNvSpPr>
          <p:nvPr>
            <p:ph type="subTitle" idx="1"/>
          </p:nvPr>
        </p:nvSpPr>
        <p:spPr>
          <a:xfrm>
            <a:off x="7010400" y="3733800"/>
            <a:ext cx="1981200" cy="1828800"/>
          </a:xfrm>
        </p:spPr>
        <p:txBody>
          <a:bodyPr anchor="ctr">
            <a:noAutofit/>
          </a:bodyPr>
          <a:lstStyle>
            <a:lvl1pPr marL="0" indent="0" algn="l">
              <a:buNone/>
              <a:defRPr sz="1000">
                <a:solidFill>
                  <a:srgbClr val="FFFFFF"/>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sz="1000" dirty="0"/>
          </a:p>
        </p:txBody>
      </p:sp>
      <p:pic>
        <p:nvPicPr>
          <p:cNvPr id="13" name="Picture 12" descr="AuburnGlobal_Orange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7313" y="313113"/>
            <a:ext cx="1591887" cy="1591887"/>
          </a:xfrm>
          <a:prstGeom prst="rect">
            <a:avLst/>
          </a:prstGeom>
        </p:spPr>
      </p:pic>
    </p:spTree>
    <p:extLst>
      <p:ext uri="{BB962C8B-B14F-4D97-AF65-F5344CB8AC3E}">
        <p14:creationId xmlns:p14="http://schemas.microsoft.com/office/powerpoint/2010/main" val="3662713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2FB18A-AD88-4313-899B-D1091DD68F60}"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F98FA-5DBF-4623-B728-96C7D126D3A5}" type="slidenum">
              <a:rPr lang="en-US" smtClean="0"/>
              <a:pPr/>
              <a:t>‹#›</a:t>
            </a:fld>
            <a:endParaRPr lang="en-US"/>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2FB18A-AD88-4313-899B-D1091DD68F60}" type="datetimeFigureOut">
              <a:rPr lang="en-US" smtClean="0"/>
              <a:pPr/>
              <a:t>10/5/2015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F98FA-5DBF-4623-B728-96C7D126D3A5}"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no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2FB18A-AD88-4313-899B-D1091DD68F60}" type="datetimeFigureOut">
              <a:rPr lang="en-US" smtClean="0"/>
              <a:pPr/>
              <a:t>10/5/2015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9F98FA-5DBF-4623-B728-96C7D126D3A5}"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355847"/>
            <a:ext cx="8609860" cy="1054394"/>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832FB18A-AD88-4313-899B-D1091DD68F60}" type="datetimeFigureOut">
              <a:rPr lang="en-US" smtClean="0"/>
              <a:pPr/>
              <a:t>10/5/2015</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B09F98FA-5DBF-4623-B728-96C7D126D3A5}" type="slidenum">
              <a:rPr lang="en-US" smtClean="0"/>
              <a:pPr/>
              <a:t>‹#›</a:t>
            </a:fld>
            <a:endParaRPr lang="en-US"/>
          </a:p>
        </p:txBody>
      </p:sp>
      <p:sp>
        <p:nvSpPr>
          <p:cNvPr id="10" name="Rectangle 9"/>
          <p:cNvSpPr/>
          <p:nvPr userDrawn="1"/>
        </p:nvSpPr>
        <p:spPr>
          <a:xfrm>
            <a:off x="0" y="1447800"/>
            <a:ext cx="9144000" cy="45719"/>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5"/>
          <a:stretch>
            <a:fillRect/>
          </a:stretch>
        </p:blipFill>
        <p:spPr>
          <a:xfrm>
            <a:off x="7474916" y="377578"/>
            <a:ext cx="1669084" cy="107022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32" r:id="rId2"/>
    <p:sldLayoutId id="2147483733" r:id="rId3"/>
    <p:sldLayoutId id="2147483723" r:id="rId4"/>
    <p:sldLayoutId id="2147483734" r:id="rId5"/>
    <p:sldLayoutId id="2147483735" r:id="rId6"/>
    <p:sldLayoutId id="2147483722" r:id="rId7"/>
    <p:sldLayoutId id="2147483724" r:id="rId8"/>
    <p:sldLayoutId id="2147483725" r:id="rId9"/>
    <p:sldLayoutId id="2147483729" r:id="rId10"/>
    <p:sldLayoutId id="2147483738" r:id="rId11"/>
    <p:sldLayoutId id="2147483736" r:id="rId12"/>
    <p:sldLayoutId id="2147483737" r:id="rId13"/>
  </p:sldLayoutIdLst>
  <p:txStyles>
    <p:titleStyle>
      <a:lvl1pPr algn="l" defTabSz="914400" rtl="0" eaLnBrk="1" latinLnBrk="0" hangingPunct="1">
        <a:spcBef>
          <a:spcPct val="0"/>
        </a:spcBef>
        <a:buNone/>
        <a:defRPr sz="3200" b="0" kern="1200" cap="all" spc="0" baseline="0">
          <a:ln>
            <a:noFill/>
          </a:ln>
          <a:solidFill>
            <a:srgbClr val="1C314E"/>
          </a:solidFill>
          <a:effectLst/>
          <a:latin typeface="Myriad Pro Black"/>
          <a:ea typeface="+mj-ea"/>
          <a:cs typeface="Myriad Pro Black"/>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b="0" i="0" kern="1200" spc="0" baseline="0">
          <a:solidFill>
            <a:schemeClr val="accent1"/>
          </a:solidFill>
          <a:latin typeface="Caecilia LT Std Heavy"/>
          <a:ea typeface="+mn-ea"/>
          <a:cs typeface="Caecilia LT Std Heavy"/>
        </a:defRPr>
      </a:lvl1pPr>
      <a:lvl2pPr marL="548640" indent="-182880" algn="l" defTabSz="914400" rtl="0" eaLnBrk="1" latinLnBrk="0" hangingPunct="1">
        <a:spcBef>
          <a:spcPct val="20000"/>
        </a:spcBef>
        <a:buClr>
          <a:schemeClr val="accent2"/>
        </a:buClr>
        <a:buFont typeface="Wingdings" pitchFamily="2" charset="2"/>
        <a:buChar char="§"/>
        <a:defRPr sz="1800" b="0" i="0" kern="1200" spc="0" baseline="0">
          <a:solidFill>
            <a:srgbClr val="1C314E"/>
          </a:solidFill>
          <a:latin typeface="Myriad Pro Light"/>
          <a:ea typeface="+mn-ea"/>
          <a:cs typeface="Myriad Pro Light"/>
        </a:defRPr>
      </a:lvl2pPr>
      <a:lvl3pPr marL="822960" indent="-182880" algn="l" defTabSz="914400" rtl="0" eaLnBrk="1" latinLnBrk="0" hangingPunct="1">
        <a:spcBef>
          <a:spcPct val="20000"/>
        </a:spcBef>
        <a:buClr>
          <a:schemeClr val="accent3"/>
        </a:buClr>
        <a:buFont typeface="Wingdings" pitchFamily="2" charset="2"/>
        <a:buChar char="§"/>
        <a:defRPr sz="1600" b="0" i="0" kern="1200" spc="0" baseline="0">
          <a:solidFill>
            <a:srgbClr val="1C314E"/>
          </a:solidFill>
          <a:latin typeface="Myriad Pro Light"/>
          <a:ea typeface="+mn-ea"/>
          <a:cs typeface="Myriad Pro Light"/>
        </a:defRPr>
      </a:lvl3pPr>
      <a:lvl4pPr marL="1097280" indent="-182880" algn="l" defTabSz="914400" rtl="0" eaLnBrk="1" latinLnBrk="0" hangingPunct="1">
        <a:spcBef>
          <a:spcPct val="20000"/>
        </a:spcBef>
        <a:buClr>
          <a:schemeClr val="accent4"/>
        </a:buClr>
        <a:buFont typeface="Wingdings" pitchFamily="2" charset="2"/>
        <a:buChar char="§"/>
        <a:defRPr sz="1400" b="0" i="0" kern="1200" spc="0">
          <a:solidFill>
            <a:srgbClr val="1C314E"/>
          </a:solidFill>
          <a:latin typeface="Myriad Pro Light"/>
          <a:ea typeface="+mn-ea"/>
          <a:cs typeface="Myriad Pro Light"/>
        </a:defRPr>
      </a:lvl4pPr>
      <a:lvl5pPr marL="1280160" indent="-182880" algn="l" defTabSz="914400" rtl="0" eaLnBrk="1" latinLnBrk="0" hangingPunct="1">
        <a:spcBef>
          <a:spcPct val="20000"/>
        </a:spcBef>
        <a:buClr>
          <a:schemeClr val="accent6"/>
        </a:buClr>
        <a:buFont typeface="Wingdings" pitchFamily="2" charset="2"/>
        <a:buChar char="§"/>
        <a:defRPr sz="1300" b="0" i="0" kern="1200" spc="0" baseline="0">
          <a:solidFill>
            <a:srgbClr val="1C314E"/>
          </a:solidFill>
          <a:latin typeface="Myriad Pro Light"/>
          <a:ea typeface="+mn-ea"/>
          <a:cs typeface="Myriad Pro Light"/>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10400" y="2667000"/>
            <a:ext cx="1981200" cy="1828800"/>
          </a:xfrm>
        </p:spPr>
        <p:txBody>
          <a:bodyPr/>
          <a:lstStyle/>
          <a:p>
            <a:pPr algn="ctr"/>
            <a:r>
              <a:rPr lang="en-US" sz="2000" dirty="0" smtClean="0"/>
              <a:t>General Faculty Meeting</a:t>
            </a:r>
          </a:p>
          <a:p>
            <a:r>
              <a:rPr lang="en-US" sz="2000" dirty="0" smtClean="0"/>
              <a:t>October 6, 2015</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422" y="1600200"/>
            <a:ext cx="5867400" cy="4400550"/>
          </a:xfrm>
          <a:prstGeom prst="rect">
            <a:avLst/>
          </a:prstGeom>
          <a:ln>
            <a:solidFill>
              <a:schemeClr val="tx1"/>
            </a:solidFill>
          </a:ln>
        </p:spPr>
      </p:pic>
      <p:sp>
        <p:nvSpPr>
          <p:cNvPr id="5" name="TextBox 4"/>
          <p:cNvSpPr txBox="1"/>
          <p:nvPr/>
        </p:nvSpPr>
        <p:spPr>
          <a:xfrm>
            <a:off x="1600200" y="5906721"/>
            <a:ext cx="5143500" cy="830997"/>
          </a:xfrm>
          <a:prstGeom prst="rect">
            <a:avLst/>
          </a:prstGeom>
          <a:noFill/>
        </p:spPr>
        <p:txBody>
          <a:bodyPr wrap="square" rtlCol="0">
            <a:spAutoFit/>
          </a:bodyPr>
          <a:lstStyle/>
          <a:p>
            <a:r>
              <a:rPr lang="en-US" sz="4800" b="1" dirty="0" smtClean="0">
                <a:solidFill>
                  <a:schemeClr val="bg1"/>
                </a:solidFill>
                <a:latin typeface="Myriad Pro" pitchFamily="34" charset="0"/>
              </a:rPr>
              <a:t>AUBURN GLOBAL</a:t>
            </a:r>
            <a:endParaRPr lang="en-US" sz="4800" b="1" dirty="0">
              <a:solidFill>
                <a:schemeClr val="bg1"/>
              </a:solidFill>
              <a:latin typeface="Myriad Pro" pitchFamily="34" charset="0"/>
            </a:endParaRPr>
          </a:p>
        </p:txBody>
      </p:sp>
    </p:spTree>
    <p:extLst>
      <p:ext uri="{BB962C8B-B14F-4D97-AF65-F5344CB8AC3E}">
        <p14:creationId xmlns:p14="http://schemas.microsoft.com/office/powerpoint/2010/main" val="2998104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6477000" cy="1447800"/>
          </a:xfrm>
        </p:spPr>
        <p:txBody>
          <a:bodyPr/>
          <a:lstStyle/>
          <a:p>
            <a:pPr algn="ctr"/>
            <a:r>
              <a:rPr lang="en-US" sz="3200" b="1" dirty="0" smtClean="0">
                <a:latin typeface="Myriad Pro" pitchFamily="34" charset="0"/>
              </a:rPr>
              <a:t>INTERNATIONAL Student FACTS</a:t>
            </a:r>
            <a:r>
              <a:rPr lang="en-US" sz="3200" dirty="0" smtClean="0">
                <a:latin typeface="Myriad Pro" pitchFamily="34" charset="0"/>
              </a:rPr>
              <a:t/>
            </a:r>
            <a:br>
              <a:rPr lang="en-US" sz="3200" dirty="0" smtClean="0">
                <a:latin typeface="Myriad Pro" pitchFamily="34" charset="0"/>
              </a:rPr>
            </a:br>
            <a:r>
              <a:rPr lang="en-US" sz="3200" cap="none" dirty="0" smtClean="0">
                <a:latin typeface="Myriad Pro" pitchFamily="34" charset="0"/>
              </a:rPr>
              <a:t>Where Students Study</a:t>
            </a:r>
            <a:endParaRPr lang="en-US" sz="3200" dirty="0">
              <a:latin typeface="Myriad Pro" pitchFamily="34" charset="0"/>
            </a:endParaRPr>
          </a:p>
        </p:txBody>
      </p:sp>
      <p:sp>
        <p:nvSpPr>
          <p:cNvPr id="3" name="Subtitle 2"/>
          <p:cNvSpPr>
            <a:spLocks noGrp="1"/>
          </p:cNvSpPr>
          <p:nvPr>
            <p:ph type="subTitle" idx="1"/>
          </p:nvPr>
        </p:nvSpPr>
        <p:spPr>
          <a:xfrm>
            <a:off x="7010400" y="2065100"/>
            <a:ext cx="1981200" cy="4343400"/>
          </a:xfrm>
        </p:spPr>
        <p:txBody>
          <a:bodyPr/>
          <a:lstStyle/>
          <a:p>
            <a:r>
              <a:rPr lang="en-US" sz="1600" dirty="0" smtClean="0"/>
              <a:t>2001:</a:t>
            </a:r>
          </a:p>
          <a:p>
            <a:pPr marL="342900" indent="-342900">
              <a:buAutoNum type="arabicPeriod"/>
            </a:pPr>
            <a:r>
              <a:rPr lang="en-US" sz="1600" dirty="0" smtClean="0"/>
              <a:t>1. U.S.  (28%)</a:t>
            </a:r>
          </a:p>
          <a:p>
            <a:pPr marL="342900" indent="-342900">
              <a:buAutoNum type="arabicPeriod"/>
            </a:pPr>
            <a:r>
              <a:rPr lang="en-US" sz="1600" dirty="0" smtClean="0"/>
              <a:t>2. U.K. (11%)</a:t>
            </a:r>
          </a:p>
          <a:p>
            <a:pPr marL="342900" indent="-342900">
              <a:buAutoNum type="arabicPeriod"/>
            </a:pPr>
            <a:r>
              <a:rPr lang="en-US" sz="1600" dirty="0" smtClean="0"/>
              <a:t>3. Germany (9%)</a:t>
            </a:r>
          </a:p>
          <a:p>
            <a:pPr marL="342900" indent="-342900">
              <a:buAutoNum type="arabicPeriod"/>
            </a:pPr>
            <a:r>
              <a:rPr lang="en-US" sz="1600" dirty="0" smtClean="0"/>
              <a:t>4. France (7%)</a:t>
            </a:r>
          </a:p>
          <a:p>
            <a:pPr marL="342900" indent="-342900">
              <a:buAutoNum type="arabicPeriod"/>
            </a:pPr>
            <a:r>
              <a:rPr lang="en-US" sz="1600" dirty="0" smtClean="0"/>
              <a:t>5. Australia (4%)</a:t>
            </a:r>
          </a:p>
          <a:p>
            <a:pPr marL="342900" indent="-342900">
              <a:buAutoNum type="arabicPeriod"/>
            </a:pPr>
            <a:r>
              <a:rPr lang="en-US" sz="1600" dirty="0" smtClean="0"/>
              <a:t>6. Other (41%)</a:t>
            </a:r>
          </a:p>
          <a:p>
            <a:pPr marL="342900" indent="-342900">
              <a:buAutoNum type="arabicPeriod"/>
            </a:pPr>
            <a:endParaRPr lang="en-US" sz="1600" dirty="0"/>
          </a:p>
          <a:p>
            <a:r>
              <a:rPr lang="en-US" sz="1600" dirty="0" smtClean="0"/>
              <a:t>2012:</a:t>
            </a:r>
          </a:p>
          <a:p>
            <a:pPr marL="228600" indent="-228600">
              <a:buAutoNum type="arabicPeriod"/>
            </a:pPr>
            <a:r>
              <a:rPr lang="en-US" sz="1600" dirty="0" smtClean="0"/>
              <a:t>1.  U.S. (19%)</a:t>
            </a:r>
          </a:p>
          <a:p>
            <a:pPr marL="228600" indent="-228600">
              <a:buAutoNum type="arabicPeriod"/>
            </a:pPr>
            <a:r>
              <a:rPr lang="en-US" sz="1600" dirty="0" smtClean="0"/>
              <a:t>2.  U. K. (11%)</a:t>
            </a:r>
          </a:p>
          <a:p>
            <a:pPr marL="228600" indent="-228600">
              <a:buAutoNum type="arabicPeriod"/>
            </a:pPr>
            <a:r>
              <a:rPr lang="en-US" sz="1600" dirty="0" smtClean="0"/>
              <a:t>3. China (8%)</a:t>
            </a:r>
          </a:p>
          <a:p>
            <a:pPr marL="228600" indent="-228600">
              <a:buAutoNum type="arabicPeriod"/>
            </a:pPr>
            <a:r>
              <a:rPr lang="en-US" sz="1600" dirty="0" smtClean="0"/>
              <a:t>4. France (7%)</a:t>
            </a:r>
          </a:p>
          <a:p>
            <a:pPr marL="228600" indent="-228600">
              <a:buAutoNum type="arabicPeriod"/>
            </a:pPr>
            <a:r>
              <a:rPr lang="en-US" sz="1600" dirty="0" smtClean="0"/>
              <a:t>5. Germany (6%)</a:t>
            </a:r>
          </a:p>
          <a:p>
            <a:pPr marL="228600" indent="-228600">
              <a:buAutoNum type="arabicPeriod"/>
            </a:pPr>
            <a:r>
              <a:rPr lang="en-US" sz="1600" dirty="0" smtClean="0"/>
              <a:t>Other (49%)</a:t>
            </a:r>
            <a:endParaRPr lang="en-US" sz="1600" dirty="0"/>
          </a:p>
        </p:txBody>
      </p:sp>
      <p:graphicFrame>
        <p:nvGraphicFramePr>
          <p:cNvPr id="4" name="Chart 3"/>
          <p:cNvGraphicFramePr>
            <a:graphicFrameLocks/>
          </p:cNvGraphicFramePr>
          <p:nvPr>
            <p:extLst>
              <p:ext uri="{D42A27DB-BD31-4B8C-83A1-F6EECF244321}">
                <p14:modId xmlns:p14="http://schemas.microsoft.com/office/powerpoint/2010/main" val="2570754546"/>
              </p:ext>
            </p:extLst>
          </p:nvPr>
        </p:nvGraphicFramePr>
        <p:xfrm>
          <a:off x="381001" y="4298895"/>
          <a:ext cx="3124199" cy="19195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762717929"/>
              </p:ext>
            </p:extLst>
          </p:nvPr>
        </p:nvGraphicFramePr>
        <p:xfrm>
          <a:off x="3584448" y="2844281"/>
          <a:ext cx="3124200" cy="336091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33400" y="2013284"/>
            <a:ext cx="2749296" cy="830997"/>
          </a:xfrm>
          <a:prstGeom prst="rect">
            <a:avLst/>
          </a:prstGeom>
          <a:noFill/>
        </p:spPr>
        <p:txBody>
          <a:bodyPr wrap="square" rtlCol="0">
            <a:spAutoFit/>
          </a:bodyPr>
          <a:lstStyle/>
          <a:p>
            <a:pPr algn="ctr"/>
            <a:r>
              <a:rPr lang="en-US" sz="2400" dirty="0" smtClean="0"/>
              <a:t>2001</a:t>
            </a:r>
          </a:p>
          <a:p>
            <a:pPr algn="ctr"/>
            <a:r>
              <a:rPr lang="en-US" sz="2400" dirty="0" smtClean="0"/>
              <a:t>2.1 million students </a:t>
            </a:r>
            <a:endParaRPr lang="en-US" sz="2400" dirty="0"/>
          </a:p>
        </p:txBody>
      </p:sp>
      <p:sp>
        <p:nvSpPr>
          <p:cNvPr id="9" name="TextBox 8"/>
          <p:cNvSpPr txBox="1"/>
          <p:nvPr/>
        </p:nvSpPr>
        <p:spPr>
          <a:xfrm>
            <a:off x="3151631" y="2013283"/>
            <a:ext cx="3276601" cy="830997"/>
          </a:xfrm>
          <a:prstGeom prst="rect">
            <a:avLst/>
          </a:prstGeom>
          <a:noFill/>
        </p:spPr>
        <p:txBody>
          <a:bodyPr wrap="square" rtlCol="0">
            <a:spAutoFit/>
          </a:bodyPr>
          <a:lstStyle/>
          <a:p>
            <a:pPr algn="ctr"/>
            <a:r>
              <a:rPr lang="en-US" sz="2400" dirty="0" smtClean="0"/>
              <a:t>2012</a:t>
            </a:r>
          </a:p>
          <a:p>
            <a:pPr algn="ctr"/>
            <a:r>
              <a:rPr lang="en-US" sz="2400" dirty="0" smtClean="0"/>
              <a:t>4.3 million students</a:t>
            </a:r>
            <a:endParaRPr lang="en-US" sz="2400" dirty="0"/>
          </a:p>
        </p:txBody>
      </p:sp>
      <p:sp>
        <p:nvSpPr>
          <p:cNvPr id="10" name="Right Arrow 9"/>
          <p:cNvSpPr/>
          <p:nvPr/>
        </p:nvSpPr>
        <p:spPr>
          <a:xfrm rot="19795032">
            <a:off x="2576463" y="3654519"/>
            <a:ext cx="201597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90600" y="6218416"/>
            <a:ext cx="5486400" cy="369331"/>
          </a:xfrm>
          <a:prstGeom prst="rect">
            <a:avLst/>
          </a:prstGeom>
        </p:spPr>
        <p:txBody>
          <a:bodyPr wrap="square">
            <a:spAutoFit/>
          </a:bodyPr>
          <a:lstStyle/>
          <a:p>
            <a:r>
              <a:rPr lang="en-US" dirty="0" smtClean="0">
                <a:solidFill>
                  <a:schemeClr val="bg1">
                    <a:lumMod val="65000"/>
                  </a:schemeClr>
                </a:solidFill>
              </a:rPr>
              <a:t>  SOURCE</a:t>
            </a:r>
            <a:r>
              <a:rPr lang="en-US" dirty="0">
                <a:solidFill>
                  <a:schemeClr val="bg1">
                    <a:lumMod val="65000"/>
                  </a:schemeClr>
                </a:solidFill>
              </a:rPr>
              <a:t>: UNESCO STUDENT MOBILITY DATA</a:t>
            </a:r>
          </a:p>
        </p:txBody>
      </p:sp>
    </p:spTree>
    <p:extLst>
      <p:ext uri="{BB962C8B-B14F-4D97-AF65-F5344CB8AC3E}">
        <p14:creationId xmlns:p14="http://schemas.microsoft.com/office/powerpoint/2010/main" val="3205999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6858000" cy="1600200"/>
          </a:xfrm>
        </p:spPr>
        <p:txBody>
          <a:bodyPr/>
          <a:lstStyle/>
          <a:p>
            <a:pPr algn="ctr"/>
            <a:r>
              <a:rPr lang="en-US" sz="3600" dirty="0" smtClean="0"/>
              <a:t>INTERNATIONAL Students STUDYING IN THE </a:t>
            </a:r>
            <a:r>
              <a:rPr lang="en-US" sz="3600" dirty="0" err="1" smtClean="0"/>
              <a:t>u.s.</a:t>
            </a:r>
            <a:r>
              <a:rPr lang="en-US" sz="4400" dirty="0"/>
              <a:t/>
            </a:r>
            <a:br>
              <a:rPr lang="en-US" sz="4400" dirty="0"/>
            </a:br>
            <a:endParaRPr lang="en-US" dirty="0"/>
          </a:p>
        </p:txBody>
      </p:sp>
      <p:sp>
        <p:nvSpPr>
          <p:cNvPr id="4" name="TextBox 3"/>
          <p:cNvSpPr txBox="1"/>
          <p:nvPr/>
        </p:nvSpPr>
        <p:spPr>
          <a:xfrm>
            <a:off x="643128" y="1676400"/>
            <a:ext cx="5791200" cy="5632311"/>
          </a:xfrm>
          <a:prstGeom prst="rect">
            <a:avLst/>
          </a:prstGeom>
          <a:noFill/>
        </p:spPr>
        <p:txBody>
          <a:bodyPr wrap="square" rtlCol="0">
            <a:spAutoFit/>
          </a:bodyPr>
          <a:lstStyle/>
          <a:p>
            <a:endParaRPr lang="en-US" sz="3600" dirty="0" smtClean="0"/>
          </a:p>
          <a:p>
            <a:endParaRPr lang="en-US" sz="3600" dirty="0" smtClean="0"/>
          </a:p>
          <a:p>
            <a:r>
              <a:rPr lang="en-US" sz="3600" dirty="0" smtClean="0"/>
              <a:t>2014:  886,394</a:t>
            </a:r>
          </a:p>
          <a:p>
            <a:endParaRPr lang="en-US" sz="3600" dirty="0"/>
          </a:p>
          <a:p>
            <a:r>
              <a:rPr lang="en-US" sz="3600" dirty="0" smtClean="0"/>
              <a:t>2025:  1,750,000 (est.)</a:t>
            </a:r>
          </a:p>
          <a:p>
            <a:endParaRPr lang="en-US" dirty="0" smtClean="0"/>
          </a:p>
          <a:p>
            <a:endParaRPr lang="en-US" dirty="0"/>
          </a:p>
          <a:p>
            <a:endParaRPr lang="en-US" dirty="0" smtClean="0"/>
          </a:p>
          <a:p>
            <a:endParaRPr lang="en-US" dirty="0" smtClean="0"/>
          </a:p>
          <a:p>
            <a:endParaRPr lang="en-US" dirty="0"/>
          </a:p>
          <a:p>
            <a:endParaRPr lang="en-US" dirty="0" smtClean="0"/>
          </a:p>
          <a:p>
            <a:r>
              <a:rPr lang="en-US" b="1" dirty="0">
                <a:solidFill>
                  <a:prstClr val="black">
                    <a:lumMod val="75000"/>
                    <a:lumOff val="25000"/>
                  </a:prstClr>
                </a:solidFill>
                <a:latin typeface="Myriad Pro" pitchFamily="34" charset="0"/>
              </a:rPr>
              <a:t>Source: IIE Open Doors; SEVIS; Shorelight Analysis</a:t>
            </a:r>
          </a:p>
          <a:p>
            <a:endParaRPr lang="en-US" dirty="0"/>
          </a:p>
          <a:p>
            <a:endParaRPr lang="en-US" dirty="0" smtClean="0"/>
          </a:p>
          <a:p>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2590800"/>
            <a:ext cx="2647950" cy="3530600"/>
          </a:xfrm>
          <a:prstGeom prst="rect">
            <a:avLst/>
          </a:prstGeom>
          <a:ln>
            <a:solidFill>
              <a:schemeClr val="accent1"/>
            </a:solidFill>
          </a:ln>
        </p:spPr>
      </p:pic>
    </p:spTree>
    <p:extLst>
      <p:ext uri="{BB962C8B-B14F-4D97-AF65-F5344CB8AC3E}">
        <p14:creationId xmlns:p14="http://schemas.microsoft.com/office/powerpoint/2010/main" val="3116213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6324600" cy="1295400"/>
          </a:xfrm>
        </p:spPr>
        <p:txBody>
          <a:bodyPr/>
          <a:lstStyle/>
          <a:p>
            <a:pPr algn="l"/>
            <a:r>
              <a:rPr lang="en-US" sz="4000" dirty="0" smtClean="0"/>
              <a:t>WHAT IS AUBURN GLOBAL?</a:t>
            </a:r>
            <a:endParaRPr lang="en-US" sz="4000" dirty="0"/>
          </a:p>
        </p:txBody>
      </p:sp>
      <p:sp>
        <p:nvSpPr>
          <p:cNvPr id="5" name="TextBox 4"/>
          <p:cNvSpPr txBox="1"/>
          <p:nvPr/>
        </p:nvSpPr>
        <p:spPr>
          <a:xfrm>
            <a:off x="283411" y="1676400"/>
            <a:ext cx="6248400"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rPr>
              <a:t>Partnership between Auburn University and Shorelight Education</a:t>
            </a:r>
          </a:p>
          <a:p>
            <a:endParaRPr lang="en-US" sz="1400" dirty="0">
              <a:solidFill>
                <a:schemeClr val="bg1"/>
              </a:solidFill>
            </a:endParaRPr>
          </a:p>
          <a:p>
            <a:pPr marL="457200" indent="-457200">
              <a:buFont typeface="Arial" panose="020B0604020202020204" pitchFamily="34" charset="0"/>
              <a:buChar char="•"/>
            </a:pPr>
            <a:r>
              <a:rPr lang="en-US" sz="2800" dirty="0" smtClean="0">
                <a:solidFill>
                  <a:schemeClr val="bg1"/>
                </a:solidFill>
              </a:rPr>
              <a:t>We recruit, orient and </a:t>
            </a:r>
          </a:p>
          <a:p>
            <a:r>
              <a:rPr lang="en-US" sz="2800" dirty="0">
                <a:solidFill>
                  <a:schemeClr val="bg1"/>
                </a:solidFill>
              </a:rPr>
              <a:t> </a:t>
            </a:r>
            <a:r>
              <a:rPr lang="en-US" sz="2800" dirty="0" smtClean="0">
                <a:solidFill>
                  <a:schemeClr val="bg1"/>
                </a:solidFill>
              </a:rPr>
              <a:t>    provide support </a:t>
            </a:r>
          </a:p>
          <a:p>
            <a:r>
              <a:rPr lang="en-US" sz="2800" dirty="0">
                <a:solidFill>
                  <a:schemeClr val="bg1"/>
                </a:solidFill>
              </a:rPr>
              <a:t> </a:t>
            </a:r>
            <a:r>
              <a:rPr lang="en-US" sz="2800" dirty="0" smtClean="0">
                <a:solidFill>
                  <a:schemeClr val="bg1"/>
                </a:solidFill>
              </a:rPr>
              <a:t>    services to transition </a:t>
            </a:r>
          </a:p>
          <a:p>
            <a:r>
              <a:rPr lang="en-US" sz="2800" dirty="0">
                <a:solidFill>
                  <a:schemeClr val="bg1"/>
                </a:solidFill>
              </a:rPr>
              <a:t> </a:t>
            </a:r>
            <a:r>
              <a:rPr lang="en-US" sz="2800" dirty="0" smtClean="0">
                <a:solidFill>
                  <a:schemeClr val="bg1"/>
                </a:solidFill>
              </a:rPr>
              <a:t>    and retain </a:t>
            </a:r>
          </a:p>
          <a:p>
            <a:r>
              <a:rPr lang="en-US" sz="2800" dirty="0">
                <a:solidFill>
                  <a:schemeClr val="bg1"/>
                </a:solidFill>
              </a:rPr>
              <a:t> </a:t>
            </a:r>
            <a:r>
              <a:rPr lang="en-US" sz="2800" dirty="0" smtClean="0">
                <a:solidFill>
                  <a:schemeClr val="bg1"/>
                </a:solidFill>
              </a:rPr>
              <a:t>    international students</a:t>
            </a:r>
          </a:p>
          <a:p>
            <a:endParaRPr lang="en-US" sz="1400" dirty="0">
              <a:solidFill>
                <a:schemeClr val="bg1"/>
              </a:solidFill>
            </a:endParaRPr>
          </a:p>
          <a:p>
            <a:pPr marL="457200" indent="-457200">
              <a:buFont typeface="Arial" panose="020B0604020202020204" pitchFamily="34" charset="0"/>
              <a:buChar char="•"/>
            </a:pPr>
            <a:r>
              <a:rPr lang="en-US" sz="2800" dirty="0" smtClean="0">
                <a:solidFill>
                  <a:schemeClr val="bg1"/>
                </a:solidFill>
              </a:rPr>
              <a:t>Focus:  “Student Success”</a:t>
            </a:r>
            <a:endParaRPr lang="en-US" sz="2800" dirty="0">
              <a:solidFill>
                <a:schemeClr val="bg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3048000"/>
            <a:ext cx="3276600" cy="3276600"/>
          </a:xfrm>
          <a:prstGeom prst="rect">
            <a:avLst/>
          </a:prstGeom>
          <a:ln>
            <a:solidFill>
              <a:schemeClr val="tx1"/>
            </a:solidFill>
          </a:ln>
        </p:spPr>
      </p:pic>
    </p:spTree>
    <p:extLst>
      <p:ext uri="{BB962C8B-B14F-4D97-AF65-F5344CB8AC3E}">
        <p14:creationId xmlns:p14="http://schemas.microsoft.com/office/powerpoint/2010/main" val="2886841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019800" cy="1066800"/>
          </a:xfrm>
        </p:spPr>
        <p:txBody>
          <a:bodyPr/>
          <a:lstStyle/>
          <a:p>
            <a:pPr algn="l"/>
            <a:r>
              <a:rPr lang="en-US" dirty="0" smtClean="0"/>
              <a:t>Overarching goal</a:t>
            </a:r>
            <a:endParaRPr lang="en-US" dirty="0"/>
          </a:p>
        </p:txBody>
      </p:sp>
      <p:sp>
        <p:nvSpPr>
          <p:cNvPr id="4" name="TextBox 3"/>
          <p:cNvSpPr txBox="1"/>
          <p:nvPr/>
        </p:nvSpPr>
        <p:spPr>
          <a:xfrm>
            <a:off x="533399" y="1519989"/>
            <a:ext cx="5943601" cy="5570756"/>
          </a:xfrm>
          <a:prstGeom prst="rect">
            <a:avLst/>
          </a:prstGeom>
          <a:noFill/>
        </p:spPr>
        <p:txBody>
          <a:bodyPr wrap="square" rtlCol="0">
            <a:spAutoFit/>
          </a:bodyPr>
          <a:lstStyle/>
          <a:p>
            <a:r>
              <a:rPr lang="en-US" sz="2800" dirty="0" smtClean="0">
                <a:solidFill>
                  <a:schemeClr val="bg1"/>
                </a:solidFill>
              </a:rPr>
              <a:t>To support Strategic Priority 1: Enhance Student Success</a:t>
            </a:r>
          </a:p>
          <a:p>
            <a:endParaRPr lang="en-US" sz="1200" dirty="0">
              <a:solidFill>
                <a:schemeClr val="bg1"/>
              </a:solidFill>
            </a:endParaRPr>
          </a:p>
          <a:p>
            <a:r>
              <a:rPr lang="en-US" sz="2400" dirty="0" smtClean="0">
                <a:solidFill>
                  <a:schemeClr val="bg1"/>
                </a:solidFill>
              </a:rPr>
              <a:t>Strategic Goal #2:  “The University will strengthen the student experience and broaden its influence by serving new groups of students and emphasizing the academic importance of diversity.  We will support the talents of all qualified students and prepare them to thrive in an increasingly global environment.”</a:t>
            </a:r>
          </a:p>
          <a:p>
            <a:endParaRPr lang="en-US" sz="2400" dirty="0" smtClean="0">
              <a:solidFill>
                <a:schemeClr val="bg1"/>
              </a:solidFill>
            </a:endParaRPr>
          </a:p>
          <a:p>
            <a:pPr marL="342900" indent="-342900">
              <a:buFont typeface="Arial" panose="020B0604020202020204" pitchFamily="34" charset="0"/>
              <a:buChar char="•"/>
            </a:pPr>
            <a:r>
              <a:rPr lang="en-US" sz="2400" dirty="0" smtClean="0">
                <a:solidFill>
                  <a:schemeClr val="bg1"/>
                </a:solidFill>
              </a:rPr>
              <a:t>1,000 International Undergraduate Students by 2018</a:t>
            </a:r>
            <a:endParaRPr lang="en-US" sz="2400" dirty="0">
              <a:solidFill>
                <a:schemeClr val="bg1"/>
              </a:solidFill>
            </a:endParaRPr>
          </a:p>
          <a:p>
            <a:endParaRPr lang="en-US" sz="2400"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6935" y="2432304"/>
            <a:ext cx="2347722" cy="3130296"/>
          </a:xfrm>
          <a:prstGeom prst="rect">
            <a:avLst/>
          </a:prstGeom>
          <a:ln>
            <a:solidFill>
              <a:schemeClr val="tx1"/>
            </a:solidFill>
          </a:ln>
        </p:spPr>
      </p:pic>
    </p:spTree>
    <p:extLst>
      <p:ext uri="{BB962C8B-B14F-4D97-AF65-F5344CB8AC3E}">
        <p14:creationId xmlns:p14="http://schemas.microsoft.com/office/powerpoint/2010/main" val="3629877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6324600" cy="1028700"/>
          </a:xfrm>
        </p:spPr>
        <p:txBody>
          <a:bodyPr/>
          <a:lstStyle/>
          <a:p>
            <a:pPr algn="l"/>
            <a:r>
              <a:rPr lang="en-US" sz="4000" dirty="0" smtClean="0"/>
              <a:t>Student success MODEL</a:t>
            </a:r>
            <a:endParaRPr lang="en-US" sz="4000" dirty="0"/>
          </a:p>
        </p:txBody>
      </p:sp>
      <p:sp>
        <p:nvSpPr>
          <p:cNvPr id="6" name="TextBox 5"/>
          <p:cNvSpPr txBox="1"/>
          <p:nvPr/>
        </p:nvSpPr>
        <p:spPr>
          <a:xfrm>
            <a:off x="381000" y="1524000"/>
            <a:ext cx="6324599" cy="4953000"/>
          </a:xfrm>
          <a:prstGeom prst="rect">
            <a:avLst/>
          </a:prstGeom>
          <a:noFill/>
        </p:spPr>
        <p:txBody>
          <a:bodyPr wrap="square" rtlCol="0">
            <a:spAutoFit/>
          </a:bodyPr>
          <a:lstStyle/>
          <a:p>
            <a:endParaRPr lang="en-US" dirty="0"/>
          </a:p>
        </p:txBody>
      </p:sp>
      <p:graphicFrame>
        <p:nvGraphicFramePr>
          <p:cNvPr id="8" name="Diagram 7"/>
          <p:cNvGraphicFramePr/>
          <p:nvPr>
            <p:extLst>
              <p:ext uri="{D42A27DB-BD31-4B8C-83A1-F6EECF244321}">
                <p14:modId xmlns:p14="http://schemas.microsoft.com/office/powerpoint/2010/main" val="175858958"/>
              </p:ext>
            </p:extLst>
          </p:nvPr>
        </p:nvGraphicFramePr>
        <p:xfrm>
          <a:off x="304800" y="1295400"/>
          <a:ext cx="6477000" cy="478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a:blip r:embed="rId7"/>
          <a:stretch>
            <a:fillRect/>
          </a:stretch>
        </p:blipFill>
        <p:spPr>
          <a:xfrm>
            <a:off x="6654280" y="2084832"/>
            <a:ext cx="2241145" cy="1915668"/>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1568" y="4239768"/>
            <a:ext cx="1581912" cy="2109216"/>
          </a:xfrm>
          <a:prstGeom prst="rect">
            <a:avLst/>
          </a:prstGeom>
        </p:spPr>
      </p:pic>
    </p:spTree>
    <p:extLst>
      <p:ext uri="{BB962C8B-B14F-4D97-AF65-F5344CB8AC3E}">
        <p14:creationId xmlns:p14="http://schemas.microsoft.com/office/powerpoint/2010/main" val="578163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334994" cy="1066800"/>
          </a:xfrm>
        </p:spPr>
        <p:txBody>
          <a:bodyPr/>
          <a:lstStyle/>
          <a:p>
            <a:pPr algn="l"/>
            <a:r>
              <a:rPr lang="en-US" sz="3600" dirty="0" smtClean="0"/>
              <a:t>RECRUITMENT &amp; admissions</a:t>
            </a:r>
            <a:endParaRPr lang="en-US" sz="3600" dirty="0"/>
          </a:p>
        </p:txBody>
      </p:sp>
      <p:sp>
        <p:nvSpPr>
          <p:cNvPr id="22" name="TextBox 21"/>
          <p:cNvSpPr txBox="1"/>
          <p:nvPr/>
        </p:nvSpPr>
        <p:spPr>
          <a:xfrm>
            <a:off x="7178540" y="2173488"/>
            <a:ext cx="1773204" cy="4001095"/>
          </a:xfrm>
          <a:prstGeom prst="rect">
            <a:avLst/>
          </a:prstGeom>
          <a:noFill/>
        </p:spPr>
        <p:txBody>
          <a:bodyPr wrap="square" rtlCol="0">
            <a:spAutoFit/>
          </a:bodyPr>
          <a:lstStyle/>
          <a:p>
            <a:r>
              <a:rPr lang="en-US" dirty="0" smtClean="0">
                <a:solidFill>
                  <a:srgbClr val="FFC000"/>
                </a:solidFill>
              </a:rPr>
              <a:t>By the Numbers:</a:t>
            </a:r>
          </a:p>
          <a:p>
            <a:endParaRPr lang="en-US" sz="1000" dirty="0" smtClean="0">
              <a:solidFill>
                <a:srgbClr val="FFC000"/>
              </a:solidFill>
            </a:endParaRPr>
          </a:p>
          <a:p>
            <a:pPr marL="285750" indent="-285750">
              <a:buFont typeface="Arial" panose="020B0604020202020204" pitchFamily="34" charset="0"/>
              <a:buChar char="•"/>
            </a:pPr>
            <a:r>
              <a:rPr lang="en-US" dirty="0" smtClean="0">
                <a:solidFill>
                  <a:srgbClr val="FFC000"/>
                </a:solidFill>
              </a:rPr>
              <a:t>8 Regional Recruitment Offices</a:t>
            </a:r>
          </a:p>
          <a:p>
            <a:endParaRPr lang="en-US" sz="1000" dirty="0" smtClean="0">
              <a:solidFill>
                <a:srgbClr val="FFC000"/>
              </a:solidFill>
            </a:endParaRPr>
          </a:p>
          <a:p>
            <a:pPr marL="285750" indent="-285750">
              <a:buFont typeface="Arial" panose="020B0604020202020204" pitchFamily="34" charset="0"/>
              <a:buChar char="•"/>
            </a:pPr>
            <a:r>
              <a:rPr lang="en-US" dirty="0" smtClean="0">
                <a:solidFill>
                  <a:srgbClr val="FFC000"/>
                </a:solidFill>
              </a:rPr>
              <a:t>1,200+ applications to Auburn Global</a:t>
            </a:r>
          </a:p>
          <a:p>
            <a:endParaRPr lang="en-US" sz="1000" dirty="0" smtClean="0">
              <a:solidFill>
                <a:srgbClr val="FFC000"/>
              </a:solidFill>
            </a:endParaRPr>
          </a:p>
          <a:p>
            <a:pPr marL="285750" indent="-285750">
              <a:buFont typeface="Arial" panose="020B0604020202020204" pitchFamily="34" charset="0"/>
              <a:buChar char="•"/>
            </a:pPr>
            <a:r>
              <a:rPr lang="en-US" dirty="0" smtClean="0">
                <a:solidFill>
                  <a:srgbClr val="FFC000"/>
                </a:solidFill>
              </a:rPr>
              <a:t>310 students:</a:t>
            </a:r>
          </a:p>
          <a:p>
            <a:r>
              <a:rPr lang="en-US" dirty="0">
                <a:solidFill>
                  <a:srgbClr val="FFC000"/>
                </a:solidFill>
              </a:rPr>
              <a:t> </a:t>
            </a:r>
            <a:r>
              <a:rPr lang="en-US" dirty="0" smtClean="0">
                <a:solidFill>
                  <a:srgbClr val="FFC000"/>
                </a:solidFill>
              </a:rPr>
              <a:t>    UG: 185</a:t>
            </a:r>
          </a:p>
          <a:p>
            <a:r>
              <a:rPr lang="en-US" dirty="0" smtClean="0">
                <a:solidFill>
                  <a:srgbClr val="FFC000"/>
                </a:solidFill>
              </a:rPr>
              <a:t>     GR: </a:t>
            </a:r>
            <a:r>
              <a:rPr lang="en-US" dirty="0" smtClean="0">
                <a:solidFill>
                  <a:srgbClr val="FFC000"/>
                </a:solidFill>
              </a:rPr>
              <a:t> 63</a:t>
            </a:r>
            <a:endParaRPr lang="en-US" dirty="0" smtClean="0">
              <a:solidFill>
                <a:srgbClr val="FFC000"/>
              </a:solidFill>
            </a:endParaRPr>
          </a:p>
          <a:p>
            <a:r>
              <a:rPr lang="en-US" dirty="0" smtClean="0">
                <a:solidFill>
                  <a:srgbClr val="FFC000"/>
                </a:solidFill>
              </a:rPr>
              <a:t>     </a:t>
            </a:r>
            <a:r>
              <a:rPr lang="en-US" dirty="0" smtClean="0">
                <a:solidFill>
                  <a:srgbClr val="FFC000"/>
                </a:solidFill>
              </a:rPr>
              <a:t>ESL</a:t>
            </a:r>
            <a:r>
              <a:rPr lang="en-US" smtClean="0">
                <a:solidFill>
                  <a:srgbClr val="FFC000"/>
                </a:solidFill>
              </a:rPr>
              <a:t>:  62</a:t>
            </a:r>
            <a:endParaRPr lang="en-US" dirty="0">
              <a:solidFill>
                <a:srgbClr val="FFC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578" y="1703299"/>
            <a:ext cx="6312416" cy="4515131"/>
          </a:xfrm>
          <a:prstGeom prst="rect">
            <a:avLst/>
          </a:prstGeom>
        </p:spPr>
      </p:pic>
    </p:spTree>
    <p:extLst>
      <p:ext uri="{BB962C8B-B14F-4D97-AF65-F5344CB8AC3E}">
        <p14:creationId xmlns:p14="http://schemas.microsoft.com/office/powerpoint/2010/main" val="3563006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6324600" cy="1295400"/>
          </a:xfrm>
        </p:spPr>
        <p:txBody>
          <a:bodyPr/>
          <a:lstStyle/>
          <a:p>
            <a:pPr algn="l"/>
            <a:r>
              <a:rPr lang="en-US" sz="4000" dirty="0" smtClean="0"/>
              <a:t>Progression &amp; Benefits</a:t>
            </a:r>
            <a:endParaRPr lang="en-US" sz="4000" dirty="0"/>
          </a:p>
        </p:txBody>
      </p:sp>
      <p:sp>
        <p:nvSpPr>
          <p:cNvPr id="5" name="TextBox 4"/>
          <p:cNvSpPr txBox="1"/>
          <p:nvPr/>
        </p:nvSpPr>
        <p:spPr>
          <a:xfrm>
            <a:off x="310893" y="1524000"/>
            <a:ext cx="6248400" cy="5570756"/>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solidFill>
                  <a:schemeClr val="bg1"/>
                </a:solidFill>
              </a:rPr>
              <a:t>Auburn Global </a:t>
            </a:r>
          </a:p>
          <a:p>
            <a:pPr marL="914400" lvl="1" indent="-457200">
              <a:buFont typeface="Courier New" panose="02070309020205020404" pitchFamily="49" charset="0"/>
              <a:buChar char="o"/>
            </a:pPr>
            <a:r>
              <a:rPr lang="en-US" sz="2400" dirty="0">
                <a:solidFill>
                  <a:schemeClr val="bg1"/>
                </a:solidFill>
              </a:rPr>
              <a:t>2</a:t>
            </a:r>
            <a:r>
              <a:rPr lang="en-US" sz="2400" dirty="0" smtClean="0">
                <a:solidFill>
                  <a:schemeClr val="bg1"/>
                </a:solidFill>
              </a:rPr>
              <a:t>-3 semesters - Undergraduate</a:t>
            </a:r>
          </a:p>
          <a:p>
            <a:pPr marL="914400" lvl="1" indent="-457200">
              <a:buFont typeface="Courier New" panose="02070309020205020404" pitchFamily="49" charset="0"/>
              <a:buChar char="o"/>
            </a:pPr>
            <a:r>
              <a:rPr lang="en-US" sz="2400" dirty="0" smtClean="0">
                <a:solidFill>
                  <a:schemeClr val="bg1"/>
                </a:solidFill>
              </a:rPr>
              <a:t>1-2 semesters – Graduate</a:t>
            </a:r>
          </a:p>
          <a:p>
            <a:pPr lvl="1"/>
            <a:endParaRPr lang="en-US" sz="1200" dirty="0" smtClean="0">
              <a:solidFill>
                <a:schemeClr val="bg1"/>
              </a:solidFill>
            </a:endParaRPr>
          </a:p>
          <a:p>
            <a:pPr marL="457200" indent="-457200">
              <a:buFont typeface="Arial" panose="020B0604020202020204" pitchFamily="34" charset="0"/>
              <a:buChar char="•"/>
            </a:pPr>
            <a:r>
              <a:rPr lang="en-US" sz="2400" dirty="0" smtClean="0">
                <a:solidFill>
                  <a:schemeClr val="bg1"/>
                </a:solidFill>
              </a:rPr>
              <a:t>Progression into University</a:t>
            </a:r>
          </a:p>
          <a:p>
            <a:pPr marL="914400" lvl="1" indent="-457200">
              <a:buFont typeface="Courier New" panose="02070309020205020404" pitchFamily="49" charset="0"/>
              <a:buChar char="o"/>
            </a:pPr>
            <a:r>
              <a:rPr lang="en-US" sz="2400" dirty="0" smtClean="0">
                <a:solidFill>
                  <a:schemeClr val="bg1"/>
                </a:solidFill>
              </a:rPr>
              <a:t>Undergraduate: University standard</a:t>
            </a:r>
          </a:p>
          <a:p>
            <a:pPr marL="914400" lvl="1" indent="-457200">
              <a:buFont typeface="Courier New" panose="02070309020205020404" pitchFamily="49" charset="0"/>
              <a:buChar char="o"/>
            </a:pPr>
            <a:r>
              <a:rPr lang="en-US" sz="2400" dirty="0" smtClean="0">
                <a:solidFill>
                  <a:schemeClr val="bg1"/>
                </a:solidFill>
              </a:rPr>
              <a:t>Graduate: Standard set by Department</a:t>
            </a:r>
          </a:p>
          <a:p>
            <a:endParaRPr lang="en-US" sz="1200" dirty="0" smtClean="0">
              <a:solidFill>
                <a:schemeClr val="bg1"/>
              </a:solidFill>
            </a:endParaRPr>
          </a:p>
          <a:p>
            <a:pPr marL="457200" indent="-457200">
              <a:buFont typeface="Arial" panose="020B0604020202020204" pitchFamily="34" charset="0"/>
              <a:buChar char="•"/>
            </a:pPr>
            <a:r>
              <a:rPr lang="en-US" sz="2400" dirty="0" smtClean="0">
                <a:solidFill>
                  <a:schemeClr val="bg1"/>
                </a:solidFill>
              </a:rPr>
              <a:t>Faculty Support</a:t>
            </a:r>
          </a:p>
          <a:p>
            <a:pPr marL="914400" lvl="1" indent="-457200">
              <a:buFont typeface="Courier New" panose="02070309020205020404" pitchFamily="49" charset="0"/>
              <a:buChar char="o"/>
            </a:pPr>
            <a:r>
              <a:rPr lang="en-US" sz="2400" dirty="0" smtClean="0">
                <a:solidFill>
                  <a:schemeClr val="bg1"/>
                </a:solidFill>
              </a:rPr>
              <a:t>Monthly workshops</a:t>
            </a:r>
          </a:p>
          <a:p>
            <a:pPr marL="914400" lvl="1" indent="-457200">
              <a:buFont typeface="Courier New" panose="02070309020205020404" pitchFamily="49" charset="0"/>
              <a:buChar char="o"/>
            </a:pPr>
            <a:endParaRPr lang="en-US" sz="1200" dirty="0">
              <a:solidFill>
                <a:schemeClr val="bg1"/>
              </a:solidFill>
            </a:endParaRPr>
          </a:p>
          <a:p>
            <a:pPr marL="342900" indent="-342900">
              <a:buFont typeface="Arial" panose="020B0604020202020204" pitchFamily="34" charset="0"/>
              <a:buChar char="•"/>
            </a:pPr>
            <a:r>
              <a:rPr lang="en-US" sz="2400" dirty="0" smtClean="0">
                <a:solidFill>
                  <a:schemeClr val="bg1"/>
                </a:solidFill>
              </a:rPr>
              <a:t>Auburn Global supports:</a:t>
            </a:r>
            <a:endParaRPr lang="en-US" sz="2400" dirty="0">
              <a:solidFill>
                <a:schemeClr val="bg1"/>
              </a:solidFill>
            </a:endParaRPr>
          </a:p>
          <a:p>
            <a:pPr marL="800100" lvl="1" indent="-342900">
              <a:buFont typeface="Courier New" panose="02070309020205020404" pitchFamily="49" charset="0"/>
              <a:buChar char="o"/>
            </a:pPr>
            <a:r>
              <a:rPr lang="en-US" sz="2400" dirty="0">
                <a:solidFill>
                  <a:schemeClr val="bg1"/>
                </a:solidFill>
              </a:rPr>
              <a:t>D</a:t>
            </a:r>
            <a:r>
              <a:rPr lang="en-US" sz="2400" dirty="0" smtClean="0">
                <a:solidFill>
                  <a:schemeClr val="bg1"/>
                </a:solidFill>
              </a:rPr>
              <a:t>iversity for the benefit of all</a:t>
            </a:r>
          </a:p>
          <a:p>
            <a:pPr marL="800100" lvl="1" indent="-342900">
              <a:buFont typeface="Courier New" panose="02070309020205020404" pitchFamily="49" charset="0"/>
              <a:buChar char="o"/>
            </a:pPr>
            <a:r>
              <a:rPr lang="en-US" sz="2400" dirty="0">
                <a:solidFill>
                  <a:schemeClr val="bg1"/>
                </a:solidFill>
              </a:rPr>
              <a:t>I</a:t>
            </a:r>
            <a:r>
              <a:rPr lang="en-US" sz="2400" dirty="0" smtClean="0">
                <a:solidFill>
                  <a:schemeClr val="bg1"/>
                </a:solidFill>
              </a:rPr>
              <a:t>ncreases economic development in state </a:t>
            </a:r>
          </a:p>
          <a:p>
            <a:pPr marL="457200" indent="-457200">
              <a:buFont typeface="Arial" panose="020B0604020202020204" pitchFamily="34" charset="0"/>
              <a:buChar char="•"/>
            </a:pPr>
            <a:endParaRPr lang="en-US" sz="2800" dirty="0" smtClean="0">
              <a:solidFill>
                <a:schemeClr val="bg1"/>
              </a:solidFill>
            </a:endParaRPr>
          </a:p>
          <a:p>
            <a:pPr marL="457200" indent="-457200">
              <a:buFont typeface="Arial" panose="020B0604020202020204" pitchFamily="34" charset="0"/>
              <a:buChar char="•"/>
            </a:pPr>
            <a:endParaRPr lang="en-US" sz="2800"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2341" y="2709178"/>
            <a:ext cx="2400300" cy="3200400"/>
          </a:xfrm>
          <a:prstGeom prst="rect">
            <a:avLst/>
          </a:prstGeom>
          <a:ln>
            <a:solidFill>
              <a:schemeClr val="tx1"/>
            </a:solidFill>
          </a:ln>
        </p:spPr>
      </p:pic>
    </p:spTree>
    <p:extLst>
      <p:ext uri="{BB962C8B-B14F-4D97-AF65-F5344CB8AC3E}">
        <p14:creationId xmlns:p14="http://schemas.microsoft.com/office/powerpoint/2010/main" val="646575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05096"/>
            <a:ext cx="6019800" cy="6019800"/>
          </a:xfrm>
        </p:spPr>
        <p:txBody>
          <a:bodyPr/>
          <a:lstStyle/>
          <a:p>
            <a:pPr algn="ctr"/>
            <a:r>
              <a:rPr lang="en-US" dirty="0" smtClean="0"/>
              <a:t>Thank YOU!</a:t>
            </a:r>
            <a:br>
              <a:rPr lang="en-US" dirty="0" smtClean="0"/>
            </a:br>
            <a:r>
              <a:rPr lang="en-US" dirty="0"/>
              <a:t/>
            </a:r>
            <a:br>
              <a:rPr lang="en-US" dirty="0"/>
            </a:br>
            <a:r>
              <a:rPr lang="en-US" sz="3200" dirty="0" smtClean="0"/>
              <a:t>For more Information:</a:t>
            </a:r>
            <a:br>
              <a:rPr lang="en-US" sz="3200" dirty="0" smtClean="0"/>
            </a:br>
            <a:r>
              <a:rPr lang="en-US" sz="3200" cap="none" dirty="0" smtClean="0"/>
              <a:t/>
            </a:r>
            <a:br>
              <a:rPr lang="en-US" sz="3200" cap="none" dirty="0" smtClean="0"/>
            </a:br>
            <a:r>
              <a:rPr lang="en-US" sz="3200" cap="none" dirty="0" smtClean="0"/>
              <a:t>332 Foy Hall</a:t>
            </a:r>
            <a:br>
              <a:rPr lang="en-US" sz="3200" cap="none" dirty="0" smtClean="0"/>
            </a:br>
            <a:r>
              <a:rPr lang="en-US" sz="3200" dirty="0" smtClean="0"/>
              <a:t>334-844-5753</a:t>
            </a:r>
            <a:br>
              <a:rPr lang="en-US" sz="3200" dirty="0" smtClean="0"/>
            </a:br>
            <a:r>
              <a:rPr lang="en-US" sz="3200" dirty="0" smtClean="0"/>
              <a:t/>
            </a:r>
            <a:br>
              <a:rPr lang="en-US" sz="3200" dirty="0" smtClean="0"/>
            </a:br>
            <a:r>
              <a:rPr lang="en-US" sz="3200" dirty="0" smtClean="0"/>
              <a:t/>
            </a:r>
            <a:br>
              <a:rPr lang="en-US" sz="3200" dirty="0" smtClean="0"/>
            </a:br>
            <a:r>
              <a:rPr lang="en-US" sz="1800" cap="none" dirty="0" smtClean="0"/>
              <a:t>Dawn C. Sherman, Ed.D., Managing Director</a:t>
            </a:r>
            <a:br>
              <a:rPr lang="en-US" sz="1800" cap="none" dirty="0" smtClean="0"/>
            </a:br>
            <a:r>
              <a:rPr lang="en-US" sz="1800" cap="none" dirty="0" smtClean="0"/>
              <a:t>Robert Weigel, Ph.D., Academic Director</a:t>
            </a:r>
            <a:br>
              <a:rPr lang="en-US" sz="1800" cap="none" dirty="0" smtClean="0"/>
            </a:br>
            <a:r>
              <a:rPr lang="en-US" sz="1800" cap="none" dirty="0" smtClean="0"/>
              <a:t>Sean Busenlener, B.S., Student Services Director</a:t>
            </a:r>
            <a:br>
              <a:rPr lang="en-US" sz="1800" cap="none" dirty="0" smtClean="0"/>
            </a:br>
            <a:r>
              <a:rPr lang="en-US" sz="1800" cap="none" dirty="0" smtClean="0"/>
              <a:t>Nazanin Tork, M.A., Partner Admissions Director</a:t>
            </a:r>
            <a:r>
              <a:rPr lang="en-US" sz="2000" cap="none" dirty="0" smtClean="0"/>
              <a:t/>
            </a:r>
            <a:br>
              <a:rPr lang="en-US" sz="2000" cap="none" dirty="0" smtClean="0"/>
            </a:br>
            <a:r>
              <a:rPr lang="en-US" sz="2000" cap="none" dirty="0" smtClean="0"/>
              <a:t/>
            </a:r>
            <a:br>
              <a:rPr lang="en-US" sz="2000" cap="none" dirty="0" smtClean="0"/>
            </a:br>
            <a:endParaRPr lang="en-US" sz="2000" cap="non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6312" y="2514600"/>
            <a:ext cx="2600793" cy="2600793"/>
          </a:xfrm>
          <a:prstGeom prst="rect">
            <a:avLst/>
          </a:prstGeom>
          <a:ln>
            <a:solidFill>
              <a:schemeClr val="tx1"/>
            </a:solidFill>
          </a:ln>
        </p:spPr>
      </p:pic>
    </p:spTree>
    <p:extLst>
      <p:ext uri="{BB962C8B-B14F-4D97-AF65-F5344CB8AC3E}">
        <p14:creationId xmlns:p14="http://schemas.microsoft.com/office/powerpoint/2010/main" val="39057199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burn Global">
  <a:themeElements>
    <a:clrScheme name="Custom 33">
      <a:dk1>
        <a:sysClr val="windowText" lastClr="000000"/>
      </a:dk1>
      <a:lt1>
        <a:sysClr val="window" lastClr="FFFFFF"/>
      </a:lt1>
      <a:dk2>
        <a:srgbClr val="D35712"/>
      </a:dk2>
      <a:lt2>
        <a:srgbClr val="D3DFEF"/>
      </a:lt2>
      <a:accent1>
        <a:srgbClr val="1C314E"/>
      </a:accent1>
      <a:accent2>
        <a:srgbClr val="EB641B"/>
      </a:accent2>
      <a:accent3>
        <a:srgbClr val="EB641B"/>
      </a:accent3>
      <a:accent4>
        <a:srgbClr val="39639D"/>
      </a:accent4>
      <a:accent5>
        <a:srgbClr val="474B78"/>
      </a:accent5>
      <a:accent6>
        <a:srgbClr val="7D3C4A"/>
      </a:accent6>
      <a:hlink>
        <a:srgbClr val="FF8119"/>
      </a:hlink>
      <a:folHlink>
        <a:srgbClr val="44B9E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C125697AB84743A9CA5C6887F35316" ma:contentTypeVersion="0" ma:contentTypeDescription="Create a new document." ma:contentTypeScope="" ma:versionID="6f255474e8c85c110bfc1fecdb61b98e">
  <xsd:schema xmlns:xsd="http://www.w3.org/2001/XMLSchema" xmlns:xs="http://www.w3.org/2001/XMLSchema" xmlns:p="http://schemas.microsoft.com/office/2006/metadata/properties" xmlns:ns2="3df6e5f8-cae0-49aa-afda-a482fc7a2065" targetNamespace="http://schemas.microsoft.com/office/2006/metadata/properties" ma:root="true" ma:fieldsID="5e4d22449ba756aa8015eb12c8d332a0" ns2:_="">
    <xsd:import namespace="3df6e5f8-cae0-49aa-afda-a482fc7a2065"/>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f6e5f8-cae0-49aa-afda-a482fc7a206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FCEF80-4932-4C76-B6C6-06C6F1AA8C27}">
  <ds:schemaRefs>
    <ds:schemaRef ds:uri="http://schemas.microsoft.com/sharepoint/v3/contenttype/forms"/>
  </ds:schemaRefs>
</ds:datastoreItem>
</file>

<file path=customXml/itemProps2.xml><?xml version="1.0" encoding="utf-8"?>
<ds:datastoreItem xmlns:ds="http://schemas.openxmlformats.org/officeDocument/2006/customXml" ds:itemID="{53BB0B99-CE24-4C26-BEBD-FB9AE05C5EEB}">
  <ds:schemaRefs>
    <ds:schemaRef ds:uri="http://purl.org/dc/elements/1.1/"/>
    <ds:schemaRef ds:uri="http://purl.org/dc/terms/"/>
    <ds:schemaRef ds:uri="http://www.w3.org/XML/1998/namespace"/>
    <ds:schemaRef ds:uri="3df6e5f8-cae0-49aa-afda-a482fc7a2065"/>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schemas.microsoft.com/office/2006/metadata/properties"/>
  </ds:schemaRefs>
</ds:datastoreItem>
</file>

<file path=customXml/itemProps3.xml><?xml version="1.0" encoding="utf-8"?>
<ds:datastoreItem xmlns:ds="http://schemas.openxmlformats.org/officeDocument/2006/customXml" ds:itemID="{E47DAE8E-789A-4E70-8A9A-0845264531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f6e5f8-cae0-49aa-afda-a482fc7a2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Grid</Template>
  <TotalTime>934</TotalTime>
  <Words>372</Words>
  <Application>Microsoft Office PowerPoint</Application>
  <PresentationFormat>On-screen Show (4:3)</PresentationFormat>
  <Paragraphs>103</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Auburn Global</vt:lpstr>
      <vt:lpstr>PowerPoint Presentation</vt:lpstr>
      <vt:lpstr>INTERNATIONAL Student FACTS Where Students Study</vt:lpstr>
      <vt:lpstr>INTERNATIONAL Students STUDYING IN THE u.s. </vt:lpstr>
      <vt:lpstr>WHAT IS AUBURN GLOBAL?</vt:lpstr>
      <vt:lpstr>Overarching goal</vt:lpstr>
      <vt:lpstr>Student success MODEL</vt:lpstr>
      <vt:lpstr>RECRUITMENT &amp; admissions</vt:lpstr>
      <vt:lpstr>Progression &amp; Benefits</vt:lpstr>
      <vt:lpstr>Thank YOU!  For more Information:  332 Foy Hall 334-844-5753   Dawn C. Sherman, Ed.D., Managing Director Robert Weigel, Ph.D., Academic Director Sean Busenlener, B.S., Student Services Director Nazanin Tork, M.A., Partner Admissions Director  </vt:lpstr>
    </vt:vector>
  </TitlesOfParts>
  <Company>Auburn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 Campus Housing</dc:title>
  <dc:creator>Lady Cox</dc:creator>
  <cp:lastModifiedBy>Julie Huff</cp:lastModifiedBy>
  <cp:revision>80</cp:revision>
  <dcterms:created xsi:type="dcterms:W3CDTF">2011-08-08T19:52:04Z</dcterms:created>
  <dcterms:modified xsi:type="dcterms:W3CDTF">2015-10-05T19:34:55Z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0x01010040C125697AB84743A9CA5C6887F35316</vt:lpwstr>
  </property>
</Properties>
</file>