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9" r:id="rId4"/>
    <p:sldId id="257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2" d="100"/>
          <a:sy n="52" d="100"/>
        </p:scale>
        <p:origin x="54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B01A-B517-4209-AEA9-78662F2FD4B7}" type="datetimeFigureOut">
              <a:rPr lang="en-US" smtClean="0"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D4DF-AB60-4099-82A1-500B95F9EA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616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B01A-B517-4209-AEA9-78662F2FD4B7}" type="datetimeFigureOut">
              <a:rPr lang="en-US" smtClean="0"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D4DF-AB60-4099-82A1-500B95F9EA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100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B01A-B517-4209-AEA9-78662F2FD4B7}" type="datetimeFigureOut">
              <a:rPr lang="en-US" smtClean="0"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D4DF-AB60-4099-82A1-500B95F9EA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541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B01A-B517-4209-AEA9-78662F2FD4B7}" type="datetimeFigureOut">
              <a:rPr lang="en-US" smtClean="0"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D4DF-AB60-4099-82A1-500B95F9EA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599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B01A-B517-4209-AEA9-78662F2FD4B7}" type="datetimeFigureOut">
              <a:rPr lang="en-US" smtClean="0"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D4DF-AB60-4099-82A1-500B95F9EA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684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B01A-B517-4209-AEA9-78662F2FD4B7}" type="datetimeFigureOut">
              <a:rPr lang="en-US" smtClean="0"/>
              <a:t>5/10/2016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D4DF-AB60-4099-82A1-500B95F9EA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137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B01A-B517-4209-AEA9-78662F2FD4B7}" type="datetimeFigureOut">
              <a:rPr lang="en-US" smtClean="0"/>
              <a:t>5/10/2016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D4DF-AB60-4099-82A1-500B95F9EA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87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B01A-B517-4209-AEA9-78662F2FD4B7}" type="datetimeFigureOut">
              <a:rPr lang="en-US" smtClean="0"/>
              <a:t>5/10/2016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D4DF-AB60-4099-82A1-500B95F9EA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964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B01A-B517-4209-AEA9-78662F2FD4B7}" type="datetimeFigureOut">
              <a:rPr lang="en-US" smtClean="0"/>
              <a:t>5/10/2016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D4DF-AB60-4099-82A1-500B95F9EA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644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B01A-B517-4209-AEA9-78662F2FD4B7}" type="datetimeFigureOut">
              <a:rPr lang="en-US" smtClean="0"/>
              <a:t>5/10/2016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D4DF-AB60-4099-82A1-500B95F9EA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424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B01A-B517-4209-AEA9-78662F2FD4B7}" type="datetimeFigureOut">
              <a:rPr lang="en-US" smtClean="0"/>
              <a:t>5/10/2016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D4DF-AB60-4099-82A1-500B95F9EA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79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7B01A-B517-4209-AEA9-78662F2FD4B7}" type="datetimeFigureOut">
              <a:rPr lang="en-US" smtClean="0"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1D4DF-AB60-4099-82A1-500B95F9EA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577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8235778" cy="3522789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Participation of </a:t>
            </a:r>
            <a:br>
              <a:rPr lang="en-US" sz="6600" b="1" dirty="0" smtClean="0"/>
            </a:br>
            <a:r>
              <a:rPr lang="en-US" sz="6600" b="1" dirty="0" smtClean="0"/>
              <a:t>Lecturer Faculty</a:t>
            </a:r>
            <a:br>
              <a:rPr lang="en-US" sz="6600" b="1" dirty="0" smtClean="0"/>
            </a:br>
            <a:r>
              <a:rPr lang="en-US" sz="6600" b="1" dirty="0" smtClean="0"/>
              <a:t>in Graduate Programs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39555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Current Handbook Statement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</a:t>
            </a:r>
            <a:r>
              <a:rPr lang="en-US" sz="4000" dirty="0"/>
              <a:t>Auburn University Faculty Handbook states, “Lecturers and senior lecturers are not eligible for graduate faculty status.” 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71143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Proposed Addition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90847"/>
            <a:ext cx="7886700" cy="4686386"/>
          </a:xfrm>
        </p:spPr>
        <p:txBody>
          <a:bodyPr>
            <a:noAutofit/>
          </a:bodyPr>
          <a:lstStyle/>
          <a:p>
            <a:r>
              <a:rPr lang="en-US" sz="4000" dirty="0" smtClean="0"/>
              <a:t>Lecturer-class </a:t>
            </a:r>
            <a:r>
              <a:rPr lang="en-US" sz="4000" dirty="0"/>
              <a:t>faculty who otherwise meet graduate faculty criteria (level 1) for the department may be granted permission to teach graduate-level courses and/or serve on graduate student committees on an </a:t>
            </a:r>
            <a:r>
              <a:rPr lang="en-US" sz="4000" dirty="0" smtClean="0"/>
              <a:t>exception </a:t>
            </a:r>
            <a:r>
              <a:rPr lang="en-US" sz="4000" dirty="0"/>
              <a:t>basis under the following </a:t>
            </a:r>
            <a:r>
              <a:rPr lang="en-US" sz="4000" dirty="0" smtClean="0"/>
              <a:t>conditions: 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9515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7991"/>
            <a:ext cx="7886700" cy="1117685"/>
          </a:xfrm>
        </p:spPr>
        <p:txBody>
          <a:bodyPr/>
          <a:lstStyle/>
          <a:p>
            <a:r>
              <a:rPr lang="en-US" b="1" u="sng" dirty="0" smtClean="0"/>
              <a:t>Proposed Approval Process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281" y="1050325"/>
            <a:ext cx="9094573" cy="4351338"/>
          </a:xfrm>
        </p:spPr>
        <p:txBody>
          <a:bodyPr>
            <a:noAutofit/>
          </a:bodyPr>
          <a:lstStyle/>
          <a:p>
            <a:r>
              <a:rPr lang="en-US" sz="4000" dirty="0" smtClean="0"/>
              <a:t>Initiated by Lecturer faculty</a:t>
            </a:r>
          </a:p>
          <a:p>
            <a:pPr marL="0" indent="0">
              <a:buNone/>
            </a:pPr>
            <a:endParaRPr lang="en-US" sz="4000" dirty="0" smtClean="0"/>
          </a:p>
          <a:p>
            <a:r>
              <a:rPr lang="en-US" sz="4000" dirty="0" smtClean="0"/>
              <a:t>Voted on by Department Tenure/Tenure track Faculty</a:t>
            </a:r>
          </a:p>
          <a:p>
            <a:endParaRPr lang="en-US" sz="4000" dirty="0" smtClean="0"/>
          </a:p>
          <a:p>
            <a:r>
              <a:rPr lang="en-US" sz="4000" dirty="0" smtClean="0"/>
              <a:t>Teaching only/Committee only/both</a:t>
            </a:r>
          </a:p>
          <a:p>
            <a:endParaRPr lang="en-US" sz="4000" dirty="0" smtClean="0"/>
          </a:p>
          <a:p>
            <a:r>
              <a:rPr lang="en-US" sz="4000" dirty="0" smtClean="0"/>
              <a:t>Only one Lecturer per Graduate Committee</a:t>
            </a:r>
          </a:p>
          <a:p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400552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Con’t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Teaching approved by semester (one grad class</a:t>
            </a:r>
            <a:r>
              <a:rPr lang="en-US" sz="4000" dirty="0" smtClean="0"/>
              <a:t>)</a:t>
            </a:r>
          </a:p>
          <a:p>
            <a:endParaRPr lang="en-US" sz="4000" dirty="0"/>
          </a:p>
          <a:p>
            <a:r>
              <a:rPr lang="en-US" sz="4000" dirty="0"/>
              <a:t>Committee service: approved for each </a:t>
            </a:r>
            <a:r>
              <a:rPr lang="en-US" sz="4000" dirty="0" smtClean="0"/>
              <a:t>committee</a:t>
            </a:r>
          </a:p>
          <a:p>
            <a:endParaRPr lang="en-US" sz="4000" dirty="0"/>
          </a:p>
          <a:p>
            <a:r>
              <a:rPr lang="en-US" sz="4000" dirty="0"/>
              <a:t>Grad course cannot be an </a:t>
            </a:r>
            <a:r>
              <a:rPr lang="en-US" sz="4000" dirty="0" smtClean="0"/>
              <a:t>overload</a:t>
            </a:r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6792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Questions?</a:t>
            </a:r>
          </a:p>
          <a:p>
            <a:pPr marL="0" indent="0" algn="ctr">
              <a:buNone/>
            </a:pPr>
            <a:r>
              <a:rPr lang="en-US" sz="6600" dirty="0" smtClean="0"/>
              <a:t>Comments?</a:t>
            </a:r>
          </a:p>
          <a:p>
            <a:pPr marL="0" indent="0" algn="ctr">
              <a:buNone/>
            </a:pPr>
            <a:r>
              <a:rPr lang="en-US" sz="6600" dirty="0" smtClean="0"/>
              <a:t>Observations?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804906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</TotalTime>
  <Words>117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Participation of  Lecturer Faculty in Graduate Programs</vt:lpstr>
      <vt:lpstr>Current Handbook Statement</vt:lpstr>
      <vt:lpstr>Proposed Addition</vt:lpstr>
      <vt:lpstr>Proposed Approval Process</vt:lpstr>
      <vt:lpstr>Con’t</vt:lpstr>
      <vt:lpstr>PowerPoint Presentation</vt:lpstr>
    </vt:vector>
  </TitlesOfParts>
  <Company>Auburn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Lecturer Grad Faculty Consideration</dc:title>
  <dc:creator>James Witte</dc:creator>
  <cp:lastModifiedBy>James Witte</cp:lastModifiedBy>
  <cp:revision>8</cp:revision>
  <dcterms:created xsi:type="dcterms:W3CDTF">2016-05-09T16:02:06Z</dcterms:created>
  <dcterms:modified xsi:type="dcterms:W3CDTF">2016-05-10T18:11:14Z</dcterms:modified>
</cp:coreProperties>
</file>