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6"/>
  </p:handoutMasterIdLst>
  <p:sldIdLst>
    <p:sldId id="257" r:id="rId2"/>
    <p:sldId id="258" r:id="rId3"/>
    <p:sldId id="259" r:id="rId4"/>
    <p:sldId id="266" r:id="rId5"/>
    <p:sldId id="268" r:id="rId6"/>
    <p:sldId id="277" r:id="rId7"/>
    <p:sldId id="271" r:id="rId8"/>
    <p:sldId id="275" r:id="rId9"/>
    <p:sldId id="276" r:id="rId10"/>
    <p:sldId id="272" r:id="rId11"/>
    <p:sldId id="278" r:id="rId12"/>
    <p:sldId id="273" r:id="rId13"/>
    <p:sldId id="274" r:id="rId14"/>
    <p:sldId id="26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958" autoAdjust="0"/>
  </p:normalViewPr>
  <p:slideViewPr>
    <p:cSldViewPr>
      <p:cViewPr varScale="1">
        <p:scale>
          <a:sx n="76" d="100"/>
          <a:sy n="76" d="100"/>
        </p:scale>
        <p:origin x="346" y="6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5F46EF-D5D4-4C2C-A6A9-0CC25B29BE4F}" type="datetimeFigureOut">
              <a:rPr lang="en-US" smtClean="0"/>
              <a:t>5/12/2016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170C39-1DE4-46C0-817C-465B7D39EB28}" type="slidenum">
              <a:rPr lang="en-US" smtClean="0"/>
              <a:t>‹#›</a:t>
            </a:fld>
            <a:endParaRPr lang="en-US"/>
          </a:p>
        </p:txBody>
      </p:sp>
    </p:spTree>
    <p:extLst>
      <p:ext uri="{BB962C8B-B14F-4D97-AF65-F5344CB8AC3E}">
        <p14:creationId xmlns:p14="http://schemas.microsoft.com/office/powerpoint/2010/main" val="412707638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51B3B1-B2CE-42F4-B84F-B655A25AA707}" type="datetimeFigureOut">
              <a:rPr lang="en-US" smtClean="0"/>
              <a:t>5/12/2016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984AF-515D-4CF0-BE34-9EFC479C1483}" type="slidenum">
              <a:rPr lang="en-US" smtClean="0"/>
              <a:t>‹#›</a:t>
            </a:fld>
            <a:endParaRPr lang="en-US"/>
          </a:p>
        </p:txBody>
      </p:sp>
    </p:spTree>
    <p:extLst>
      <p:ext uri="{BB962C8B-B14F-4D97-AF65-F5344CB8AC3E}">
        <p14:creationId xmlns:p14="http://schemas.microsoft.com/office/powerpoint/2010/main" val="1617698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51B3B1-B2CE-42F4-B84F-B655A25AA707}" type="datetimeFigureOut">
              <a:rPr lang="en-US" smtClean="0"/>
              <a:t>5/12/2016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984AF-515D-4CF0-BE34-9EFC479C1483}" type="slidenum">
              <a:rPr lang="en-US" smtClean="0"/>
              <a:t>‹#›</a:t>
            </a:fld>
            <a:endParaRPr lang="en-US"/>
          </a:p>
        </p:txBody>
      </p:sp>
    </p:spTree>
    <p:extLst>
      <p:ext uri="{BB962C8B-B14F-4D97-AF65-F5344CB8AC3E}">
        <p14:creationId xmlns:p14="http://schemas.microsoft.com/office/powerpoint/2010/main" val="1352635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51B3B1-B2CE-42F4-B84F-B655A25AA707}" type="datetimeFigureOut">
              <a:rPr lang="en-US" smtClean="0"/>
              <a:t>5/12/2016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984AF-515D-4CF0-BE34-9EFC479C1483}" type="slidenum">
              <a:rPr lang="en-US" smtClean="0"/>
              <a:t>‹#›</a:t>
            </a:fld>
            <a:endParaRPr lang="en-US"/>
          </a:p>
        </p:txBody>
      </p:sp>
    </p:spTree>
    <p:extLst>
      <p:ext uri="{BB962C8B-B14F-4D97-AF65-F5344CB8AC3E}">
        <p14:creationId xmlns:p14="http://schemas.microsoft.com/office/powerpoint/2010/main" val="6840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51B3B1-B2CE-42F4-B84F-B655A25AA707}" type="datetimeFigureOut">
              <a:rPr lang="en-US" smtClean="0"/>
              <a:t>5/12/2016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984AF-515D-4CF0-BE34-9EFC479C1483}" type="slidenum">
              <a:rPr lang="en-US" smtClean="0"/>
              <a:t>‹#›</a:t>
            </a:fld>
            <a:endParaRPr lang="en-US"/>
          </a:p>
        </p:txBody>
      </p:sp>
    </p:spTree>
    <p:extLst>
      <p:ext uri="{BB962C8B-B14F-4D97-AF65-F5344CB8AC3E}">
        <p14:creationId xmlns:p14="http://schemas.microsoft.com/office/powerpoint/2010/main" val="341197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51B3B1-B2CE-42F4-B84F-B655A25AA707}" type="datetimeFigureOut">
              <a:rPr lang="en-US" smtClean="0"/>
              <a:t>5/12/2016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984AF-515D-4CF0-BE34-9EFC479C1483}" type="slidenum">
              <a:rPr lang="en-US" smtClean="0"/>
              <a:t>‹#›</a:t>
            </a:fld>
            <a:endParaRPr lang="en-US"/>
          </a:p>
        </p:txBody>
      </p:sp>
    </p:spTree>
    <p:extLst>
      <p:ext uri="{BB962C8B-B14F-4D97-AF65-F5344CB8AC3E}">
        <p14:creationId xmlns:p14="http://schemas.microsoft.com/office/powerpoint/2010/main" val="237793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51B3B1-B2CE-42F4-B84F-B655A25AA707}" type="datetimeFigureOut">
              <a:rPr lang="en-US" smtClean="0"/>
              <a:t>5/12/2016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984AF-515D-4CF0-BE34-9EFC479C1483}" type="slidenum">
              <a:rPr lang="en-US" smtClean="0"/>
              <a:t>‹#›</a:t>
            </a:fld>
            <a:endParaRPr lang="en-US"/>
          </a:p>
        </p:txBody>
      </p:sp>
    </p:spTree>
    <p:extLst>
      <p:ext uri="{BB962C8B-B14F-4D97-AF65-F5344CB8AC3E}">
        <p14:creationId xmlns:p14="http://schemas.microsoft.com/office/powerpoint/2010/main" val="41253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51B3B1-B2CE-42F4-B84F-B655A25AA707}" type="datetimeFigureOut">
              <a:rPr lang="en-US" smtClean="0"/>
              <a:t>5/12/2016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F984AF-515D-4CF0-BE34-9EFC479C1483}" type="slidenum">
              <a:rPr lang="en-US" smtClean="0"/>
              <a:t>‹#›</a:t>
            </a:fld>
            <a:endParaRPr lang="en-US"/>
          </a:p>
        </p:txBody>
      </p:sp>
    </p:spTree>
    <p:extLst>
      <p:ext uri="{BB962C8B-B14F-4D97-AF65-F5344CB8AC3E}">
        <p14:creationId xmlns:p14="http://schemas.microsoft.com/office/powerpoint/2010/main" val="182735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51B3B1-B2CE-42F4-B84F-B655A25AA707}" type="datetimeFigureOut">
              <a:rPr lang="en-US" smtClean="0"/>
              <a:t>5/12/2016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F984AF-515D-4CF0-BE34-9EFC479C1483}" type="slidenum">
              <a:rPr lang="en-US" smtClean="0"/>
              <a:t>‹#›</a:t>
            </a:fld>
            <a:endParaRPr lang="en-US"/>
          </a:p>
        </p:txBody>
      </p:sp>
    </p:spTree>
    <p:extLst>
      <p:ext uri="{BB962C8B-B14F-4D97-AF65-F5344CB8AC3E}">
        <p14:creationId xmlns:p14="http://schemas.microsoft.com/office/powerpoint/2010/main" val="650899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51B3B1-B2CE-42F4-B84F-B655A25AA707}" type="datetimeFigureOut">
              <a:rPr lang="en-US" smtClean="0"/>
              <a:t>5/12/2016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F984AF-515D-4CF0-BE34-9EFC479C1483}" type="slidenum">
              <a:rPr lang="en-US" smtClean="0"/>
              <a:t>‹#›</a:t>
            </a:fld>
            <a:endParaRPr lang="en-US"/>
          </a:p>
        </p:txBody>
      </p:sp>
    </p:spTree>
    <p:extLst>
      <p:ext uri="{BB962C8B-B14F-4D97-AF65-F5344CB8AC3E}">
        <p14:creationId xmlns:p14="http://schemas.microsoft.com/office/powerpoint/2010/main" val="220271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51B3B1-B2CE-42F4-B84F-B655A25AA707}" type="datetimeFigureOut">
              <a:rPr lang="en-US" smtClean="0"/>
              <a:t>5/12/2016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984AF-515D-4CF0-BE34-9EFC479C1483}" type="slidenum">
              <a:rPr lang="en-US" smtClean="0"/>
              <a:t>‹#›</a:t>
            </a:fld>
            <a:endParaRPr lang="en-US"/>
          </a:p>
        </p:txBody>
      </p:sp>
    </p:spTree>
    <p:extLst>
      <p:ext uri="{BB962C8B-B14F-4D97-AF65-F5344CB8AC3E}">
        <p14:creationId xmlns:p14="http://schemas.microsoft.com/office/powerpoint/2010/main" val="218439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51B3B1-B2CE-42F4-B84F-B655A25AA707}" type="datetimeFigureOut">
              <a:rPr lang="en-US" smtClean="0"/>
              <a:t>5/12/2016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984AF-515D-4CF0-BE34-9EFC479C1483}" type="slidenum">
              <a:rPr lang="en-US" smtClean="0"/>
              <a:t>‹#›</a:t>
            </a:fld>
            <a:endParaRPr lang="en-US"/>
          </a:p>
        </p:txBody>
      </p:sp>
    </p:spTree>
    <p:extLst>
      <p:ext uri="{BB962C8B-B14F-4D97-AF65-F5344CB8AC3E}">
        <p14:creationId xmlns:p14="http://schemas.microsoft.com/office/powerpoint/2010/main" val="1948601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1B3B1-B2CE-42F4-B84F-B655A25AA707}" type="datetimeFigureOut">
              <a:rPr lang="en-US" smtClean="0"/>
              <a:t>5/12/2016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F984AF-515D-4CF0-BE34-9EFC479C1483}" type="slidenum">
              <a:rPr lang="en-US" smtClean="0"/>
              <a:t>‹#›</a:t>
            </a:fld>
            <a:endParaRPr lang="en-US"/>
          </a:p>
        </p:txBody>
      </p:sp>
    </p:spTree>
    <p:extLst>
      <p:ext uri="{BB962C8B-B14F-4D97-AF65-F5344CB8AC3E}">
        <p14:creationId xmlns:p14="http://schemas.microsoft.com/office/powerpoint/2010/main" val="3220132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390900" cy="5447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8489" y="1140301"/>
            <a:ext cx="4846562" cy="1723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9601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5410200"/>
            <a:ext cx="3523815" cy="124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762000"/>
            <a:ext cx="7436224" cy="4647426"/>
          </a:xfrm>
          <a:prstGeom prst="rect">
            <a:avLst/>
          </a:prstGeom>
          <a:noFill/>
        </p:spPr>
        <p:txBody>
          <a:bodyPr wrap="square" rtlCol="0">
            <a:spAutoFit/>
          </a:bodyPr>
          <a:lstStyle/>
          <a:p>
            <a:pPr algn="ctr"/>
            <a:r>
              <a:rPr lang="en-US" sz="3600" b="1" dirty="0" smtClean="0"/>
              <a:t>Why </a:t>
            </a:r>
            <a:r>
              <a:rPr lang="en-US" sz="3600" b="1" dirty="0" smtClean="0"/>
              <a:t>partner </a:t>
            </a:r>
            <a:r>
              <a:rPr lang="en-US" sz="3600" b="1" dirty="0" smtClean="0"/>
              <a:t>with Extension?</a:t>
            </a:r>
          </a:p>
          <a:p>
            <a:endParaRPr lang="en-US" sz="1400" dirty="0" smtClean="0"/>
          </a:p>
          <a:p>
            <a:r>
              <a:rPr lang="en-US" sz="2800" dirty="0" smtClean="0"/>
              <a:t>We reach 1.2 million Alabamians each year in:</a:t>
            </a:r>
          </a:p>
          <a:p>
            <a:pPr marL="457200" indent="-457200">
              <a:buFont typeface="Arial"/>
              <a:buChar char="•"/>
            </a:pPr>
            <a:endParaRPr lang="en-US" sz="1000" dirty="0" smtClean="0"/>
          </a:p>
          <a:p>
            <a:pPr marL="914400" lvl="1" indent="-457200">
              <a:buFont typeface="Arial"/>
              <a:buChar char="•"/>
            </a:pPr>
            <a:r>
              <a:rPr lang="en-US" sz="2800" dirty="0" smtClean="0"/>
              <a:t>Agriculture, Forestry, Wildlife and Natural Resources</a:t>
            </a:r>
          </a:p>
          <a:p>
            <a:pPr marL="914400" lvl="1" indent="-457200">
              <a:buFont typeface="Arial"/>
              <a:buChar char="•"/>
            </a:pPr>
            <a:endParaRPr lang="en-US" sz="1000" dirty="0" smtClean="0"/>
          </a:p>
          <a:p>
            <a:pPr marL="914400" lvl="1" indent="-457200">
              <a:buFont typeface="Arial"/>
              <a:buChar char="•"/>
            </a:pPr>
            <a:r>
              <a:rPr lang="en-US" sz="2800" dirty="0" smtClean="0"/>
              <a:t>Family and Consumer Sciences</a:t>
            </a:r>
          </a:p>
          <a:p>
            <a:pPr marL="914400" lvl="1" indent="-457200">
              <a:buFont typeface="Arial"/>
              <a:buChar char="•"/>
            </a:pPr>
            <a:endParaRPr lang="en-US" sz="1000" dirty="0" smtClean="0"/>
          </a:p>
          <a:p>
            <a:pPr marL="914400" lvl="1" indent="-457200">
              <a:buFont typeface="Arial"/>
              <a:buChar char="•"/>
            </a:pPr>
            <a:r>
              <a:rPr lang="en-US" sz="2800" dirty="0" smtClean="0"/>
              <a:t>4-H and Youth Development</a:t>
            </a:r>
          </a:p>
          <a:p>
            <a:pPr marL="914400" lvl="1" indent="-457200">
              <a:buFont typeface="Arial"/>
              <a:buChar char="•"/>
            </a:pPr>
            <a:endParaRPr lang="en-US" sz="1000" dirty="0" smtClean="0"/>
          </a:p>
          <a:p>
            <a:pPr marL="914400" lvl="1" indent="-457200">
              <a:buFont typeface="Arial"/>
              <a:buChar char="•"/>
            </a:pPr>
            <a:r>
              <a:rPr lang="en-US" sz="2800" dirty="0" smtClean="0"/>
              <a:t>Urban Affairs</a:t>
            </a:r>
          </a:p>
          <a:p>
            <a:endParaRPr lang="en-US" sz="1000" dirty="0" smtClean="0"/>
          </a:p>
          <a:p>
            <a:pPr algn="ctr"/>
            <a:endParaRPr lang="en-US" sz="2800" dirty="0" smtClean="0"/>
          </a:p>
        </p:txBody>
      </p:sp>
    </p:spTree>
    <p:extLst>
      <p:ext uri="{BB962C8B-B14F-4D97-AF65-F5344CB8AC3E}">
        <p14:creationId xmlns:p14="http://schemas.microsoft.com/office/powerpoint/2010/main" val="669895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smtClean="0">
                <a:latin typeface="+mn-lt"/>
              </a:rPr>
              <a:t>What’s our focus?</a:t>
            </a:r>
            <a:endParaRPr lang="en-US" sz="3600" b="1" dirty="0">
              <a:latin typeface="+mn-lt"/>
            </a:endParaRPr>
          </a:p>
        </p:txBody>
      </p:sp>
      <p:sp>
        <p:nvSpPr>
          <p:cNvPr id="4" name="Rectangle 3"/>
          <p:cNvSpPr/>
          <p:nvPr/>
        </p:nvSpPr>
        <p:spPr>
          <a:xfrm>
            <a:off x="838200" y="1828800"/>
            <a:ext cx="7467600" cy="2677656"/>
          </a:xfrm>
          <a:prstGeom prst="rect">
            <a:avLst/>
          </a:prstGeom>
        </p:spPr>
        <p:txBody>
          <a:bodyPr wrap="square">
            <a:spAutoFit/>
          </a:bodyPr>
          <a:lstStyle/>
          <a:p>
            <a:r>
              <a:rPr lang="en-US" sz="2800" dirty="0"/>
              <a:t>1.   Health and Wellness across the Lifespan </a:t>
            </a:r>
          </a:p>
          <a:p>
            <a:r>
              <a:rPr lang="en-US" sz="2800" dirty="0"/>
              <a:t>2.   Safe and Secure Food Supply </a:t>
            </a:r>
          </a:p>
          <a:p>
            <a:r>
              <a:rPr lang="en-US" sz="2800" dirty="0"/>
              <a:t>3.   Sustainable Agricultural and Forestry Systems </a:t>
            </a:r>
          </a:p>
          <a:p>
            <a:r>
              <a:rPr lang="en-US" sz="2800" dirty="0"/>
              <a:t>4.   Environmental Stewardship</a:t>
            </a:r>
          </a:p>
          <a:p>
            <a:r>
              <a:rPr lang="en-US" sz="2800" dirty="0"/>
              <a:t>5.   Financial Literacy across the Lifespan</a:t>
            </a:r>
          </a:p>
          <a:p>
            <a:r>
              <a:rPr lang="en-US" sz="2800" dirty="0"/>
              <a:t>6.   Workforce Development</a:t>
            </a:r>
          </a:p>
        </p:txBody>
      </p:sp>
      <p:pic>
        <p:nvPicPr>
          <p:cNvPr id="5" name="Picture 4"/>
          <p:cNvPicPr>
            <a:picLocks noChangeAspect="1"/>
          </p:cNvPicPr>
          <p:nvPr/>
        </p:nvPicPr>
        <p:blipFill>
          <a:blip r:embed="rId2"/>
          <a:stretch>
            <a:fillRect/>
          </a:stretch>
        </p:blipFill>
        <p:spPr>
          <a:xfrm>
            <a:off x="5334000" y="5334000"/>
            <a:ext cx="3523793" cy="1243692"/>
          </a:xfrm>
          <a:prstGeom prst="rect">
            <a:avLst/>
          </a:prstGeom>
        </p:spPr>
      </p:pic>
    </p:spTree>
    <p:extLst>
      <p:ext uri="{BB962C8B-B14F-4D97-AF65-F5344CB8AC3E}">
        <p14:creationId xmlns:p14="http://schemas.microsoft.com/office/powerpoint/2010/main" val="3404160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5410200"/>
            <a:ext cx="3523815" cy="124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762000"/>
            <a:ext cx="7436224" cy="5693866"/>
          </a:xfrm>
          <a:prstGeom prst="rect">
            <a:avLst/>
          </a:prstGeom>
          <a:noFill/>
        </p:spPr>
        <p:txBody>
          <a:bodyPr wrap="square" rtlCol="0">
            <a:spAutoFit/>
          </a:bodyPr>
          <a:lstStyle/>
          <a:p>
            <a:pPr algn="ctr"/>
            <a:r>
              <a:rPr lang="en-US" sz="3600" b="1" dirty="0" smtClean="0"/>
              <a:t>What’s Extension’s value </a:t>
            </a:r>
            <a:r>
              <a:rPr lang="en-US" sz="3600" b="1" dirty="0" smtClean="0"/>
              <a:t>to Auburn </a:t>
            </a:r>
            <a:r>
              <a:rPr lang="en-US" sz="3600" b="1" dirty="0" smtClean="0"/>
              <a:t>University?</a:t>
            </a:r>
            <a:endParaRPr lang="en-US" sz="3600" b="1" dirty="0" smtClean="0"/>
          </a:p>
          <a:p>
            <a:r>
              <a:rPr lang="en-US" sz="1400" dirty="0" smtClean="0"/>
              <a:t/>
            </a:r>
            <a:br>
              <a:rPr lang="en-US" sz="1400" dirty="0" smtClean="0"/>
            </a:br>
            <a:endParaRPr lang="en-US" sz="1400" dirty="0" smtClean="0"/>
          </a:p>
          <a:p>
            <a:pPr marL="514350" indent="-514350">
              <a:buAutoNum type="arabicPeriod"/>
            </a:pPr>
            <a:r>
              <a:rPr lang="en-US" sz="2800" dirty="0" smtClean="0"/>
              <a:t>Extending the University</a:t>
            </a:r>
          </a:p>
          <a:p>
            <a:pPr marL="514350" indent="-514350">
              <a:buAutoNum type="arabicPeriod"/>
            </a:pPr>
            <a:endParaRPr lang="en-US" sz="1000" dirty="0" smtClean="0"/>
          </a:p>
          <a:p>
            <a:pPr marL="514350" indent="-514350">
              <a:buAutoNum type="arabicPeriod"/>
            </a:pPr>
            <a:r>
              <a:rPr lang="en-US" sz="2800" dirty="0" smtClean="0"/>
              <a:t>Credible starting point for engagement </a:t>
            </a:r>
          </a:p>
          <a:p>
            <a:pPr marL="514350" indent="-514350">
              <a:buAutoNum type="arabicPeriod"/>
            </a:pPr>
            <a:endParaRPr lang="en-US" sz="1000" dirty="0" smtClean="0"/>
          </a:p>
          <a:p>
            <a:pPr marL="514350" indent="-514350">
              <a:buAutoNum type="arabicPeriod"/>
            </a:pPr>
            <a:r>
              <a:rPr lang="en-US" sz="2800" dirty="0" smtClean="0"/>
              <a:t>Land grant linkage:</a:t>
            </a:r>
          </a:p>
          <a:p>
            <a:pPr marL="971550" lvl="1" indent="-514350">
              <a:buFont typeface="+mj-lt"/>
              <a:buAutoNum type="alphaLcParenR"/>
            </a:pPr>
            <a:r>
              <a:rPr lang="en-US" sz="2800" dirty="0" smtClean="0"/>
              <a:t>academics</a:t>
            </a:r>
          </a:p>
          <a:p>
            <a:pPr marL="971550" lvl="1" indent="-514350">
              <a:buFont typeface="+mj-lt"/>
              <a:buAutoNum type="alphaLcParenR"/>
            </a:pPr>
            <a:r>
              <a:rPr lang="en-US" sz="2800" dirty="0" smtClean="0"/>
              <a:t>research</a:t>
            </a:r>
          </a:p>
          <a:p>
            <a:pPr marL="971550" lvl="1" indent="-514350">
              <a:buFont typeface="+mj-lt"/>
              <a:buAutoNum type="alphaLcParenR"/>
            </a:pPr>
            <a:r>
              <a:rPr lang="en-US" sz="2800" dirty="0" smtClean="0"/>
              <a:t>extension</a:t>
            </a:r>
          </a:p>
          <a:p>
            <a:pPr marL="971550" lvl="1" indent="-514350">
              <a:buFont typeface="+mj-lt"/>
              <a:buAutoNum type="alphaLcParenR"/>
            </a:pPr>
            <a:endParaRPr lang="en-US" sz="1000" dirty="0" smtClean="0"/>
          </a:p>
          <a:p>
            <a:pPr marL="514350" indent="-514350">
              <a:buAutoNum type="arabicPeriod"/>
            </a:pPr>
            <a:endParaRPr lang="en-US" sz="1000" dirty="0" smtClean="0"/>
          </a:p>
          <a:p>
            <a:pPr marL="514350" indent="-514350">
              <a:buAutoNum type="arabicPeriod"/>
            </a:pPr>
            <a:r>
              <a:rPr lang="en-US" sz="2800" dirty="0" smtClean="0"/>
              <a:t>Statewide network</a:t>
            </a:r>
            <a:endParaRPr lang="en-US" sz="1000" dirty="0" smtClean="0"/>
          </a:p>
          <a:p>
            <a:pPr algn="ctr"/>
            <a:endParaRPr lang="en-US" sz="2800" dirty="0" smtClean="0"/>
          </a:p>
        </p:txBody>
      </p:sp>
    </p:spTree>
    <p:extLst>
      <p:ext uri="{BB962C8B-B14F-4D97-AF65-F5344CB8AC3E}">
        <p14:creationId xmlns:p14="http://schemas.microsoft.com/office/powerpoint/2010/main" val="246383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440216"/>
            <a:ext cx="7436224" cy="3170099"/>
          </a:xfrm>
          <a:prstGeom prst="rect">
            <a:avLst/>
          </a:prstGeom>
          <a:noFill/>
        </p:spPr>
        <p:txBody>
          <a:bodyPr wrap="square" rtlCol="0">
            <a:spAutoFit/>
          </a:bodyPr>
          <a:lstStyle/>
          <a:p>
            <a:r>
              <a:rPr lang="en-US" sz="3600" b="1" dirty="0" smtClean="0"/>
              <a:t>Expanding notion of community!</a:t>
            </a:r>
            <a:endParaRPr lang="en-US" sz="3600" b="1" dirty="0" smtClean="0"/>
          </a:p>
          <a:p>
            <a:pPr algn="ctr"/>
            <a:endParaRPr lang="en-US" sz="3600" dirty="0" smtClean="0"/>
          </a:p>
          <a:p>
            <a:pPr algn="ctr"/>
            <a:endParaRPr lang="en-US" sz="4400" dirty="0">
              <a:solidFill>
                <a:srgbClr val="FF0000"/>
              </a:solidFill>
            </a:endParaRPr>
          </a:p>
          <a:p>
            <a:pPr algn="ctr"/>
            <a:endParaRPr lang="en-US" sz="2800" dirty="0" smtClean="0"/>
          </a:p>
          <a:p>
            <a:pPr algn="ctr"/>
            <a:endParaRPr lang="en-US" sz="2800" dirty="0"/>
          </a:p>
          <a:p>
            <a:pPr algn="ctr"/>
            <a:endParaRPr lang="en-US" sz="2800" dirty="0" smtClean="0"/>
          </a:p>
        </p:txBody>
      </p:sp>
      <p:pic>
        <p:nvPicPr>
          <p:cNvPr id="3" name="be_prepared_FIN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381000"/>
            <a:ext cx="8305800" cy="4495800"/>
          </a:xfrm>
          <a:prstGeom prst="rect">
            <a:avLst/>
          </a:prstGeom>
        </p:spPr>
      </p:pic>
    </p:spTree>
    <p:extLst>
      <p:ext uri="{BB962C8B-B14F-4D97-AF65-F5344CB8AC3E}">
        <p14:creationId xmlns:p14="http://schemas.microsoft.com/office/powerpoint/2010/main" val="4080322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5410200"/>
            <a:ext cx="3523815" cy="124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1334670"/>
            <a:ext cx="7436224" cy="3662541"/>
          </a:xfrm>
          <a:prstGeom prst="rect">
            <a:avLst/>
          </a:prstGeom>
          <a:noFill/>
        </p:spPr>
        <p:txBody>
          <a:bodyPr wrap="square" rtlCol="0">
            <a:spAutoFit/>
          </a:bodyPr>
          <a:lstStyle/>
          <a:p>
            <a:pPr algn="ctr"/>
            <a:r>
              <a:rPr lang="en-US" sz="7200" dirty="0" smtClean="0"/>
              <a:t>Questions?</a:t>
            </a:r>
            <a:endParaRPr lang="en-US" sz="4400" dirty="0" smtClean="0"/>
          </a:p>
          <a:p>
            <a:pPr algn="ctr"/>
            <a:endParaRPr lang="en-US" sz="4400" dirty="0"/>
          </a:p>
          <a:p>
            <a:pPr algn="ctr"/>
            <a:endParaRPr lang="en-US" sz="4400" dirty="0" smtClean="0"/>
          </a:p>
          <a:p>
            <a:pPr algn="ctr"/>
            <a:endParaRPr lang="en-US" dirty="0"/>
          </a:p>
          <a:p>
            <a:pPr algn="ctr"/>
            <a:endParaRPr lang="en-US" dirty="0" smtClean="0"/>
          </a:p>
          <a:p>
            <a:pPr algn="ctr"/>
            <a:endParaRPr lang="en-US" dirty="0"/>
          </a:p>
          <a:p>
            <a:pPr algn="ctr"/>
            <a:endParaRPr lang="en-US" dirty="0" smtClean="0"/>
          </a:p>
        </p:txBody>
      </p:sp>
    </p:spTree>
    <p:extLst>
      <p:ext uri="{BB962C8B-B14F-4D97-AF65-F5344CB8AC3E}">
        <p14:creationId xmlns:p14="http://schemas.microsoft.com/office/powerpoint/2010/main" val="3103594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5410200"/>
            <a:ext cx="3523815" cy="124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76400" y="762000"/>
            <a:ext cx="5740715" cy="5447645"/>
          </a:xfrm>
          <a:prstGeom prst="rect">
            <a:avLst/>
          </a:prstGeom>
          <a:noFill/>
        </p:spPr>
        <p:txBody>
          <a:bodyPr wrap="square" rtlCol="0">
            <a:spAutoFit/>
          </a:bodyPr>
          <a:lstStyle/>
          <a:p>
            <a:pPr algn="ctr"/>
            <a:r>
              <a:rPr lang="en-US" sz="4000" b="1" dirty="0" smtClean="0"/>
              <a:t>Alabama </a:t>
            </a:r>
            <a:r>
              <a:rPr lang="en-US" sz="4000" b="1" dirty="0" smtClean="0"/>
              <a:t>Cooperative Extension System</a:t>
            </a:r>
          </a:p>
          <a:p>
            <a:pPr algn="ctr"/>
            <a:r>
              <a:rPr lang="en-US" sz="4000" dirty="0" smtClean="0"/>
              <a:t> </a:t>
            </a:r>
          </a:p>
          <a:p>
            <a:pPr algn="ctr"/>
            <a:endParaRPr lang="en-US" sz="3200" dirty="0" smtClean="0"/>
          </a:p>
          <a:p>
            <a:pPr algn="ctr"/>
            <a:endParaRPr lang="en-US" sz="3200" dirty="0"/>
          </a:p>
          <a:p>
            <a:pPr algn="ctr"/>
            <a:r>
              <a:rPr lang="en-US" sz="2800" i="1" dirty="0" smtClean="0"/>
              <a:t>Paul Brown</a:t>
            </a:r>
          </a:p>
          <a:p>
            <a:pPr algn="ctr"/>
            <a:r>
              <a:rPr lang="en-US" sz="2800" i="1" dirty="0" smtClean="0"/>
              <a:t>Associate Director</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p:txBody>
      </p:sp>
    </p:spTree>
    <p:extLst>
      <p:ext uri="{BB962C8B-B14F-4D97-AF65-F5344CB8AC3E}">
        <p14:creationId xmlns:p14="http://schemas.microsoft.com/office/powerpoint/2010/main" val="4291771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5410200"/>
            <a:ext cx="3523815" cy="124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1334670"/>
            <a:ext cx="7436224" cy="4031873"/>
          </a:xfrm>
          <a:prstGeom prst="rect">
            <a:avLst/>
          </a:prstGeom>
          <a:noFill/>
        </p:spPr>
        <p:txBody>
          <a:bodyPr wrap="square" rtlCol="0">
            <a:spAutoFit/>
          </a:bodyPr>
          <a:lstStyle/>
          <a:p>
            <a:pPr algn="ctr"/>
            <a:r>
              <a:rPr lang="en-US" sz="3600" b="1" dirty="0" smtClean="0"/>
              <a:t>Who </a:t>
            </a:r>
            <a:r>
              <a:rPr lang="en-US" sz="3600" b="1" dirty="0" smtClean="0"/>
              <a:t>are </a:t>
            </a:r>
            <a:r>
              <a:rPr lang="en-US" sz="3600" b="1" dirty="0"/>
              <a:t>w</a:t>
            </a:r>
            <a:r>
              <a:rPr lang="en-US" sz="3600" b="1" dirty="0" smtClean="0"/>
              <a:t>e</a:t>
            </a:r>
            <a:r>
              <a:rPr lang="en-US" sz="3600" b="1" dirty="0" smtClean="0"/>
              <a:t>?</a:t>
            </a:r>
          </a:p>
          <a:p>
            <a:endParaRPr lang="en-US" sz="3600" dirty="0" smtClean="0"/>
          </a:p>
          <a:p>
            <a:r>
              <a:rPr lang="en-US" sz="2800" dirty="0" smtClean="0"/>
              <a:t>The primary outreach organization for the land-grant mission of Auburn University. The Smith-Lever Act established the Cooperative Extension System in 1914.</a:t>
            </a:r>
          </a:p>
          <a:p>
            <a:pPr algn="ctr"/>
            <a:endParaRPr lang="en-US" dirty="0"/>
          </a:p>
          <a:p>
            <a:pPr algn="ctr"/>
            <a:endParaRPr lang="en-US" dirty="0" smtClean="0"/>
          </a:p>
          <a:p>
            <a:pPr algn="ctr"/>
            <a:endParaRPr lang="en-US" dirty="0"/>
          </a:p>
          <a:p>
            <a:pPr algn="ctr"/>
            <a:endParaRPr lang="en-US" dirty="0" smtClean="0"/>
          </a:p>
        </p:txBody>
      </p:sp>
    </p:spTree>
    <p:extLst>
      <p:ext uri="{BB962C8B-B14F-4D97-AF65-F5344CB8AC3E}">
        <p14:creationId xmlns:p14="http://schemas.microsoft.com/office/powerpoint/2010/main" val="3684992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5410200"/>
            <a:ext cx="3523815" cy="124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762000"/>
            <a:ext cx="7436224" cy="6093976"/>
          </a:xfrm>
          <a:prstGeom prst="rect">
            <a:avLst/>
          </a:prstGeom>
          <a:noFill/>
        </p:spPr>
        <p:txBody>
          <a:bodyPr wrap="square" rtlCol="0">
            <a:spAutoFit/>
          </a:bodyPr>
          <a:lstStyle/>
          <a:p>
            <a:pPr algn="ctr"/>
            <a:r>
              <a:rPr lang="en-US" sz="3600" b="1" dirty="0" smtClean="0"/>
              <a:t>Where </a:t>
            </a:r>
            <a:r>
              <a:rPr lang="en-US" sz="3600" b="1" dirty="0" smtClean="0"/>
              <a:t>are we</a:t>
            </a:r>
            <a:r>
              <a:rPr lang="en-US" sz="3600" b="1" dirty="0" smtClean="0"/>
              <a:t>?</a:t>
            </a:r>
          </a:p>
          <a:p>
            <a:endParaRPr lang="en-US" sz="1400" dirty="0" smtClean="0"/>
          </a:p>
          <a:p>
            <a:pPr marL="285750" indent="-285750">
              <a:buFont typeface="Arial"/>
              <a:buChar char="•"/>
            </a:pPr>
            <a:r>
              <a:rPr lang="en-US" sz="2800" dirty="0"/>
              <a:t>562 full-time </a:t>
            </a:r>
            <a:r>
              <a:rPr lang="en-US" sz="2800" dirty="0" smtClean="0"/>
              <a:t>equivalents across Alabama</a:t>
            </a:r>
          </a:p>
          <a:p>
            <a:pPr marL="285750" indent="-285750">
              <a:buFont typeface="Arial"/>
              <a:buChar char="•"/>
            </a:pPr>
            <a:endParaRPr lang="en-US" sz="1000" dirty="0" smtClean="0"/>
          </a:p>
          <a:p>
            <a:pPr marL="285750" indent="-285750">
              <a:buFont typeface="Arial"/>
              <a:buChar char="•"/>
            </a:pPr>
            <a:r>
              <a:rPr lang="en-US" sz="2800" dirty="0" smtClean="0"/>
              <a:t>Auburn and Alabama A&amp;M</a:t>
            </a:r>
          </a:p>
          <a:p>
            <a:pPr marL="285750" indent="-285750">
              <a:buFont typeface="Arial"/>
              <a:buChar char="•"/>
            </a:pPr>
            <a:endParaRPr lang="en-US" sz="1000" dirty="0" smtClean="0"/>
          </a:p>
          <a:p>
            <a:pPr marL="285750" indent="-285750">
              <a:buFont typeface="Arial"/>
              <a:buChar char="•"/>
            </a:pPr>
            <a:r>
              <a:rPr lang="en-US" sz="2800" dirty="0" smtClean="0"/>
              <a:t>67 counties</a:t>
            </a:r>
          </a:p>
          <a:p>
            <a:pPr marL="285750" indent="-285750">
              <a:buFont typeface="Arial"/>
              <a:buChar char="•"/>
            </a:pPr>
            <a:endParaRPr lang="en-US" sz="1000" dirty="0" smtClean="0"/>
          </a:p>
          <a:p>
            <a:pPr marL="285750" indent="-285750">
              <a:buFont typeface="Arial"/>
              <a:buChar char="•"/>
            </a:pPr>
            <a:r>
              <a:rPr lang="en-US" sz="2800" dirty="0" smtClean="0"/>
              <a:t>9 urban centers</a:t>
            </a:r>
          </a:p>
          <a:p>
            <a:pPr marL="285750" indent="-285750">
              <a:buFont typeface="Arial"/>
              <a:buChar char="•"/>
            </a:pPr>
            <a:endParaRPr lang="en-US" sz="1000" dirty="0" smtClean="0"/>
          </a:p>
          <a:p>
            <a:pPr marL="285750" indent="-285750">
              <a:buFont typeface="Arial"/>
              <a:buChar char="•"/>
            </a:pPr>
            <a:r>
              <a:rPr lang="en-US" sz="2800" dirty="0" smtClean="0"/>
              <a:t>6 Research and Extension Centers</a:t>
            </a:r>
          </a:p>
          <a:p>
            <a:pPr marL="285750" indent="-285750">
              <a:buFont typeface="Arial"/>
              <a:buChar char="•"/>
            </a:pPr>
            <a:endParaRPr lang="en-US" sz="1000" dirty="0" smtClean="0"/>
          </a:p>
          <a:p>
            <a:pPr marL="285750" indent="-285750">
              <a:buFont typeface="Arial"/>
              <a:buChar char="•"/>
            </a:pPr>
            <a:r>
              <a:rPr lang="en-US" sz="2800" dirty="0" smtClean="0"/>
              <a:t>2 plant diagnostic laboratories</a:t>
            </a:r>
          </a:p>
          <a:p>
            <a:pPr marL="285750" indent="-285750">
              <a:buFont typeface="Arial"/>
              <a:buChar char="•"/>
            </a:pPr>
            <a:endParaRPr lang="en-US" sz="1000" dirty="0" smtClean="0"/>
          </a:p>
          <a:p>
            <a:pPr marL="285750" indent="-285750">
              <a:buFont typeface="Arial"/>
              <a:buChar char="•"/>
            </a:pPr>
            <a:r>
              <a:rPr lang="en-US" sz="2800" dirty="0" smtClean="0"/>
              <a:t>State of the art youth environmental center</a:t>
            </a:r>
            <a:endParaRPr lang="en-US" sz="2800" dirty="0"/>
          </a:p>
          <a:p>
            <a:pPr algn="ctr"/>
            <a:endParaRPr lang="en-US" sz="2800" dirty="0" smtClean="0"/>
          </a:p>
          <a:p>
            <a:pPr algn="ctr"/>
            <a:endParaRPr lang="en-US" sz="2800" dirty="0"/>
          </a:p>
          <a:p>
            <a:pPr algn="ctr"/>
            <a:endParaRPr lang="en-US" sz="2800" dirty="0" smtClean="0"/>
          </a:p>
        </p:txBody>
      </p:sp>
    </p:spTree>
    <p:extLst>
      <p:ext uri="{BB962C8B-B14F-4D97-AF65-F5344CB8AC3E}">
        <p14:creationId xmlns:p14="http://schemas.microsoft.com/office/powerpoint/2010/main" val="2018829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5410200"/>
            <a:ext cx="3523815" cy="124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762000"/>
            <a:ext cx="7436224" cy="5109091"/>
          </a:xfrm>
          <a:prstGeom prst="rect">
            <a:avLst/>
          </a:prstGeom>
          <a:noFill/>
        </p:spPr>
        <p:txBody>
          <a:bodyPr wrap="square" rtlCol="0">
            <a:spAutoFit/>
          </a:bodyPr>
          <a:lstStyle/>
          <a:p>
            <a:pPr algn="ctr"/>
            <a:r>
              <a:rPr lang="en-US" sz="3600" b="1" dirty="0" smtClean="0"/>
              <a:t>What are Extension’s core values?</a:t>
            </a:r>
            <a:endParaRPr lang="en-US" sz="3600" b="1" dirty="0" smtClean="0"/>
          </a:p>
          <a:p>
            <a:endParaRPr lang="en-US" sz="3600" dirty="0" smtClean="0"/>
          </a:p>
          <a:p>
            <a:pPr marL="285750" indent="-285750">
              <a:buFont typeface="Arial"/>
              <a:buChar char="•"/>
            </a:pPr>
            <a:r>
              <a:rPr lang="en-US" sz="2800" dirty="0" smtClean="0"/>
              <a:t>Research-based underpinning</a:t>
            </a:r>
          </a:p>
          <a:p>
            <a:pPr marL="285750" indent="-285750">
              <a:buFont typeface="Arial"/>
              <a:buChar char="•"/>
            </a:pPr>
            <a:endParaRPr lang="en-US" sz="1000" dirty="0" smtClean="0"/>
          </a:p>
          <a:p>
            <a:pPr marL="285750" indent="-285750">
              <a:buFont typeface="Arial"/>
              <a:buChar char="•"/>
            </a:pPr>
            <a:r>
              <a:rPr lang="en-US" sz="2800" dirty="0" smtClean="0"/>
              <a:t>Relationships </a:t>
            </a:r>
          </a:p>
          <a:p>
            <a:pPr marL="285750" indent="-285750">
              <a:buFont typeface="Arial"/>
              <a:buChar char="•"/>
            </a:pPr>
            <a:endParaRPr lang="en-US" sz="1000" dirty="0" smtClean="0"/>
          </a:p>
          <a:p>
            <a:pPr marL="285750" indent="-285750">
              <a:buFont typeface="Arial"/>
              <a:buChar char="•"/>
            </a:pPr>
            <a:r>
              <a:rPr lang="en-US" sz="2800" dirty="0" smtClean="0"/>
              <a:t>Relevant programming</a:t>
            </a:r>
          </a:p>
          <a:p>
            <a:pPr marL="285750" indent="-285750">
              <a:buFont typeface="Arial"/>
              <a:buChar char="•"/>
            </a:pPr>
            <a:endParaRPr lang="en-US" sz="1000" dirty="0" smtClean="0"/>
          </a:p>
          <a:p>
            <a:pPr algn="ctr"/>
            <a:endParaRPr lang="en-US" sz="2800" dirty="0" smtClean="0"/>
          </a:p>
          <a:p>
            <a:pPr algn="ctr"/>
            <a:r>
              <a:rPr lang="en-US" sz="2800" dirty="0" smtClean="0"/>
              <a:t>Our </a:t>
            </a:r>
            <a:r>
              <a:rPr lang="en-US" sz="2800" dirty="0"/>
              <a:t>comparative advantage leading to </a:t>
            </a:r>
          </a:p>
          <a:p>
            <a:pPr algn="ctr"/>
            <a:r>
              <a:rPr lang="en-US" sz="2800" dirty="0"/>
              <a:t>credibility and trust</a:t>
            </a:r>
          </a:p>
          <a:p>
            <a:pPr algn="ctr"/>
            <a:endParaRPr lang="en-US" sz="2800" dirty="0"/>
          </a:p>
          <a:p>
            <a:pPr algn="ctr"/>
            <a:endParaRPr lang="en-US" sz="2800" dirty="0" smtClean="0"/>
          </a:p>
        </p:txBody>
      </p:sp>
    </p:spTree>
    <p:extLst>
      <p:ext uri="{BB962C8B-B14F-4D97-AF65-F5344CB8AC3E}">
        <p14:creationId xmlns:p14="http://schemas.microsoft.com/office/powerpoint/2010/main" val="2018829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Callout 3"/>
          <p:cNvSpPr/>
          <p:nvPr/>
        </p:nvSpPr>
        <p:spPr>
          <a:xfrm>
            <a:off x="762000" y="2133600"/>
            <a:ext cx="2514600" cy="1981200"/>
          </a:xfrm>
          <a:prstGeom prst="rightArrowCallou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762000" y="2286000"/>
            <a:ext cx="1600200" cy="1354217"/>
          </a:xfrm>
          <a:prstGeom prst="rect">
            <a:avLst/>
          </a:prstGeom>
          <a:noFill/>
        </p:spPr>
        <p:txBody>
          <a:bodyPr wrap="square" rtlCol="0">
            <a:spAutoFit/>
          </a:bodyPr>
          <a:lstStyle/>
          <a:p>
            <a:pPr algn="ctr"/>
            <a:r>
              <a:rPr lang="en-US" sz="2400" dirty="0" smtClean="0">
                <a:solidFill>
                  <a:prstClr val="black"/>
                </a:solidFill>
                <a:latin typeface="Tw Cen MT"/>
              </a:rPr>
              <a:t>Inputs</a:t>
            </a:r>
          </a:p>
          <a:p>
            <a:pPr algn="ctr"/>
            <a:endParaRPr lang="en-US" dirty="0">
              <a:solidFill>
                <a:prstClr val="black"/>
              </a:solidFill>
              <a:latin typeface="Tw Cen MT"/>
            </a:endParaRPr>
          </a:p>
          <a:p>
            <a:pPr algn="ctr"/>
            <a:r>
              <a:rPr lang="en-US" sz="2000" dirty="0" smtClean="0">
                <a:solidFill>
                  <a:prstClr val="black"/>
                </a:solidFill>
                <a:latin typeface="Tw Cen MT"/>
              </a:rPr>
              <a:t>(resources needed)</a:t>
            </a:r>
            <a:endParaRPr lang="en-US" sz="2000" dirty="0">
              <a:solidFill>
                <a:prstClr val="black"/>
              </a:solidFill>
              <a:latin typeface="Tw Cen MT"/>
            </a:endParaRPr>
          </a:p>
        </p:txBody>
      </p:sp>
      <p:sp>
        <p:nvSpPr>
          <p:cNvPr id="12" name="Right Arrow Callout 11"/>
          <p:cNvSpPr/>
          <p:nvPr/>
        </p:nvSpPr>
        <p:spPr>
          <a:xfrm>
            <a:off x="3505200" y="2133600"/>
            <a:ext cx="2514600" cy="1981200"/>
          </a:xfrm>
          <a:prstGeom prst="rightArrowCallou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p:cNvSpPr txBox="1"/>
          <p:nvPr/>
        </p:nvSpPr>
        <p:spPr>
          <a:xfrm>
            <a:off x="3505200" y="2286000"/>
            <a:ext cx="1676400" cy="1354217"/>
          </a:xfrm>
          <a:prstGeom prst="rect">
            <a:avLst/>
          </a:prstGeom>
          <a:noFill/>
        </p:spPr>
        <p:txBody>
          <a:bodyPr wrap="square" rtlCol="0">
            <a:spAutoFit/>
          </a:bodyPr>
          <a:lstStyle/>
          <a:p>
            <a:pPr algn="ctr"/>
            <a:r>
              <a:rPr lang="en-US" sz="2400" dirty="0" smtClean="0">
                <a:solidFill>
                  <a:prstClr val="black"/>
                </a:solidFill>
                <a:latin typeface="Tw Cen MT"/>
              </a:rPr>
              <a:t>Outputs</a:t>
            </a:r>
          </a:p>
          <a:p>
            <a:pPr algn="ctr"/>
            <a:endParaRPr lang="en-US" dirty="0">
              <a:solidFill>
                <a:prstClr val="black"/>
              </a:solidFill>
              <a:latin typeface="Tw Cen MT"/>
            </a:endParaRPr>
          </a:p>
          <a:p>
            <a:pPr algn="ctr"/>
            <a:r>
              <a:rPr lang="en-US" sz="2000" dirty="0" smtClean="0">
                <a:solidFill>
                  <a:prstClr val="black"/>
                </a:solidFill>
                <a:latin typeface="Tw Cen MT"/>
              </a:rPr>
              <a:t>(activities  participation)</a:t>
            </a:r>
            <a:endParaRPr lang="en-US" sz="2000" dirty="0">
              <a:solidFill>
                <a:prstClr val="black"/>
              </a:solidFill>
              <a:latin typeface="Tw Cen MT"/>
            </a:endParaRPr>
          </a:p>
        </p:txBody>
      </p:sp>
      <p:sp>
        <p:nvSpPr>
          <p:cNvPr id="14" name="Rectangle 13"/>
          <p:cNvSpPr/>
          <p:nvPr/>
        </p:nvSpPr>
        <p:spPr>
          <a:xfrm>
            <a:off x="6172200" y="2133600"/>
            <a:ext cx="2133600" cy="1981200"/>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6248400" y="2286000"/>
            <a:ext cx="2057400" cy="1446550"/>
          </a:xfrm>
          <a:prstGeom prst="rect">
            <a:avLst/>
          </a:prstGeom>
          <a:noFill/>
        </p:spPr>
        <p:txBody>
          <a:bodyPr wrap="square" rtlCol="0">
            <a:spAutoFit/>
          </a:bodyPr>
          <a:lstStyle/>
          <a:p>
            <a:pPr algn="ctr"/>
            <a:r>
              <a:rPr lang="en-US" sz="2400" dirty="0" smtClean="0">
                <a:solidFill>
                  <a:prstClr val="black"/>
                </a:solidFill>
                <a:latin typeface="Tw Cen MT"/>
              </a:rPr>
              <a:t>Outcomes</a:t>
            </a:r>
          </a:p>
          <a:p>
            <a:pPr algn="ctr"/>
            <a:endParaRPr lang="en-US" sz="2400" dirty="0" smtClean="0">
              <a:solidFill>
                <a:prstClr val="black"/>
              </a:solidFill>
              <a:latin typeface="Tw Cen MT"/>
            </a:endParaRPr>
          </a:p>
          <a:p>
            <a:pPr algn="ctr"/>
            <a:r>
              <a:rPr lang="en-US" sz="2000" dirty="0" smtClean="0">
                <a:solidFill>
                  <a:prstClr val="black"/>
                </a:solidFill>
                <a:latin typeface="Tw Cen MT"/>
              </a:rPr>
              <a:t>(measurable differences)</a:t>
            </a:r>
            <a:endParaRPr lang="en-US" sz="2000" dirty="0">
              <a:solidFill>
                <a:prstClr val="black"/>
              </a:solidFill>
              <a:latin typeface="Tw Cen MT"/>
            </a:endParaRPr>
          </a:p>
        </p:txBody>
      </p:sp>
      <p:sp>
        <p:nvSpPr>
          <p:cNvPr id="17" name="TextBox 16"/>
          <p:cNvSpPr txBox="1"/>
          <p:nvPr/>
        </p:nvSpPr>
        <p:spPr>
          <a:xfrm>
            <a:off x="838200" y="4800600"/>
            <a:ext cx="7391400" cy="646331"/>
          </a:xfrm>
          <a:prstGeom prst="rect">
            <a:avLst/>
          </a:prstGeom>
          <a:noFill/>
        </p:spPr>
        <p:txBody>
          <a:bodyPr wrap="square" rtlCol="0">
            <a:spAutoFit/>
          </a:bodyPr>
          <a:lstStyle/>
          <a:p>
            <a:pPr algn="ctr"/>
            <a:r>
              <a:rPr lang="en-US" sz="3600" dirty="0" smtClean="0">
                <a:solidFill>
                  <a:prstClr val="black"/>
                </a:solidFill>
                <a:latin typeface="Tw Cen MT"/>
              </a:rPr>
              <a:t>The ‘so what’ of programming!</a:t>
            </a:r>
            <a:endParaRPr lang="en-US" sz="3600" dirty="0">
              <a:solidFill>
                <a:prstClr val="black"/>
              </a:solidFill>
              <a:latin typeface="Tw Cen MT"/>
            </a:endParaRPr>
          </a:p>
        </p:txBody>
      </p:sp>
      <p:sp>
        <p:nvSpPr>
          <p:cNvPr id="19" name="Title 18"/>
          <p:cNvSpPr>
            <a:spLocks noGrp="1"/>
          </p:cNvSpPr>
          <p:nvPr>
            <p:ph type="title"/>
          </p:nvPr>
        </p:nvSpPr>
        <p:spPr>
          <a:xfrm>
            <a:off x="457200" y="228600"/>
            <a:ext cx="8153400" cy="990600"/>
          </a:xfrm>
        </p:spPr>
        <p:txBody>
          <a:bodyPr>
            <a:noAutofit/>
          </a:bodyPr>
          <a:lstStyle/>
          <a:p>
            <a:r>
              <a:rPr lang="en-US" b="1" dirty="0" smtClean="0"/>
              <a:t/>
            </a:r>
            <a:br>
              <a:rPr lang="en-US" b="1" dirty="0" smtClean="0"/>
            </a:br>
            <a:r>
              <a:rPr lang="en-US" sz="3600" b="1" dirty="0" smtClean="0">
                <a:latin typeface="+mn-lt"/>
              </a:rPr>
              <a:t>What is the basis for scholarship?</a:t>
            </a:r>
            <a:r>
              <a:rPr lang="en-US" b="1" dirty="0" smtClean="0">
                <a:latin typeface="+mn-lt"/>
              </a:rPr>
              <a:t/>
            </a:r>
            <a:br>
              <a:rPr lang="en-US" b="1" dirty="0" smtClean="0">
                <a:latin typeface="+mn-lt"/>
              </a:rPr>
            </a:br>
            <a:endParaRPr lang="en-US" dirty="0">
              <a:latin typeface="+mn-lt"/>
            </a:endParaRPr>
          </a:p>
        </p:txBody>
      </p:sp>
      <p:pic>
        <p:nvPicPr>
          <p:cNvPr id="2" name="Picture 1"/>
          <p:cNvPicPr>
            <a:picLocks noChangeAspect="1"/>
          </p:cNvPicPr>
          <p:nvPr/>
        </p:nvPicPr>
        <p:blipFill>
          <a:blip r:embed="rId2"/>
          <a:stretch>
            <a:fillRect/>
          </a:stretch>
        </p:blipFill>
        <p:spPr>
          <a:xfrm>
            <a:off x="5334000" y="5614308"/>
            <a:ext cx="3523793" cy="1243692"/>
          </a:xfrm>
          <a:prstGeom prst="rect">
            <a:avLst/>
          </a:prstGeom>
        </p:spPr>
      </p:pic>
    </p:spTree>
    <p:extLst>
      <p:ext uri="{BB962C8B-B14F-4D97-AF65-F5344CB8AC3E}">
        <p14:creationId xmlns:p14="http://schemas.microsoft.com/office/powerpoint/2010/main" val="424526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i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animBg="1"/>
      <p:bldP spid="13" grpId="0"/>
      <p:bldP spid="14" grpId="0" animBg="1"/>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5410200"/>
            <a:ext cx="3523815" cy="124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762000"/>
            <a:ext cx="7436224" cy="4216539"/>
          </a:xfrm>
          <a:prstGeom prst="rect">
            <a:avLst/>
          </a:prstGeom>
          <a:noFill/>
        </p:spPr>
        <p:txBody>
          <a:bodyPr wrap="square" rtlCol="0">
            <a:spAutoFit/>
          </a:bodyPr>
          <a:lstStyle/>
          <a:p>
            <a:pPr algn="ctr"/>
            <a:r>
              <a:rPr lang="en-US" sz="3600" b="1" dirty="0" smtClean="0"/>
              <a:t>Outcomes</a:t>
            </a:r>
          </a:p>
          <a:p>
            <a:endParaRPr lang="en-US" sz="3600" dirty="0" smtClean="0"/>
          </a:p>
          <a:p>
            <a:r>
              <a:rPr lang="en-US" sz="2800" dirty="0" smtClean="0"/>
              <a:t>Short Term	</a:t>
            </a:r>
            <a:r>
              <a:rPr lang="en-US" sz="2800" dirty="0" smtClean="0"/>
              <a:t>-----------&gt;  </a:t>
            </a:r>
            <a:r>
              <a:rPr lang="en-US" sz="2800" dirty="0" smtClean="0"/>
              <a:t>Awareness created </a:t>
            </a:r>
            <a:endParaRPr lang="en-US" sz="2800" dirty="0" smtClean="0"/>
          </a:p>
          <a:p>
            <a:endParaRPr lang="en-US" sz="2800" dirty="0"/>
          </a:p>
          <a:p>
            <a:r>
              <a:rPr lang="en-US" sz="2800" dirty="0"/>
              <a:t>Mid-Term  </a:t>
            </a:r>
            <a:r>
              <a:rPr lang="en-US" sz="2800" dirty="0" smtClean="0"/>
              <a:t>    -----------&gt;  Behavior changed</a:t>
            </a:r>
            <a:endParaRPr lang="en-US" sz="2800" dirty="0" smtClean="0"/>
          </a:p>
          <a:p>
            <a:endParaRPr lang="en-US" sz="2800" dirty="0"/>
          </a:p>
          <a:p>
            <a:r>
              <a:rPr lang="en-US" sz="2800" dirty="0" smtClean="0"/>
              <a:t>Long </a:t>
            </a:r>
            <a:r>
              <a:rPr lang="en-US" sz="2800" dirty="0" smtClean="0"/>
              <a:t>Term     </a:t>
            </a:r>
            <a:r>
              <a:rPr lang="en-US" sz="2800" dirty="0" smtClean="0"/>
              <a:t>-----------&gt;  Improved conditions</a:t>
            </a:r>
            <a:endParaRPr lang="en-US" sz="2800" dirty="0" smtClean="0"/>
          </a:p>
          <a:p>
            <a:pPr algn="ctr"/>
            <a:endParaRPr lang="en-US" sz="2800" dirty="0"/>
          </a:p>
          <a:p>
            <a:pPr algn="ctr"/>
            <a:endParaRPr lang="en-US" sz="2800" dirty="0" smtClean="0"/>
          </a:p>
        </p:txBody>
      </p:sp>
    </p:spTree>
    <p:extLst>
      <p:ext uri="{BB962C8B-B14F-4D97-AF65-F5344CB8AC3E}">
        <p14:creationId xmlns:p14="http://schemas.microsoft.com/office/powerpoint/2010/main" val="87571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274838"/>
            <a:ext cx="7391400" cy="2677656"/>
          </a:xfrm>
          <a:prstGeom prst="rect">
            <a:avLst/>
          </a:prstGeom>
        </p:spPr>
        <p:txBody>
          <a:bodyPr wrap="square">
            <a:spAutoFit/>
          </a:bodyPr>
          <a:lstStyle/>
          <a:p>
            <a:r>
              <a:rPr lang="en-US" sz="2800" dirty="0" smtClean="0"/>
              <a:t>Thanks </a:t>
            </a:r>
            <a:r>
              <a:rPr lang="en-US" sz="2800" dirty="0"/>
              <a:t>to a series of Grazing Management Clinics, northern Alabama beef producers managed 19,635 acres more intensively.  At a return of $51.42 per acre, the Grazing Management Clinics helped attendees earn $946,017 more than their former practices.  </a:t>
            </a:r>
            <a:r>
              <a:rPr lang="en-US" sz="2800" b="1" dirty="0"/>
              <a:t>1:135 ROI</a:t>
            </a:r>
          </a:p>
        </p:txBody>
      </p:sp>
      <p:sp>
        <p:nvSpPr>
          <p:cNvPr id="3" name="Title 2"/>
          <p:cNvSpPr>
            <a:spLocks noGrp="1"/>
          </p:cNvSpPr>
          <p:nvPr>
            <p:ph type="title"/>
          </p:nvPr>
        </p:nvSpPr>
        <p:spPr/>
        <p:txBody>
          <a:bodyPr>
            <a:normAutofit/>
          </a:bodyPr>
          <a:lstStyle/>
          <a:p>
            <a:r>
              <a:rPr lang="en-US" dirty="0" smtClean="0"/>
              <a:t>ROI: Grazing Management</a:t>
            </a:r>
            <a:endParaRPr lang="en-US" dirty="0"/>
          </a:p>
        </p:txBody>
      </p:sp>
      <p:pic>
        <p:nvPicPr>
          <p:cNvPr id="4" name="Picture 3"/>
          <p:cNvPicPr>
            <a:picLocks noChangeAspect="1"/>
          </p:cNvPicPr>
          <p:nvPr/>
        </p:nvPicPr>
        <p:blipFill>
          <a:blip r:embed="rId2"/>
          <a:stretch>
            <a:fillRect/>
          </a:stretch>
        </p:blipFill>
        <p:spPr>
          <a:xfrm>
            <a:off x="4800600" y="5181600"/>
            <a:ext cx="3523793" cy="1243692"/>
          </a:xfrm>
          <a:prstGeom prst="rect">
            <a:avLst/>
          </a:prstGeom>
        </p:spPr>
      </p:pic>
    </p:spTree>
    <p:extLst>
      <p:ext uri="{BB962C8B-B14F-4D97-AF65-F5344CB8AC3E}">
        <p14:creationId xmlns:p14="http://schemas.microsoft.com/office/powerpoint/2010/main" val="4123374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554170"/>
            <a:ext cx="7391400" cy="4401205"/>
          </a:xfrm>
          <a:prstGeom prst="rect">
            <a:avLst/>
          </a:prstGeom>
        </p:spPr>
        <p:txBody>
          <a:bodyPr wrap="square">
            <a:spAutoFit/>
          </a:bodyPr>
          <a:lstStyle/>
          <a:p>
            <a:r>
              <a:rPr lang="en-US" sz="2800" dirty="0" smtClean="0">
                <a:solidFill>
                  <a:prstClr val="black"/>
                </a:solidFill>
              </a:rPr>
              <a:t>The </a:t>
            </a:r>
            <a:r>
              <a:rPr lang="en-US" sz="2800" dirty="0">
                <a:solidFill>
                  <a:prstClr val="black"/>
                </a:solidFill>
              </a:rPr>
              <a:t>divorce rate in Alabama has dropped faster than any other state, falling from 10th in the nation in 2003 to 21st in 2013.  One of the contributing factors are the Extension divorce prevention programs.  In Alabama, each </a:t>
            </a:r>
            <a:r>
              <a:rPr lang="en-US" sz="2800" dirty="0" smtClean="0">
                <a:solidFill>
                  <a:prstClr val="black"/>
                </a:solidFill>
              </a:rPr>
              <a:t>divorce </a:t>
            </a:r>
            <a:r>
              <a:rPr lang="en-US" sz="2800" dirty="0">
                <a:solidFill>
                  <a:prstClr val="black"/>
                </a:solidFill>
              </a:rPr>
              <a:t>costs $14,000 in family costs, and $18,000 in governmental costs (CDC data). The </a:t>
            </a:r>
            <a:r>
              <a:rPr lang="en-US" sz="2800" dirty="0" smtClean="0">
                <a:solidFill>
                  <a:prstClr val="black"/>
                </a:solidFill>
              </a:rPr>
              <a:t>cost</a:t>
            </a:r>
            <a:r>
              <a:rPr lang="en-US" sz="2800" dirty="0" smtClean="0">
                <a:solidFill>
                  <a:prstClr val="black"/>
                </a:solidFill>
              </a:rPr>
              <a:t> </a:t>
            </a:r>
            <a:r>
              <a:rPr lang="en-US" sz="2800" dirty="0">
                <a:solidFill>
                  <a:prstClr val="black"/>
                </a:solidFill>
              </a:rPr>
              <a:t>of 6,354 divorces is $202,328,000 to the Alabama economy.  Extension invested $720,000 in staff and programming.  </a:t>
            </a:r>
            <a:r>
              <a:rPr lang="en-US" sz="2800" b="1" dirty="0">
                <a:solidFill>
                  <a:prstClr val="black"/>
                </a:solidFill>
              </a:rPr>
              <a:t>1:271 ROI</a:t>
            </a:r>
          </a:p>
        </p:txBody>
      </p:sp>
      <p:sp>
        <p:nvSpPr>
          <p:cNvPr id="3" name="Title 2"/>
          <p:cNvSpPr>
            <a:spLocks noGrp="1"/>
          </p:cNvSpPr>
          <p:nvPr>
            <p:ph type="title"/>
          </p:nvPr>
        </p:nvSpPr>
        <p:spPr/>
        <p:txBody>
          <a:bodyPr>
            <a:normAutofit/>
          </a:bodyPr>
          <a:lstStyle/>
          <a:p>
            <a:r>
              <a:rPr lang="en-US" dirty="0" smtClean="0"/>
              <a:t>ROI: Healthy Relationships</a:t>
            </a:r>
            <a:endParaRPr lang="en-US" dirty="0"/>
          </a:p>
        </p:txBody>
      </p:sp>
      <p:pic>
        <p:nvPicPr>
          <p:cNvPr id="4" name="Picture 3"/>
          <p:cNvPicPr>
            <a:picLocks noChangeAspect="1"/>
          </p:cNvPicPr>
          <p:nvPr/>
        </p:nvPicPr>
        <p:blipFill>
          <a:blip r:embed="rId2"/>
          <a:stretch>
            <a:fillRect/>
          </a:stretch>
        </p:blipFill>
        <p:spPr>
          <a:xfrm>
            <a:off x="5914417" y="5701942"/>
            <a:ext cx="2209800" cy="779930"/>
          </a:xfrm>
          <a:prstGeom prst="rect">
            <a:avLst/>
          </a:prstGeom>
        </p:spPr>
      </p:pic>
    </p:spTree>
    <p:extLst>
      <p:ext uri="{BB962C8B-B14F-4D97-AF65-F5344CB8AC3E}">
        <p14:creationId xmlns:p14="http://schemas.microsoft.com/office/powerpoint/2010/main" val="3948321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339</Words>
  <Application>Microsoft Office PowerPoint</Application>
  <PresentationFormat>On-screen Show (4:3)</PresentationFormat>
  <Paragraphs>104</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Tw Cen MT</vt:lpstr>
      <vt:lpstr>Office Theme</vt:lpstr>
      <vt:lpstr>PowerPoint Presentation</vt:lpstr>
      <vt:lpstr>PowerPoint Presentation</vt:lpstr>
      <vt:lpstr>PowerPoint Presentation</vt:lpstr>
      <vt:lpstr>PowerPoint Presentation</vt:lpstr>
      <vt:lpstr>PowerPoint Presentation</vt:lpstr>
      <vt:lpstr> What is the basis for scholarship? </vt:lpstr>
      <vt:lpstr>PowerPoint Presentation</vt:lpstr>
      <vt:lpstr>ROI: Grazing Management</vt:lpstr>
      <vt:lpstr>ROI: Healthy Relationships</vt:lpstr>
      <vt:lpstr>PowerPoint Presentation</vt:lpstr>
      <vt:lpstr>What’s our focus?</vt:lpstr>
      <vt:lpstr>PowerPoint Presentation</vt:lpstr>
      <vt:lpstr>PowerPoint Presentation</vt:lpstr>
      <vt:lpstr>PowerPoint Presentation</vt:lpstr>
    </vt:vector>
  </TitlesOfParts>
  <Company>ACES/CoAg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Emery Tschetter</dc:creator>
  <cp:lastModifiedBy>Paul Brown</cp:lastModifiedBy>
  <cp:revision>24</cp:revision>
  <cp:lastPrinted>2016-05-09T13:00:46Z</cp:lastPrinted>
  <dcterms:created xsi:type="dcterms:W3CDTF">2016-05-05T19:04:38Z</dcterms:created>
  <dcterms:modified xsi:type="dcterms:W3CDTF">2016-05-12T22:21:01Z</dcterms:modified>
</cp:coreProperties>
</file>