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1" r:id="rId4"/>
    <p:sldId id="293" r:id="rId5"/>
    <p:sldId id="294" r:id="rId6"/>
    <p:sldId id="266" r:id="rId7"/>
    <p:sldId id="267" r:id="rId8"/>
    <p:sldId id="268" r:id="rId9"/>
    <p:sldId id="283" r:id="rId10"/>
    <p:sldId id="284" r:id="rId11"/>
    <p:sldId id="287" r:id="rId12"/>
    <p:sldId id="289" r:id="rId13"/>
    <p:sldId id="290" r:id="rId14"/>
    <p:sldId id="295" r:id="rId15"/>
    <p:sldId id="292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chemeClr val="accent1">
            <a:hueOff val="47394"/>
            <a:satOff val="-25753"/>
            <a:lumOff val="-7544"/>
          </a:schemeClr>
        </a:solidFill>
        <a:effectLst/>
        <a:uFillTx/>
        <a:latin typeface="Arial Black"/>
        <a:ea typeface="Arial Black"/>
        <a:cs typeface="Arial Black"/>
        <a:sym typeface="Arial Black"/>
      </a:defRPr>
    </a:lvl1pPr>
    <a:lvl2pPr marL="0" marR="0" indent="22860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chemeClr val="accent1">
            <a:hueOff val="47394"/>
            <a:satOff val="-25753"/>
            <a:lumOff val="-7544"/>
          </a:schemeClr>
        </a:solidFill>
        <a:effectLst/>
        <a:uFillTx/>
        <a:latin typeface="Arial Black"/>
        <a:ea typeface="Arial Black"/>
        <a:cs typeface="Arial Black"/>
        <a:sym typeface="Arial Black"/>
      </a:defRPr>
    </a:lvl2pPr>
    <a:lvl3pPr marL="0" marR="0" indent="45720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chemeClr val="accent1">
            <a:hueOff val="47394"/>
            <a:satOff val="-25753"/>
            <a:lumOff val="-7544"/>
          </a:schemeClr>
        </a:solidFill>
        <a:effectLst/>
        <a:uFillTx/>
        <a:latin typeface="Arial Black"/>
        <a:ea typeface="Arial Black"/>
        <a:cs typeface="Arial Black"/>
        <a:sym typeface="Arial Black"/>
      </a:defRPr>
    </a:lvl3pPr>
    <a:lvl4pPr marL="0" marR="0" indent="68580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chemeClr val="accent1">
            <a:hueOff val="47394"/>
            <a:satOff val="-25753"/>
            <a:lumOff val="-7544"/>
          </a:schemeClr>
        </a:solidFill>
        <a:effectLst/>
        <a:uFillTx/>
        <a:latin typeface="Arial Black"/>
        <a:ea typeface="Arial Black"/>
        <a:cs typeface="Arial Black"/>
        <a:sym typeface="Arial Black"/>
      </a:defRPr>
    </a:lvl4pPr>
    <a:lvl5pPr marL="0" marR="0" indent="91440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chemeClr val="accent1">
            <a:hueOff val="47394"/>
            <a:satOff val="-25753"/>
            <a:lumOff val="-7544"/>
          </a:schemeClr>
        </a:solidFill>
        <a:effectLst/>
        <a:uFillTx/>
        <a:latin typeface="Arial Black"/>
        <a:ea typeface="Arial Black"/>
        <a:cs typeface="Arial Black"/>
        <a:sym typeface="Arial Black"/>
      </a:defRPr>
    </a:lvl5pPr>
    <a:lvl6pPr marL="0" marR="0" indent="114300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chemeClr val="accent1">
            <a:hueOff val="47394"/>
            <a:satOff val="-25753"/>
            <a:lumOff val="-7544"/>
          </a:schemeClr>
        </a:solidFill>
        <a:effectLst/>
        <a:uFillTx/>
        <a:latin typeface="Arial Black"/>
        <a:ea typeface="Arial Black"/>
        <a:cs typeface="Arial Black"/>
        <a:sym typeface="Arial Black"/>
      </a:defRPr>
    </a:lvl6pPr>
    <a:lvl7pPr marL="0" marR="0" indent="137160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chemeClr val="accent1">
            <a:hueOff val="47394"/>
            <a:satOff val="-25753"/>
            <a:lumOff val="-7544"/>
          </a:schemeClr>
        </a:solidFill>
        <a:effectLst/>
        <a:uFillTx/>
        <a:latin typeface="Arial Black"/>
        <a:ea typeface="Arial Black"/>
        <a:cs typeface="Arial Black"/>
        <a:sym typeface="Arial Black"/>
      </a:defRPr>
    </a:lvl7pPr>
    <a:lvl8pPr marL="0" marR="0" indent="160020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chemeClr val="accent1">
            <a:hueOff val="47394"/>
            <a:satOff val="-25753"/>
            <a:lumOff val="-7544"/>
          </a:schemeClr>
        </a:solidFill>
        <a:effectLst/>
        <a:uFillTx/>
        <a:latin typeface="Arial Black"/>
        <a:ea typeface="Arial Black"/>
        <a:cs typeface="Arial Black"/>
        <a:sym typeface="Arial Black"/>
      </a:defRPr>
    </a:lvl8pPr>
    <a:lvl9pPr marL="0" marR="0" indent="182880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chemeClr val="accent1">
            <a:hueOff val="47394"/>
            <a:satOff val="-25753"/>
            <a:lumOff val="-7544"/>
          </a:schemeClr>
        </a:solidFill>
        <a:effectLst/>
        <a:uFillTx/>
        <a:latin typeface="Arial Black"/>
        <a:ea typeface="Arial Black"/>
        <a:cs typeface="Arial Black"/>
        <a:sym typeface="Arial Black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558" y="-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147047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xfrm>
            <a:off x="11976099" y="13017500"/>
            <a:ext cx="419101" cy="50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6"/>
          <p:cNvGrpSpPr/>
          <p:nvPr/>
        </p:nvGrpSpPr>
        <p:grpSpPr>
          <a:xfrm>
            <a:off x="-1" y="-1"/>
            <a:ext cx="24628690" cy="13716002"/>
            <a:chOff x="0" y="0"/>
            <a:chExt cx="24628688" cy="13716000"/>
          </a:xfrm>
        </p:grpSpPr>
        <p:pic>
          <p:nvPicPr>
            <p:cNvPr id="134" name="image2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8288000" cy="137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5" name="Shape 135"/>
            <p:cNvSpPr/>
            <p:nvPr/>
          </p:nvSpPr>
          <p:spPr>
            <a:xfrm>
              <a:off x="16399088" y="0"/>
              <a:ext cx="8229601" cy="13716000"/>
            </a:xfrm>
            <a:prstGeom prst="rect">
              <a:avLst/>
            </a:prstGeom>
            <a:solidFill>
              <a:srgbClr val="0024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37" name="Shape 137"/>
          <p:cNvSpPr>
            <a:spLocks noGrp="1"/>
          </p:cNvSpPr>
          <p:nvPr>
            <p:ph type="title" idx="4294967295"/>
          </p:nvPr>
        </p:nvSpPr>
        <p:spPr>
          <a:xfrm>
            <a:off x="457200" y="1485900"/>
            <a:ext cx="22298686" cy="1470025"/>
          </a:xfrm>
          <a:prstGeom prst="rect">
            <a:avLst/>
          </a:prstGeom>
        </p:spPr>
        <p:txBody>
          <a:bodyPr lIns="45719" tIns="45719" rIns="45719" bIns="45719" anchor="b">
            <a:normAutofit fontScale="90000"/>
          </a:bodyPr>
          <a:lstStyle>
            <a:lvl1pPr algn="l" defTabSz="576072">
              <a:defRPr sz="9072" b="1" cap="all">
                <a:solidFill>
                  <a:srgbClr val="FFFFFF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rPr lang="en-US" dirty="0" smtClean="0"/>
              <a:t>Mell Street corridor planning</a:t>
            </a:r>
            <a:endParaRPr dirty="0"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4294967295"/>
          </p:nvPr>
        </p:nvSpPr>
        <p:spPr>
          <a:xfrm>
            <a:off x="457200" y="2971800"/>
            <a:ext cx="21577463" cy="840608"/>
          </a:xfrm>
          <a:prstGeom prst="rect">
            <a:avLst/>
          </a:prstGeom>
        </p:spPr>
        <p:txBody>
          <a:bodyPr lIns="45719" tIns="45719" rIns="45719" bIns="45719">
            <a:normAutofit lnSpcReduction="10000"/>
          </a:bodyPr>
          <a:lstStyle>
            <a:lvl1pPr marL="0" indent="0" defTabSz="384047">
              <a:spcBef>
                <a:spcPts val="200"/>
              </a:spcBef>
              <a:buSzTx/>
              <a:buNone/>
              <a:defRPr sz="4998" b="1" cap="all">
                <a:solidFill>
                  <a:srgbClr val="E46C0A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rPr lang="en-US" dirty="0" smtClean="0"/>
              <a:t>University senate meeting</a:t>
            </a:r>
            <a:endParaRPr dirty="0"/>
          </a:p>
        </p:txBody>
      </p:sp>
      <p:sp>
        <p:nvSpPr>
          <p:cNvPr id="139" name="Shape 139"/>
          <p:cNvSpPr/>
          <p:nvPr/>
        </p:nvSpPr>
        <p:spPr>
          <a:xfrm>
            <a:off x="457200" y="11197590"/>
            <a:ext cx="20085613" cy="214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6300" b="1">
                <a:solidFill>
                  <a:srgbClr val="FFFFFF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AUBURN UNIVERSITY</a:t>
            </a:r>
          </a:p>
          <a:p>
            <a:pPr algn="l" defTabSz="914400">
              <a:defRPr sz="3600" b="1">
                <a:solidFill>
                  <a:srgbClr val="FFFFFF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Facilities Management</a:t>
            </a:r>
          </a:p>
          <a:p>
            <a:pPr algn="l" defTabSz="914400">
              <a:defRPr sz="3600" b="1">
                <a:solidFill>
                  <a:srgbClr val="FFFFFF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Office of the University Architect</a:t>
            </a:r>
          </a:p>
        </p:txBody>
      </p:sp>
      <p:sp>
        <p:nvSpPr>
          <p:cNvPr id="140" name="Shape 140"/>
          <p:cNvSpPr/>
          <p:nvPr/>
        </p:nvSpPr>
        <p:spPr>
          <a:xfrm>
            <a:off x="457200" y="4395605"/>
            <a:ext cx="1451316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 algn="l" defTabSz="914400">
              <a:spcBef>
                <a:spcPts val="500"/>
              </a:spcBef>
              <a:defRPr sz="2400" cap="all">
                <a:solidFill>
                  <a:srgbClr val="E46C0A"/>
                </a:solidFill>
                <a:latin typeface="LucidaGrande"/>
                <a:ea typeface="LucidaGrande"/>
                <a:cs typeface="LucidaGrande"/>
                <a:sym typeface="LucidaGrande"/>
              </a:defRPr>
            </a:lvl1pPr>
          </a:lstStyle>
          <a:p>
            <a:r>
              <a:rPr lang="en-US" dirty="0" smtClean="0"/>
              <a:t>22 march</a:t>
            </a:r>
            <a:r>
              <a:rPr dirty="0" smtClean="0"/>
              <a:t> </a:t>
            </a:r>
            <a:r>
              <a:rPr dirty="0"/>
              <a:t>2016  |  </a:t>
            </a:r>
            <a:r>
              <a:rPr lang="en-US" dirty="0" err="1" smtClean="0"/>
              <a:t>broun</a:t>
            </a:r>
            <a:r>
              <a:rPr lang="en-US" dirty="0" smtClean="0"/>
              <a:t> hall 238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74-ROOSEV REALIG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0"/>
            <a:ext cx="24384001" cy="14525241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Shape 423"/>
          <p:cNvSpPr/>
          <p:nvPr/>
        </p:nvSpPr>
        <p:spPr>
          <a:xfrm>
            <a:off x="9738834" y="12052300"/>
            <a:ext cx="14645166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FUTURE POSSIBILITIES</a:t>
            </a:r>
          </a:p>
        </p:txBody>
      </p:sp>
      <p:sp>
        <p:nvSpPr>
          <p:cNvPr id="424" name="Shape 424"/>
          <p:cNvSpPr/>
          <p:nvPr/>
        </p:nvSpPr>
        <p:spPr>
          <a:xfrm>
            <a:off x="7715486" y="12871332"/>
            <a:ext cx="16668514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MELL STREET CORRIDOR:  ROSS SQUARE TO ROOSEVELT DRIVE FOCUS AREA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287" y="9453541"/>
            <a:ext cx="8399760" cy="2072362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Mell/Roosevelt Intersection: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55% More Desirable – Round-a-bout</a:t>
            </a:r>
          </a:p>
          <a:p>
            <a:pPr algn="l"/>
            <a:r>
              <a:rPr lang="en-US" sz="3200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45% More Desirable </a:t>
            </a:r>
            <a:r>
              <a:rPr lang="en-US" sz="3200" dirty="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– </a:t>
            </a:r>
            <a:r>
              <a:rPr lang="en-US" sz="3200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Realignment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accent1">
                  <a:hueOff val="47394"/>
                  <a:satOff val="-25753"/>
                  <a:lumOff val="-7544"/>
                </a:schemeClr>
              </a:solidFill>
              <a:effectLst/>
              <a:uFillTx/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88-SOUTH LE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0"/>
            <a:ext cx="24384001" cy="14525241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Shape 442"/>
          <p:cNvSpPr/>
          <p:nvPr/>
        </p:nvSpPr>
        <p:spPr>
          <a:xfrm>
            <a:off x="9738834" y="12052300"/>
            <a:ext cx="14645166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FUTURE POSSIBILITIES</a:t>
            </a:r>
          </a:p>
        </p:txBody>
      </p:sp>
      <p:sp>
        <p:nvSpPr>
          <p:cNvPr id="443" name="Shape 443"/>
          <p:cNvSpPr/>
          <p:nvPr/>
        </p:nvSpPr>
        <p:spPr>
          <a:xfrm>
            <a:off x="7715486" y="12871332"/>
            <a:ext cx="16668514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MELL STREET CORRIDOR:  ROOSEVELT DRIVE TO SAMFORD AVENUE FOCUS AREA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91-SAMF SIGN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27000"/>
            <a:ext cx="24384001" cy="14525241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Shape 454"/>
          <p:cNvSpPr/>
          <p:nvPr/>
        </p:nvSpPr>
        <p:spPr>
          <a:xfrm>
            <a:off x="9738834" y="12052300"/>
            <a:ext cx="14645166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FUTURE POSSIBILITIES</a:t>
            </a:r>
          </a:p>
        </p:txBody>
      </p:sp>
      <p:sp>
        <p:nvSpPr>
          <p:cNvPr id="455" name="Shape 455"/>
          <p:cNvSpPr/>
          <p:nvPr/>
        </p:nvSpPr>
        <p:spPr>
          <a:xfrm>
            <a:off x="7715486" y="12871332"/>
            <a:ext cx="16668514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MELL STREET CORRIDOR:  ROOSEVELT DRIVE TO SAMFORD AVENUE FOCUS AREA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92-ROUNDABOU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27000"/>
            <a:ext cx="24384001" cy="14525241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Shape 459"/>
          <p:cNvSpPr/>
          <p:nvPr/>
        </p:nvSpPr>
        <p:spPr>
          <a:xfrm>
            <a:off x="9738834" y="12052300"/>
            <a:ext cx="14645166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FUTURE POSSIBILITIES</a:t>
            </a:r>
          </a:p>
        </p:txBody>
      </p:sp>
      <p:sp>
        <p:nvSpPr>
          <p:cNvPr id="460" name="Shape 460"/>
          <p:cNvSpPr/>
          <p:nvPr/>
        </p:nvSpPr>
        <p:spPr>
          <a:xfrm>
            <a:off x="7715486" y="12871332"/>
            <a:ext cx="16668514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MELL STREET CORRIDOR:  ROOSEVELT DRIVE TO SAMFORD AVENUE FOCUS AREA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287" y="9453541"/>
            <a:ext cx="8399760" cy="2072362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Mell/Samford Intersection: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55% More Desirable – Round-a-bout</a:t>
            </a:r>
          </a:p>
          <a:p>
            <a:pPr algn="l"/>
            <a:r>
              <a:rPr lang="en-US" sz="3200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30% More Desirable </a:t>
            </a:r>
            <a:r>
              <a:rPr lang="en-US" sz="3200" dirty="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– </a:t>
            </a:r>
            <a:r>
              <a:rPr lang="en-US" sz="3200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Signal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accent1">
                  <a:hueOff val="47394"/>
                  <a:satOff val="-25753"/>
                  <a:lumOff val="-7544"/>
                </a:schemeClr>
              </a:solidFill>
              <a:effectLst/>
              <a:uFillTx/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/>
        </p:nvSpPr>
        <p:spPr>
          <a:xfrm>
            <a:off x="457199" y="560274"/>
            <a:ext cx="22298688" cy="1412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normAutofit lnSpcReduction="10000"/>
          </a:bodyPr>
          <a:lstStyle>
            <a:lvl1pPr algn="l" defTabSz="576072">
              <a:defRPr sz="8700" b="1" cap="all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Mell street corridor planning</a:t>
            </a:r>
          </a:p>
        </p:txBody>
      </p:sp>
      <p:sp>
        <p:nvSpPr>
          <p:cNvPr id="272" name="Shape 272"/>
          <p:cNvSpPr/>
          <p:nvPr/>
        </p:nvSpPr>
        <p:spPr>
          <a:xfrm>
            <a:off x="457199" y="9308304"/>
            <a:ext cx="14029765" cy="3600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normAutofit/>
          </a:bodyPr>
          <a:lstStyle>
            <a:lvl1pPr algn="l" defTabSz="576072">
              <a:defRPr sz="4400" b="1" cap="all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rPr lang="en-US" dirty="0" smtClean="0"/>
              <a:t>Ben Burmester, </a:t>
            </a:r>
            <a:r>
              <a:rPr lang="en-US" dirty="0" err="1" smtClean="0"/>
              <a:t>Pe</a:t>
            </a:r>
            <a:r>
              <a:rPr lang="en-US" dirty="0" smtClean="0"/>
              <a:t>, </a:t>
            </a:r>
            <a:r>
              <a:rPr lang="en-US" dirty="0" err="1" smtClean="0"/>
              <a:t>LEEd</a:t>
            </a:r>
            <a:r>
              <a:rPr lang="en-US" dirty="0" smtClean="0"/>
              <a:t> </a:t>
            </a:r>
            <a:r>
              <a:rPr lang="en-US" dirty="0" err="1" smtClean="0"/>
              <a:t>ap</a:t>
            </a:r>
            <a:endParaRPr lang="en-US" dirty="0" smtClean="0"/>
          </a:p>
          <a:p>
            <a:r>
              <a:rPr lang="en-US" dirty="0" smtClean="0"/>
              <a:t>Auburn university </a:t>
            </a:r>
            <a:r>
              <a:rPr lang="en-US" dirty="0" err="1" smtClean="0"/>
              <a:t>facilties</a:t>
            </a:r>
            <a:r>
              <a:rPr lang="en-US" dirty="0" smtClean="0"/>
              <a:t> management</a:t>
            </a:r>
          </a:p>
          <a:p>
            <a:r>
              <a:rPr lang="en-US" dirty="0" smtClean="0"/>
              <a:t>burmebc@auburn.edu</a:t>
            </a:r>
          </a:p>
          <a:p>
            <a:r>
              <a:rPr lang="en-US" dirty="0" smtClean="0"/>
              <a:t>334-740-3181</a:t>
            </a:r>
            <a:endParaRPr dirty="0"/>
          </a:p>
        </p:txBody>
      </p:sp>
      <p:sp>
        <p:nvSpPr>
          <p:cNvPr id="36" name="Shape 271"/>
          <p:cNvSpPr/>
          <p:nvPr/>
        </p:nvSpPr>
        <p:spPr>
          <a:xfrm>
            <a:off x="1416422" y="4934289"/>
            <a:ext cx="22298688" cy="1412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normAutofit fontScale="62500" lnSpcReduction="20000"/>
          </a:bodyPr>
          <a:lstStyle>
            <a:lvl1pPr algn="l" defTabSz="576072">
              <a:defRPr sz="8700" b="1" cap="all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rPr lang="en-US" dirty="0" smtClean="0"/>
              <a:t>www.auburn.edu/facilities/mellcorridorplanning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00068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/>
          <p:nvPr/>
        </p:nvSpPr>
        <p:spPr>
          <a:xfrm>
            <a:off x="8849158" y="12052300"/>
            <a:ext cx="1553484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ACCOMMODATING ALL USERS</a:t>
            </a:r>
          </a:p>
        </p:txBody>
      </p:sp>
      <p:sp>
        <p:nvSpPr>
          <p:cNvPr id="474" name="Shape 474"/>
          <p:cNvSpPr/>
          <p:nvPr/>
        </p:nvSpPr>
        <p:spPr>
          <a:xfrm>
            <a:off x="13963315" y="12871332"/>
            <a:ext cx="10420685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MELL STREET CORRIDOR</a:t>
            </a:r>
          </a:p>
        </p:txBody>
      </p:sp>
      <p:pic>
        <p:nvPicPr>
          <p:cNvPr id="475" name="17th-Street-La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5000" y="3054786"/>
            <a:ext cx="4932576" cy="3701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214a403cb620c2996d_pum6bnx0s-filtered.jpeg"/>
          <p:cNvPicPr>
            <a:picLocks noChangeAspect="1"/>
          </p:cNvPicPr>
          <p:nvPr/>
        </p:nvPicPr>
        <p:blipFill>
          <a:blip r:embed="rId3">
            <a:extLst/>
          </a:blip>
          <a:srcRect t="12258" b="12258"/>
          <a:stretch>
            <a:fillRect/>
          </a:stretch>
        </p:blipFill>
        <p:spPr>
          <a:xfrm>
            <a:off x="8255000" y="6963125"/>
            <a:ext cx="8500422" cy="4812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150220_Bike-Rack_27-filtered.jpeg"/>
          <p:cNvPicPr>
            <a:picLocks noChangeAspect="1"/>
          </p:cNvPicPr>
          <p:nvPr/>
        </p:nvPicPr>
        <p:blipFill>
          <a:blip r:embed="rId4">
            <a:extLst/>
          </a:blip>
          <a:srcRect t="13498"/>
          <a:stretch>
            <a:fillRect/>
          </a:stretch>
        </p:blipFill>
        <p:spPr>
          <a:xfrm>
            <a:off x="8255000" y="-1"/>
            <a:ext cx="4932576" cy="2848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8228552_orig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75421" y="-32147"/>
            <a:ext cx="4683706" cy="3514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16887301998_6585ec4d24_o-filtered.jpeg"/>
          <p:cNvPicPr>
            <a:picLocks noChangeAspect="1"/>
          </p:cNvPicPr>
          <p:nvPr/>
        </p:nvPicPr>
        <p:blipFill>
          <a:blip r:embed="rId6">
            <a:extLst/>
          </a:blip>
          <a:srcRect l="58878" t="27219" r="8249" b="15686"/>
          <a:stretch>
            <a:fillRect/>
          </a:stretch>
        </p:blipFill>
        <p:spPr>
          <a:xfrm>
            <a:off x="-26988" y="-245269"/>
            <a:ext cx="3206458" cy="3728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DenverMall-filtered.jpeg"/>
          <p:cNvPicPr>
            <a:picLocks noChangeAspect="1"/>
          </p:cNvPicPr>
          <p:nvPr/>
        </p:nvPicPr>
        <p:blipFill>
          <a:blip r:embed="rId7">
            <a:extLst/>
          </a:blip>
          <a:srcRect l="2629" t="8091" r="2629"/>
          <a:stretch>
            <a:fillRect/>
          </a:stretch>
        </p:blipFill>
        <p:spPr>
          <a:xfrm>
            <a:off x="16932318" y="6963125"/>
            <a:ext cx="7451683" cy="4814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laud8-citymall3-filtered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715" y="3689786"/>
            <a:ext cx="8048229" cy="520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IMG_5907-filtered.jpeg"/>
          <p:cNvPicPr>
            <a:picLocks noChangeAspect="1"/>
          </p:cNvPicPr>
          <p:nvPr/>
        </p:nvPicPr>
        <p:blipFill>
          <a:blip r:embed="rId9">
            <a:extLst/>
          </a:blip>
          <a:srcRect t="8001" b="19568"/>
          <a:stretch>
            <a:fillRect/>
          </a:stretch>
        </p:blipFill>
        <p:spPr>
          <a:xfrm>
            <a:off x="13383815" y="1444836"/>
            <a:ext cx="11000304" cy="5311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vancouver_separated-bike-lane-small-filtered.jpeg"/>
          <p:cNvPicPr>
            <a:picLocks noChangeAspect="1"/>
          </p:cNvPicPr>
          <p:nvPr/>
        </p:nvPicPr>
        <p:blipFill>
          <a:blip r:embed="rId10">
            <a:extLst/>
          </a:blip>
          <a:srcRect t="6609" r="8506" b="10771"/>
          <a:stretch>
            <a:fillRect/>
          </a:stretch>
        </p:blipFill>
        <p:spPr>
          <a:xfrm>
            <a:off x="921543" y="9097535"/>
            <a:ext cx="7137291" cy="4297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00"/>
                            </p:stCondLst>
                            <p:childTnLst>
                              <p:par>
                                <p:cTn id="20" presetID="2" presetClass="entr" presetSubtype="2" fill="hold" grpId="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2" presetClass="entr" presetSubtype="2" fill="hold" grpId="5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4" fill="hold" grpId="6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400"/>
                            </p:stCondLst>
                            <p:childTnLst>
                              <p:par>
                                <p:cTn id="35" presetID="2" presetClass="entr" presetSubtype="8" fill="hold" grpId="7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600"/>
                            </p:stCondLst>
                            <p:childTnLst>
                              <p:par>
                                <p:cTn id="40" presetID="2" presetClass="entr" presetSubtype="4" fill="hold" grpId="8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800"/>
                            </p:stCondLst>
                            <p:childTnLst>
                              <p:par>
                                <p:cTn id="45" presetID="2" presetClass="entr" presetSubtype="1" fill="hold" grpId="9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" grpId="2" animBg="1" advAuto="0"/>
      <p:bldP spid="476" grpId="3" animBg="1" advAuto="0"/>
      <p:bldP spid="477" grpId="1" animBg="1" advAuto="0"/>
      <p:bldP spid="478" grpId="6" animBg="1" advAuto="0"/>
      <p:bldP spid="479" grpId="4" animBg="1" advAuto="0"/>
      <p:bldP spid="480" grpId="5" animBg="1" advAuto="0"/>
      <p:bldP spid="481" grpId="7" animBg="1" advAuto="0"/>
      <p:bldP spid="482" grpId="8" animBg="1" advAuto="0"/>
      <p:bldP spid="483" grpId="9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457199" y="560274"/>
            <a:ext cx="22298688" cy="1412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normAutofit lnSpcReduction="10000"/>
          </a:bodyPr>
          <a:lstStyle>
            <a:lvl1pPr algn="l" defTabSz="576072">
              <a:defRPr sz="8700" b="1" cap="all">
                <a:solidFill>
                  <a:srgbClr val="0B2743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rPr dirty="0"/>
              <a:t>Mell classroom building</a:t>
            </a:r>
          </a:p>
        </p:txBody>
      </p:sp>
      <p:pic>
        <p:nvPicPr>
          <p:cNvPr id="144" name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199" y="3226278"/>
            <a:ext cx="15179983" cy="871267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6100431" y="3689186"/>
            <a:ext cx="7984519" cy="3180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rial Black"/>
                <a:ea typeface="Arial Black"/>
                <a:cs typeface="Arial Black"/>
                <a:sym typeface="Arial Black"/>
              </a:rPr>
              <a:t>69,000 SF Addition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>
                <a:solidFill>
                  <a:schemeClr val="bg2"/>
                </a:solidFill>
              </a:rPr>
              <a:t>29 Classrooms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rial Black"/>
                <a:ea typeface="Arial Black"/>
                <a:cs typeface="Arial Black"/>
                <a:sym typeface="Arial Black"/>
              </a:rPr>
              <a:t>2 Lecture Halls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>
                <a:solidFill>
                  <a:schemeClr val="bg2"/>
                </a:solidFill>
              </a:rPr>
              <a:t>Over 1400 seats</a:t>
            </a:r>
            <a:r>
              <a:rPr kumimoji="0" lang="en-US" sz="5000" b="0" i="0" u="none" strike="noStrike" cap="none" spc="0" normalizeH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age9image7280.png"/>
          <p:cNvPicPr>
            <a:picLocks noChangeAspect="1"/>
          </p:cNvPicPr>
          <p:nvPr/>
        </p:nvPicPr>
        <p:blipFill>
          <a:blip r:embed="rId2">
            <a:extLst/>
          </a:blip>
          <a:srcRect l="2706" r="2800" b="6250"/>
          <a:stretch>
            <a:fillRect/>
          </a:stretch>
        </p:blipFill>
        <p:spPr>
          <a:xfrm>
            <a:off x="10352363" y="8727394"/>
            <a:ext cx="1293815" cy="1663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extrusionOk="0">
                <a:moveTo>
                  <a:pt x="10442" y="0"/>
                </a:moveTo>
                <a:cubicBezTo>
                  <a:pt x="8863" y="1"/>
                  <a:pt x="7416" y="11"/>
                  <a:pt x="6089" y="21"/>
                </a:cubicBezTo>
                <a:cubicBezTo>
                  <a:pt x="3091" y="57"/>
                  <a:pt x="2460" y="159"/>
                  <a:pt x="1762" y="479"/>
                </a:cubicBezTo>
                <a:cubicBezTo>
                  <a:pt x="1185" y="744"/>
                  <a:pt x="555" y="1236"/>
                  <a:pt x="358" y="1572"/>
                </a:cubicBezTo>
                <a:cubicBezTo>
                  <a:pt x="113" y="1988"/>
                  <a:pt x="6" y="4289"/>
                  <a:pt x="13" y="8832"/>
                </a:cubicBezTo>
                <a:cubicBezTo>
                  <a:pt x="25" y="15933"/>
                  <a:pt x="93" y="16308"/>
                  <a:pt x="1577" y="16947"/>
                </a:cubicBezTo>
                <a:cubicBezTo>
                  <a:pt x="2137" y="17188"/>
                  <a:pt x="4317" y="17265"/>
                  <a:pt x="10594" y="17272"/>
                </a:cubicBezTo>
                <a:cubicBezTo>
                  <a:pt x="19380" y="17281"/>
                  <a:pt x="20246" y="17186"/>
                  <a:pt x="20996" y="16097"/>
                </a:cubicBezTo>
                <a:cubicBezTo>
                  <a:pt x="21194" y="15811"/>
                  <a:pt x="21314" y="12973"/>
                  <a:pt x="21314" y="8626"/>
                </a:cubicBezTo>
                <a:lnTo>
                  <a:pt x="21314" y="1618"/>
                </a:lnTo>
                <a:lnTo>
                  <a:pt x="20208" y="809"/>
                </a:lnTo>
                <a:lnTo>
                  <a:pt x="19413" y="222"/>
                </a:lnTo>
                <a:cubicBezTo>
                  <a:pt x="19264" y="174"/>
                  <a:pt x="19088" y="118"/>
                  <a:pt x="19015" y="88"/>
                </a:cubicBezTo>
                <a:cubicBezTo>
                  <a:pt x="18866" y="27"/>
                  <a:pt x="14858" y="0"/>
                  <a:pt x="10813" y="0"/>
                </a:cubicBezTo>
                <a:lnTo>
                  <a:pt x="10442" y="0"/>
                </a:lnTo>
                <a:close/>
                <a:moveTo>
                  <a:pt x="225" y="18570"/>
                </a:moveTo>
                <a:cubicBezTo>
                  <a:pt x="55" y="18730"/>
                  <a:pt x="0" y="19139"/>
                  <a:pt x="0" y="20034"/>
                </a:cubicBezTo>
                <a:lnTo>
                  <a:pt x="0" y="21595"/>
                </a:lnTo>
                <a:lnTo>
                  <a:pt x="3849" y="21548"/>
                </a:lnTo>
                <a:lnTo>
                  <a:pt x="3849" y="21306"/>
                </a:lnTo>
                <a:lnTo>
                  <a:pt x="3849" y="20961"/>
                </a:lnTo>
                <a:lnTo>
                  <a:pt x="2412" y="20935"/>
                </a:lnTo>
                <a:lnTo>
                  <a:pt x="981" y="20904"/>
                </a:lnTo>
                <a:lnTo>
                  <a:pt x="941" y="19740"/>
                </a:lnTo>
                <a:lnTo>
                  <a:pt x="941" y="19724"/>
                </a:lnTo>
                <a:cubicBezTo>
                  <a:pt x="938" y="19659"/>
                  <a:pt x="928" y="19611"/>
                  <a:pt x="928" y="19544"/>
                </a:cubicBezTo>
                <a:cubicBezTo>
                  <a:pt x="928" y="18991"/>
                  <a:pt x="863" y="18701"/>
                  <a:pt x="709" y="18570"/>
                </a:cubicBezTo>
                <a:lnTo>
                  <a:pt x="338" y="18570"/>
                </a:lnTo>
                <a:lnTo>
                  <a:pt x="225" y="18570"/>
                </a:lnTo>
                <a:close/>
                <a:moveTo>
                  <a:pt x="4658" y="18570"/>
                </a:moveTo>
                <a:lnTo>
                  <a:pt x="4572" y="19730"/>
                </a:lnTo>
                <a:lnTo>
                  <a:pt x="4492" y="20832"/>
                </a:lnTo>
                <a:lnTo>
                  <a:pt x="4492" y="21543"/>
                </a:lnTo>
                <a:lnTo>
                  <a:pt x="4711" y="21538"/>
                </a:lnTo>
                <a:lnTo>
                  <a:pt x="9422" y="21481"/>
                </a:lnTo>
                <a:lnTo>
                  <a:pt x="9455" y="20369"/>
                </a:lnTo>
                <a:cubicBezTo>
                  <a:pt x="9429" y="20327"/>
                  <a:pt x="9416" y="20269"/>
                  <a:pt x="9382" y="20240"/>
                </a:cubicBezTo>
                <a:cubicBezTo>
                  <a:pt x="9218" y="20099"/>
                  <a:pt x="9200" y="20030"/>
                  <a:pt x="9316" y="19941"/>
                </a:cubicBezTo>
                <a:cubicBezTo>
                  <a:pt x="9371" y="19897"/>
                  <a:pt x="9416" y="19754"/>
                  <a:pt x="9441" y="19590"/>
                </a:cubicBezTo>
                <a:cubicBezTo>
                  <a:pt x="9386" y="19072"/>
                  <a:pt x="9189" y="18784"/>
                  <a:pt x="8666" y="18637"/>
                </a:cubicBezTo>
                <a:cubicBezTo>
                  <a:pt x="8256" y="18590"/>
                  <a:pt x="7696" y="18570"/>
                  <a:pt x="6698" y="18570"/>
                </a:cubicBezTo>
                <a:lnTo>
                  <a:pt x="4658" y="18570"/>
                </a:lnTo>
                <a:close/>
                <a:moveTo>
                  <a:pt x="10230" y="18570"/>
                </a:moveTo>
                <a:cubicBezTo>
                  <a:pt x="10207" y="18599"/>
                  <a:pt x="10190" y="18630"/>
                  <a:pt x="10190" y="18673"/>
                </a:cubicBezTo>
                <a:cubicBezTo>
                  <a:pt x="10190" y="18779"/>
                  <a:pt x="10675" y="19230"/>
                  <a:pt x="11270" y="19678"/>
                </a:cubicBezTo>
                <a:cubicBezTo>
                  <a:pt x="11890" y="20145"/>
                  <a:pt x="12357" y="20732"/>
                  <a:pt x="12357" y="21049"/>
                </a:cubicBezTo>
                <a:cubicBezTo>
                  <a:pt x="12357" y="21442"/>
                  <a:pt x="12534" y="21600"/>
                  <a:pt x="12973" y="21600"/>
                </a:cubicBezTo>
                <a:cubicBezTo>
                  <a:pt x="13301" y="21600"/>
                  <a:pt x="13485" y="21510"/>
                  <a:pt x="13556" y="21301"/>
                </a:cubicBezTo>
                <a:lnTo>
                  <a:pt x="13556" y="21126"/>
                </a:lnTo>
                <a:cubicBezTo>
                  <a:pt x="13556" y="20688"/>
                  <a:pt x="13624" y="20540"/>
                  <a:pt x="13953" y="20229"/>
                </a:cubicBezTo>
                <a:cubicBezTo>
                  <a:pt x="13995" y="20190"/>
                  <a:pt x="14031" y="20170"/>
                  <a:pt x="14073" y="20137"/>
                </a:cubicBezTo>
                <a:cubicBezTo>
                  <a:pt x="14204" y="19974"/>
                  <a:pt x="14344" y="19813"/>
                  <a:pt x="14503" y="19668"/>
                </a:cubicBezTo>
                <a:cubicBezTo>
                  <a:pt x="15006" y="19211"/>
                  <a:pt x="15424" y="18762"/>
                  <a:pt x="15431" y="18663"/>
                </a:cubicBezTo>
                <a:cubicBezTo>
                  <a:pt x="15434" y="18626"/>
                  <a:pt x="15414" y="18597"/>
                  <a:pt x="15398" y="18570"/>
                </a:cubicBezTo>
                <a:lnTo>
                  <a:pt x="14954" y="18570"/>
                </a:lnTo>
                <a:cubicBezTo>
                  <a:pt x="14711" y="18570"/>
                  <a:pt x="14596" y="18587"/>
                  <a:pt x="14464" y="18601"/>
                </a:cubicBezTo>
                <a:cubicBezTo>
                  <a:pt x="14159" y="18710"/>
                  <a:pt x="13839" y="18879"/>
                  <a:pt x="13589" y="19086"/>
                </a:cubicBezTo>
                <a:lnTo>
                  <a:pt x="13351" y="19276"/>
                </a:lnTo>
                <a:cubicBezTo>
                  <a:pt x="13325" y="19356"/>
                  <a:pt x="13256" y="19458"/>
                  <a:pt x="13132" y="19549"/>
                </a:cubicBezTo>
                <a:lnTo>
                  <a:pt x="12827" y="19771"/>
                </a:lnTo>
                <a:lnTo>
                  <a:pt x="12304" y="19276"/>
                </a:lnTo>
                <a:lnTo>
                  <a:pt x="12045" y="19086"/>
                </a:lnTo>
                <a:cubicBezTo>
                  <a:pt x="11715" y="18839"/>
                  <a:pt x="11339" y="18669"/>
                  <a:pt x="11005" y="18570"/>
                </a:cubicBezTo>
                <a:lnTo>
                  <a:pt x="10760" y="18570"/>
                </a:lnTo>
                <a:lnTo>
                  <a:pt x="10230" y="18570"/>
                </a:lnTo>
                <a:close/>
                <a:moveTo>
                  <a:pt x="16372" y="18570"/>
                </a:moveTo>
                <a:lnTo>
                  <a:pt x="16372" y="20013"/>
                </a:lnTo>
                <a:lnTo>
                  <a:pt x="16372" y="21600"/>
                </a:lnTo>
                <a:lnTo>
                  <a:pt x="18512" y="21600"/>
                </a:lnTo>
                <a:cubicBezTo>
                  <a:pt x="20663" y="21600"/>
                  <a:pt x="21432" y="21356"/>
                  <a:pt x="21586" y="20492"/>
                </a:cubicBezTo>
                <a:cubicBezTo>
                  <a:pt x="21586" y="20491"/>
                  <a:pt x="21586" y="20488"/>
                  <a:pt x="21586" y="20487"/>
                </a:cubicBezTo>
                <a:cubicBezTo>
                  <a:pt x="21587" y="20360"/>
                  <a:pt x="21600" y="20281"/>
                  <a:pt x="21599" y="20121"/>
                </a:cubicBezTo>
                <a:cubicBezTo>
                  <a:pt x="21598" y="19899"/>
                  <a:pt x="21591" y="19740"/>
                  <a:pt x="21579" y="19585"/>
                </a:cubicBezTo>
                <a:cubicBezTo>
                  <a:pt x="21480" y="18944"/>
                  <a:pt x="21048" y="18713"/>
                  <a:pt x="19870" y="18601"/>
                </a:cubicBezTo>
                <a:cubicBezTo>
                  <a:pt x="19453" y="18586"/>
                  <a:pt x="18979" y="18570"/>
                  <a:pt x="18465" y="18570"/>
                </a:cubicBezTo>
                <a:lnTo>
                  <a:pt x="16372" y="18570"/>
                </a:lnTo>
                <a:close/>
                <a:moveTo>
                  <a:pt x="6977" y="19266"/>
                </a:moveTo>
                <a:cubicBezTo>
                  <a:pt x="7968" y="19266"/>
                  <a:pt x="8213" y="19294"/>
                  <a:pt x="8275" y="19420"/>
                </a:cubicBezTo>
                <a:cubicBezTo>
                  <a:pt x="8318" y="19506"/>
                  <a:pt x="8296" y="19626"/>
                  <a:pt x="8222" y="19683"/>
                </a:cubicBezTo>
                <a:cubicBezTo>
                  <a:pt x="8148" y="19741"/>
                  <a:pt x="7566" y="19810"/>
                  <a:pt x="6930" y="19838"/>
                </a:cubicBezTo>
                <a:cubicBezTo>
                  <a:pt x="5938" y="19882"/>
                  <a:pt x="5760" y="19864"/>
                  <a:pt x="5691" y="19724"/>
                </a:cubicBezTo>
                <a:cubicBezTo>
                  <a:pt x="5500" y="19337"/>
                  <a:pt x="5701" y="19266"/>
                  <a:pt x="6977" y="19266"/>
                </a:cubicBezTo>
                <a:close/>
                <a:moveTo>
                  <a:pt x="17492" y="19317"/>
                </a:moveTo>
                <a:lnTo>
                  <a:pt x="18790" y="19333"/>
                </a:lnTo>
                <a:cubicBezTo>
                  <a:pt x="19583" y="19343"/>
                  <a:pt x="20147" y="19393"/>
                  <a:pt x="20261" y="19467"/>
                </a:cubicBezTo>
                <a:cubicBezTo>
                  <a:pt x="20385" y="19547"/>
                  <a:pt x="20453" y="19786"/>
                  <a:pt x="20453" y="20178"/>
                </a:cubicBezTo>
                <a:cubicBezTo>
                  <a:pt x="20453" y="20716"/>
                  <a:pt x="20422" y="20769"/>
                  <a:pt x="20122" y="20858"/>
                </a:cubicBezTo>
                <a:cubicBezTo>
                  <a:pt x="19791" y="20956"/>
                  <a:pt x="17517" y="20996"/>
                  <a:pt x="17505" y="20904"/>
                </a:cubicBezTo>
                <a:cubicBezTo>
                  <a:pt x="17501" y="20877"/>
                  <a:pt x="17501" y="20508"/>
                  <a:pt x="17498" y="20085"/>
                </a:cubicBezTo>
                <a:lnTo>
                  <a:pt x="17492" y="19317"/>
                </a:lnTo>
                <a:close/>
                <a:moveTo>
                  <a:pt x="5976" y="20369"/>
                </a:moveTo>
                <a:cubicBezTo>
                  <a:pt x="6161" y="20353"/>
                  <a:pt x="6465" y="20364"/>
                  <a:pt x="6997" y="20389"/>
                </a:cubicBezTo>
                <a:cubicBezTo>
                  <a:pt x="8255" y="20448"/>
                  <a:pt x="8535" y="20530"/>
                  <a:pt x="8401" y="20801"/>
                </a:cubicBezTo>
                <a:cubicBezTo>
                  <a:pt x="8339" y="20928"/>
                  <a:pt x="8092" y="20956"/>
                  <a:pt x="7043" y="20956"/>
                </a:cubicBezTo>
                <a:cubicBezTo>
                  <a:pt x="5699" y="20956"/>
                  <a:pt x="5498" y="20885"/>
                  <a:pt x="5691" y="20492"/>
                </a:cubicBezTo>
                <a:cubicBezTo>
                  <a:pt x="5726" y="20421"/>
                  <a:pt x="5791" y="20384"/>
                  <a:pt x="5976" y="2036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0" name="page9image164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9257" y="3310693"/>
            <a:ext cx="1346598" cy="1346598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/>
        </p:nvSpPr>
        <p:spPr>
          <a:xfrm>
            <a:off x="2486708" y="3151683"/>
            <a:ext cx="770850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200" b="1">
                <a:solidFill>
                  <a:srgbClr val="385A48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rPr dirty="0"/>
              <a:t>HOLCOMBE NORTON PARTNERS, INC.</a:t>
            </a:r>
          </a:p>
        </p:txBody>
      </p:sp>
      <p:pic>
        <p:nvPicPr>
          <p:cNvPr id="242" name="new sci logo 2015 blue.png"/>
          <p:cNvPicPr>
            <a:picLocks noChangeAspect="1"/>
          </p:cNvPicPr>
          <p:nvPr/>
        </p:nvPicPr>
        <p:blipFill>
          <a:blip r:embed="rId4">
            <a:extLst/>
          </a:blip>
          <a:srcRect l="773" t="9315" r="1643" b="9315"/>
          <a:stretch>
            <a:fillRect/>
          </a:stretch>
        </p:blipFill>
        <p:spPr>
          <a:xfrm>
            <a:off x="937735" y="9060931"/>
            <a:ext cx="3515754" cy="996745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/>
          <p:nvPr/>
        </p:nvSpPr>
        <p:spPr>
          <a:xfrm>
            <a:off x="2711538" y="3736341"/>
            <a:ext cx="7886577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642937">
              <a:lnSpc>
                <a:spcPts val="5900"/>
              </a:lnSpc>
              <a:spcBef>
                <a:spcPts val="1600"/>
              </a:spcBef>
              <a:defRPr sz="2600" b="1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LANDSCAPE ARCHITECT / PRIME CONSULTANT </a:t>
            </a:r>
          </a:p>
        </p:txBody>
      </p:sp>
      <p:sp>
        <p:nvSpPr>
          <p:cNvPr id="244" name="Shape 244"/>
          <p:cNvSpPr/>
          <p:nvPr/>
        </p:nvSpPr>
        <p:spPr>
          <a:xfrm>
            <a:off x="2695609" y="3678733"/>
            <a:ext cx="10135080" cy="1"/>
          </a:xfrm>
          <a:prstGeom prst="line">
            <a:avLst/>
          </a:prstGeom>
          <a:ln w="63500">
            <a:solidFill>
              <a:srgbClr val="385A4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4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pic>
        <p:nvPicPr>
          <p:cNvPr id="245" name="Screen Shot 2015-10-21 at 10.44.15 AM.png"/>
          <p:cNvPicPr>
            <a:picLocks noChangeAspect="1"/>
          </p:cNvPicPr>
          <p:nvPr/>
        </p:nvPicPr>
        <p:blipFill>
          <a:blip r:embed="rId5">
            <a:extLst/>
          </a:blip>
          <a:srcRect l="10345" t="12842" r="10345" b="7156"/>
          <a:stretch>
            <a:fillRect/>
          </a:stretch>
        </p:blipFill>
        <p:spPr>
          <a:xfrm>
            <a:off x="6416552" y="8727392"/>
            <a:ext cx="1346768" cy="136328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/>
          <p:nvPr/>
        </p:nvSpPr>
        <p:spPr>
          <a:xfrm>
            <a:off x="2695609" y="7951099"/>
            <a:ext cx="12158945" cy="1"/>
          </a:xfrm>
          <a:prstGeom prst="line">
            <a:avLst/>
          </a:prstGeom>
          <a:ln w="63500">
            <a:solidFill>
              <a:srgbClr val="385A48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4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1030879" y="10607165"/>
            <a:ext cx="3059485" cy="1989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 defTabSz="642937">
              <a:lnSpc>
                <a:spcPts val="5900"/>
              </a:lnSpc>
              <a:spcBef>
                <a:spcPts val="1600"/>
              </a:spcBef>
              <a:defRPr sz="2600" b="1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dirty="0" smtClean="0"/>
              <a:t>TRAFFIC</a:t>
            </a:r>
            <a:endParaRPr sz="1600" b="0" dirty="0" smtClean="0">
              <a:latin typeface="Times"/>
              <a:ea typeface="Times"/>
              <a:cs typeface="Times"/>
              <a:sym typeface="Times"/>
            </a:endParaRPr>
          </a:p>
          <a:p>
            <a:pPr algn="ctr" defTabSz="642937">
              <a:lnSpc>
                <a:spcPts val="4500"/>
              </a:lnSpc>
              <a:spcBef>
                <a:spcPts val="1600"/>
              </a:spcBef>
              <a:defRPr sz="2000" b="1">
                <a:solidFill>
                  <a:srgbClr val="2F5C32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dirty="0" smtClean="0"/>
              <a:t>DARRELL SKIPPER, PE</a:t>
            </a:r>
          </a:p>
          <a:p>
            <a:pPr algn="ctr" defTabSz="642937">
              <a:lnSpc>
                <a:spcPts val="4500"/>
              </a:lnSpc>
              <a:spcBef>
                <a:spcPts val="1600"/>
              </a:spcBef>
              <a:defRPr sz="2000" b="1">
                <a:solidFill>
                  <a:srgbClr val="2F5C32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dirty="0" smtClean="0"/>
              <a:t>MICKEY </a:t>
            </a:r>
            <a:r>
              <a:rPr dirty="0"/>
              <a:t>HALL, PE</a:t>
            </a:r>
            <a:endParaRPr sz="1600" b="0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248" name="Native - USE THIS ONE - C and O logo - eps.pdf"/>
          <p:cNvPicPr>
            <a:picLocks noChangeAspect="1"/>
          </p:cNvPicPr>
          <p:nvPr/>
        </p:nvPicPr>
        <p:blipFill>
          <a:blip r:embed="rId6">
            <a:extLst/>
          </a:blip>
          <a:srcRect l="8396" t="13147" r="8396" b="13147"/>
          <a:stretch>
            <a:fillRect/>
          </a:stretch>
        </p:blipFill>
        <p:spPr>
          <a:xfrm>
            <a:off x="13285031" y="8934951"/>
            <a:ext cx="3105980" cy="1155818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>
            <a:off x="13296963" y="10600250"/>
            <a:ext cx="3081922" cy="1989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 defTabSz="642937">
              <a:lnSpc>
                <a:spcPts val="5900"/>
              </a:lnSpc>
              <a:spcBef>
                <a:spcPts val="1600"/>
              </a:spcBef>
              <a:defRPr sz="2600" b="1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SITE ELECTRICAL</a:t>
            </a:r>
            <a:endParaRPr sz="1600" b="0">
              <a:latin typeface="Times"/>
              <a:ea typeface="Times"/>
              <a:cs typeface="Times"/>
              <a:sym typeface="Times"/>
            </a:endParaRPr>
          </a:p>
          <a:p>
            <a:pPr algn="ctr" defTabSz="642937">
              <a:lnSpc>
                <a:spcPts val="4500"/>
              </a:lnSpc>
              <a:spcBef>
                <a:spcPts val="1600"/>
              </a:spcBef>
              <a:defRPr sz="2000" b="1">
                <a:solidFill>
                  <a:srgbClr val="2F5C32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CHARLIE CONWAY, PE</a:t>
            </a:r>
          </a:p>
          <a:p>
            <a:pPr algn="ctr" defTabSz="642937">
              <a:lnSpc>
                <a:spcPts val="4500"/>
              </a:lnSpc>
              <a:spcBef>
                <a:spcPts val="1600"/>
              </a:spcBef>
              <a:defRPr sz="2000" b="1">
                <a:solidFill>
                  <a:srgbClr val="2F5C32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KENNETH LANGLEY</a:t>
            </a:r>
            <a:endParaRPr sz="1600" b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grpSp>
        <p:nvGrpSpPr>
          <p:cNvPr id="254" name="Group 254"/>
          <p:cNvGrpSpPr/>
          <p:nvPr/>
        </p:nvGrpSpPr>
        <p:grpSpPr>
          <a:xfrm>
            <a:off x="16828887" y="8727391"/>
            <a:ext cx="3012165" cy="1363266"/>
            <a:chOff x="0" y="0"/>
            <a:chExt cx="3012164" cy="1363265"/>
          </a:xfrm>
        </p:grpSpPr>
        <p:sp>
          <p:nvSpPr>
            <p:cNvPr id="250" name="Shape 250"/>
            <p:cNvSpPr/>
            <p:nvPr/>
          </p:nvSpPr>
          <p:spPr>
            <a:xfrm>
              <a:off x="0" y="0"/>
              <a:ext cx="3012165" cy="1363266"/>
            </a:xfrm>
            <a:prstGeom prst="rect">
              <a:avLst/>
            </a:prstGeom>
            <a:solidFill>
              <a:srgbClr val="FFFFFF">
                <a:alpha val="3533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4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  <a:latin typeface="Palatino"/>
                  <a:ea typeface="Palatino"/>
                  <a:cs typeface="Palatino"/>
                  <a:sym typeface="Palatino"/>
                </a:defRPr>
              </a:pPr>
              <a:endParaRPr/>
            </a:p>
          </p:txBody>
        </p:sp>
        <p:pic>
          <p:nvPicPr>
            <p:cNvPr id="251" name="page9image7616.png"/>
            <p:cNvPicPr>
              <a:picLocks noChangeAspect="1"/>
            </p:cNvPicPr>
            <p:nvPr/>
          </p:nvPicPr>
          <p:blipFill>
            <a:blip r:embed="rId7">
              <a:alphaModFix amt="35336"/>
              <a:extLst/>
            </a:blip>
            <a:srcRect l="28030" r="35340"/>
            <a:stretch>
              <a:fillRect/>
            </a:stretch>
          </p:blipFill>
          <p:spPr>
            <a:xfrm>
              <a:off x="94676" y="489923"/>
              <a:ext cx="2822919" cy="3834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page9image7616.png"/>
            <p:cNvPicPr>
              <a:picLocks noChangeAspect="1"/>
            </p:cNvPicPr>
            <p:nvPr/>
          </p:nvPicPr>
          <p:blipFill>
            <a:blip r:embed="rId7">
              <a:alphaModFix amt="35336"/>
              <a:extLst/>
            </a:blip>
            <a:srcRect r="73306"/>
            <a:stretch>
              <a:fillRect/>
            </a:stretch>
          </p:blipFill>
          <p:spPr>
            <a:xfrm>
              <a:off x="477455" y="123966"/>
              <a:ext cx="2057181" cy="383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page9image7616.png"/>
            <p:cNvPicPr>
              <a:picLocks noChangeAspect="1"/>
            </p:cNvPicPr>
            <p:nvPr/>
          </p:nvPicPr>
          <p:blipFill>
            <a:blip r:embed="rId7">
              <a:alphaModFix amt="35336"/>
              <a:extLst/>
            </a:blip>
            <a:srcRect l="65921"/>
            <a:stretch>
              <a:fillRect/>
            </a:stretch>
          </p:blipFill>
          <p:spPr>
            <a:xfrm>
              <a:off x="192873" y="828616"/>
              <a:ext cx="2626317" cy="3834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5" name="page9image7280.png"/>
          <p:cNvPicPr>
            <a:picLocks noChangeAspect="1"/>
          </p:cNvPicPr>
          <p:nvPr/>
        </p:nvPicPr>
        <p:blipFill>
          <a:blip r:embed="rId2">
            <a:alphaModFix amt="34964"/>
            <a:extLst/>
          </a:blip>
          <a:srcRect l="2706" r="2800" b="6250"/>
          <a:stretch>
            <a:fillRect/>
          </a:stretch>
        </p:blipFill>
        <p:spPr>
          <a:xfrm>
            <a:off x="21210508" y="8727394"/>
            <a:ext cx="1293815" cy="1663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extrusionOk="0">
                <a:moveTo>
                  <a:pt x="10442" y="0"/>
                </a:moveTo>
                <a:cubicBezTo>
                  <a:pt x="8863" y="1"/>
                  <a:pt x="7416" y="11"/>
                  <a:pt x="6089" y="21"/>
                </a:cubicBezTo>
                <a:cubicBezTo>
                  <a:pt x="3091" y="57"/>
                  <a:pt x="2460" y="159"/>
                  <a:pt x="1762" y="479"/>
                </a:cubicBezTo>
                <a:cubicBezTo>
                  <a:pt x="1185" y="744"/>
                  <a:pt x="555" y="1236"/>
                  <a:pt x="358" y="1572"/>
                </a:cubicBezTo>
                <a:cubicBezTo>
                  <a:pt x="113" y="1988"/>
                  <a:pt x="6" y="4289"/>
                  <a:pt x="13" y="8832"/>
                </a:cubicBezTo>
                <a:cubicBezTo>
                  <a:pt x="25" y="15933"/>
                  <a:pt x="93" y="16308"/>
                  <a:pt x="1577" y="16947"/>
                </a:cubicBezTo>
                <a:cubicBezTo>
                  <a:pt x="2137" y="17188"/>
                  <a:pt x="4317" y="17265"/>
                  <a:pt x="10594" y="17272"/>
                </a:cubicBezTo>
                <a:cubicBezTo>
                  <a:pt x="19380" y="17281"/>
                  <a:pt x="20246" y="17186"/>
                  <a:pt x="20996" y="16097"/>
                </a:cubicBezTo>
                <a:cubicBezTo>
                  <a:pt x="21194" y="15811"/>
                  <a:pt x="21314" y="12973"/>
                  <a:pt x="21314" y="8626"/>
                </a:cubicBezTo>
                <a:lnTo>
                  <a:pt x="21314" y="1618"/>
                </a:lnTo>
                <a:lnTo>
                  <a:pt x="20208" y="809"/>
                </a:lnTo>
                <a:lnTo>
                  <a:pt x="19413" y="222"/>
                </a:lnTo>
                <a:cubicBezTo>
                  <a:pt x="19264" y="174"/>
                  <a:pt x="19088" y="118"/>
                  <a:pt x="19015" y="88"/>
                </a:cubicBezTo>
                <a:cubicBezTo>
                  <a:pt x="18866" y="27"/>
                  <a:pt x="14858" y="0"/>
                  <a:pt x="10813" y="0"/>
                </a:cubicBezTo>
                <a:lnTo>
                  <a:pt x="10442" y="0"/>
                </a:lnTo>
                <a:close/>
                <a:moveTo>
                  <a:pt x="225" y="18570"/>
                </a:moveTo>
                <a:cubicBezTo>
                  <a:pt x="55" y="18730"/>
                  <a:pt x="0" y="19139"/>
                  <a:pt x="0" y="20034"/>
                </a:cubicBezTo>
                <a:lnTo>
                  <a:pt x="0" y="21595"/>
                </a:lnTo>
                <a:lnTo>
                  <a:pt x="3849" y="21548"/>
                </a:lnTo>
                <a:lnTo>
                  <a:pt x="3849" y="21306"/>
                </a:lnTo>
                <a:lnTo>
                  <a:pt x="3849" y="20961"/>
                </a:lnTo>
                <a:lnTo>
                  <a:pt x="2412" y="20935"/>
                </a:lnTo>
                <a:lnTo>
                  <a:pt x="981" y="20904"/>
                </a:lnTo>
                <a:lnTo>
                  <a:pt x="941" y="19740"/>
                </a:lnTo>
                <a:lnTo>
                  <a:pt x="941" y="19724"/>
                </a:lnTo>
                <a:cubicBezTo>
                  <a:pt x="938" y="19659"/>
                  <a:pt x="928" y="19611"/>
                  <a:pt x="928" y="19544"/>
                </a:cubicBezTo>
                <a:cubicBezTo>
                  <a:pt x="928" y="18991"/>
                  <a:pt x="863" y="18701"/>
                  <a:pt x="709" y="18570"/>
                </a:cubicBezTo>
                <a:lnTo>
                  <a:pt x="338" y="18570"/>
                </a:lnTo>
                <a:lnTo>
                  <a:pt x="225" y="18570"/>
                </a:lnTo>
                <a:close/>
                <a:moveTo>
                  <a:pt x="4658" y="18570"/>
                </a:moveTo>
                <a:lnTo>
                  <a:pt x="4572" y="19730"/>
                </a:lnTo>
                <a:lnTo>
                  <a:pt x="4492" y="20832"/>
                </a:lnTo>
                <a:lnTo>
                  <a:pt x="4492" y="21543"/>
                </a:lnTo>
                <a:lnTo>
                  <a:pt x="4711" y="21538"/>
                </a:lnTo>
                <a:lnTo>
                  <a:pt x="9422" y="21481"/>
                </a:lnTo>
                <a:lnTo>
                  <a:pt x="9455" y="20369"/>
                </a:lnTo>
                <a:cubicBezTo>
                  <a:pt x="9429" y="20327"/>
                  <a:pt x="9416" y="20269"/>
                  <a:pt x="9382" y="20240"/>
                </a:cubicBezTo>
                <a:cubicBezTo>
                  <a:pt x="9218" y="20099"/>
                  <a:pt x="9200" y="20030"/>
                  <a:pt x="9316" y="19941"/>
                </a:cubicBezTo>
                <a:cubicBezTo>
                  <a:pt x="9371" y="19897"/>
                  <a:pt x="9416" y="19754"/>
                  <a:pt x="9441" y="19590"/>
                </a:cubicBezTo>
                <a:cubicBezTo>
                  <a:pt x="9386" y="19072"/>
                  <a:pt x="9189" y="18784"/>
                  <a:pt x="8666" y="18637"/>
                </a:cubicBezTo>
                <a:cubicBezTo>
                  <a:pt x="8256" y="18590"/>
                  <a:pt x="7696" y="18570"/>
                  <a:pt x="6698" y="18570"/>
                </a:cubicBezTo>
                <a:lnTo>
                  <a:pt x="4658" y="18570"/>
                </a:lnTo>
                <a:close/>
                <a:moveTo>
                  <a:pt x="10230" y="18570"/>
                </a:moveTo>
                <a:cubicBezTo>
                  <a:pt x="10207" y="18599"/>
                  <a:pt x="10190" y="18630"/>
                  <a:pt x="10190" y="18673"/>
                </a:cubicBezTo>
                <a:cubicBezTo>
                  <a:pt x="10190" y="18779"/>
                  <a:pt x="10675" y="19230"/>
                  <a:pt x="11270" y="19678"/>
                </a:cubicBezTo>
                <a:cubicBezTo>
                  <a:pt x="11890" y="20145"/>
                  <a:pt x="12357" y="20732"/>
                  <a:pt x="12357" y="21049"/>
                </a:cubicBezTo>
                <a:cubicBezTo>
                  <a:pt x="12357" y="21442"/>
                  <a:pt x="12534" y="21600"/>
                  <a:pt x="12973" y="21600"/>
                </a:cubicBezTo>
                <a:cubicBezTo>
                  <a:pt x="13301" y="21600"/>
                  <a:pt x="13485" y="21510"/>
                  <a:pt x="13556" y="21301"/>
                </a:cubicBezTo>
                <a:lnTo>
                  <a:pt x="13556" y="21126"/>
                </a:lnTo>
                <a:cubicBezTo>
                  <a:pt x="13556" y="20688"/>
                  <a:pt x="13624" y="20540"/>
                  <a:pt x="13953" y="20229"/>
                </a:cubicBezTo>
                <a:cubicBezTo>
                  <a:pt x="13995" y="20190"/>
                  <a:pt x="14031" y="20170"/>
                  <a:pt x="14073" y="20137"/>
                </a:cubicBezTo>
                <a:cubicBezTo>
                  <a:pt x="14204" y="19974"/>
                  <a:pt x="14344" y="19813"/>
                  <a:pt x="14503" y="19668"/>
                </a:cubicBezTo>
                <a:cubicBezTo>
                  <a:pt x="15006" y="19211"/>
                  <a:pt x="15424" y="18762"/>
                  <a:pt x="15431" y="18663"/>
                </a:cubicBezTo>
                <a:cubicBezTo>
                  <a:pt x="15434" y="18626"/>
                  <a:pt x="15414" y="18597"/>
                  <a:pt x="15398" y="18570"/>
                </a:cubicBezTo>
                <a:lnTo>
                  <a:pt x="14954" y="18570"/>
                </a:lnTo>
                <a:cubicBezTo>
                  <a:pt x="14711" y="18570"/>
                  <a:pt x="14596" y="18587"/>
                  <a:pt x="14464" y="18601"/>
                </a:cubicBezTo>
                <a:cubicBezTo>
                  <a:pt x="14159" y="18710"/>
                  <a:pt x="13839" y="18879"/>
                  <a:pt x="13589" y="19086"/>
                </a:cubicBezTo>
                <a:lnTo>
                  <a:pt x="13351" y="19276"/>
                </a:lnTo>
                <a:cubicBezTo>
                  <a:pt x="13325" y="19356"/>
                  <a:pt x="13256" y="19458"/>
                  <a:pt x="13132" y="19549"/>
                </a:cubicBezTo>
                <a:lnTo>
                  <a:pt x="12827" y="19771"/>
                </a:lnTo>
                <a:lnTo>
                  <a:pt x="12304" y="19276"/>
                </a:lnTo>
                <a:lnTo>
                  <a:pt x="12045" y="19086"/>
                </a:lnTo>
                <a:cubicBezTo>
                  <a:pt x="11715" y="18839"/>
                  <a:pt x="11339" y="18669"/>
                  <a:pt x="11005" y="18570"/>
                </a:cubicBezTo>
                <a:lnTo>
                  <a:pt x="10760" y="18570"/>
                </a:lnTo>
                <a:lnTo>
                  <a:pt x="10230" y="18570"/>
                </a:lnTo>
                <a:close/>
                <a:moveTo>
                  <a:pt x="16372" y="18570"/>
                </a:moveTo>
                <a:lnTo>
                  <a:pt x="16372" y="20013"/>
                </a:lnTo>
                <a:lnTo>
                  <a:pt x="16372" y="21600"/>
                </a:lnTo>
                <a:lnTo>
                  <a:pt x="18512" y="21600"/>
                </a:lnTo>
                <a:cubicBezTo>
                  <a:pt x="20663" y="21600"/>
                  <a:pt x="21432" y="21356"/>
                  <a:pt x="21586" y="20492"/>
                </a:cubicBezTo>
                <a:cubicBezTo>
                  <a:pt x="21586" y="20491"/>
                  <a:pt x="21586" y="20488"/>
                  <a:pt x="21586" y="20487"/>
                </a:cubicBezTo>
                <a:cubicBezTo>
                  <a:pt x="21587" y="20360"/>
                  <a:pt x="21600" y="20281"/>
                  <a:pt x="21599" y="20121"/>
                </a:cubicBezTo>
                <a:cubicBezTo>
                  <a:pt x="21598" y="19899"/>
                  <a:pt x="21591" y="19740"/>
                  <a:pt x="21579" y="19585"/>
                </a:cubicBezTo>
                <a:cubicBezTo>
                  <a:pt x="21480" y="18944"/>
                  <a:pt x="21048" y="18713"/>
                  <a:pt x="19870" y="18601"/>
                </a:cubicBezTo>
                <a:cubicBezTo>
                  <a:pt x="19453" y="18586"/>
                  <a:pt x="18979" y="18570"/>
                  <a:pt x="18465" y="18570"/>
                </a:cubicBezTo>
                <a:lnTo>
                  <a:pt x="16372" y="18570"/>
                </a:lnTo>
                <a:close/>
                <a:moveTo>
                  <a:pt x="6977" y="19266"/>
                </a:moveTo>
                <a:cubicBezTo>
                  <a:pt x="7968" y="19266"/>
                  <a:pt x="8213" y="19294"/>
                  <a:pt x="8275" y="19420"/>
                </a:cubicBezTo>
                <a:cubicBezTo>
                  <a:pt x="8318" y="19506"/>
                  <a:pt x="8296" y="19626"/>
                  <a:pt x="8222" y="19683"/>
                </a:cubicBezTo>
                <a:cubicBezTo>
                  <a:pt x="8148" y="19741"/>
                  <a:pt x="7566" y="19810"/>
                  <a:pt x="6930" y="19838"/>
                </a:cubicBezTo>
                <a:cubicBezTo>
                  <a:pt x="5938" y="19882"/>
                  <a:pt x="5760" y="19864"/>
                  <a:pt x="5691" y="19724"/>
                </a:cubicBezTo>
                <a:cubicBezTo>
                  <a:pt x="5500" y="19337"/>
                  <a:pt x="5701" y="19266"/>
                  <a:pt x="6977" y="19266"/>
                </a:cubicBezTo>
                <a:close/>
                <a:moveTo>
                  <a:pt x="17492" y="19317"/>
                </a:moveTo>
                <a:lnTo>
                  <a:pt x="18790" y="19333"/>
                </a:lnTo>
                <a:cubicBezTo>
                  <a:pt x="19583" y="19343"/>
                  <a:pt x="20147" y="19393"/>
                  <a:pt x="20261" y="19467"/>
                </a:cubicBezTo>
                <a:cubicBezTo>
                  <a:pt x="20385" y="19547"/>
                  <a:pt x="20453" y="19786"/>
                  <a:pt x="20453" y="20178"/>
                </a:cubicBezTo>
                <a:cubicBezTo>
                  <a:pt x="20453" y="20716"/>
                  <a:pt x="20422" y="20769"/>
                  <a:pt x="20122" y="20858"/>
                </a:cubicBezTo>
                <a:cubicBezTo>
                  <a:pt x="19791" y="20956"/>
                  <a:pt x="17517" y="20996"/>
                  <a:pt x="17505" y="20904"/>
                </a:cubicBezTo>
                <a:cubicBezTo>
                  <a:pt x="17501" y="20877"/>
                  <a:pt x="17501" y="20508"/>
                  <a:pt x="17498" y="20085"/>
                </a:cubicBezTo>
                <a:lnTo>
                  <a:pt x="17492" y="19317"/>
                </a:lnTo>
                <a:close/>
                <a:moveTo>
                  <a:pt x="5976" y="20369"/>
                </a:moveTo>
                <a:cubicBezTo>
                  <a:pt x="6161" y="20353"/>
                  <a:pt x="6465" y="20364"/>
                  <a:pt x="6997" y="20389"/>
                </a:cubicBezTo>
                <a:cubicBezTo>
                  <a:pt x="8255" y="20448"/>
                  <a:pt x="8535" y="20530"/>
                  <a:pt x="8401" y="20801"/>
                </a:cubicBezTo>
                <a:cubicBezTo>
                  <a:pt x="8339" y="20928"/>
                  <a:pt x="8092" y="20956"/>
                  <a:pt x="7043" y="20956"/>
                </a:cubicBezTo>
                <a:cubicBezTo>
                  <a:pt x="5699" y="20956"/>
                  <a:pt x="5498" y="20885"/>
                  <a:pt x="5691" y="20492"/>
                </a:cubicBezTo>
                <a:cubicBezTo>
                  <a:pt x="5726" y="20421"/>
                  <a:pt x="5791" y="20384"/>
                  <a:pt x="5976" y="2036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6" name="Shape 256"/>
          <p:cNvSpPr/>
          <p:nvPr/>
        </p:nvSpPr>
        <p:spPr>
          <a:xfrm>
            <a:off x="8992565" y="10633701"/>
            <a:ext cx="3969035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 defTabSz="642937">
              <a:lnSpc>
                <a:spcPts val="5900"/>
              </a:lnSpc>
              <a:spcBef>
                <a:spcPts val="1600"/>
              </a:spcBef>
              <a:defRPr sz="2600" b="1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dirty="0"/>
              <a:t>SITE </a:t>
            </a:r>
            <a:r>
              <a:rPr dirty="0" smtClean="0"/>
              <a:t>CIVIL</a:t>
            </a:r>
            <a:endParaRPr lang="en-US" dirty="0" smtClean="0"/>
          </a:p>
          <a:p>
            <a:pPr algn="ctr" defTabSz="642937">
              <a:lnSpc>
                <a:spcPts val="4500"/>
              </a:lnSpc>
              <a:spcBef>
                <a:spcPts val="1600"/>
              </a:spcBef>
              <a:defRPr sz="2000" b="1">
                <a:solidFill>
                  <a:srgbClr val="2F5C32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dirty="0" smtClean="0"/>
              <a:t>CURTIS </a:t>
            </a:r>
            <a:r>
              <a:rPr dirty="0"/>
              <a:t>EATMAN, PE, LEED </a:t>
            </a:r>
            <a:r>
              <a:rPr lang="en-US" dirty="0" smtClean="0"/>
              <a:t>AP</a:t>
            </a:r>
            <a:endParaRPr sz="1600" b="0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16914020" y="10600250"/>
            <a:ext cx="2841899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 defTabSz="642937">
              <a:lnSpc>
                <a:spcPts val="5900"/>
              </a:lnSpc>
              <a:spcBef>
                <a:spcPts val="1600"/>
              </a:spcBef>
              <a:defRPr sz="2600" b="1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ARCHITECTURE</a:t>
            </a:r>
            <a:endParaRPr sz="1600" b="0">
              <a:latin typeface="Times"/>
              <a:ea typeface="Times"/>
              <a:cs typeface="Times"/>
              <a:sym typeface="Times"/>
            </a:endParaRPr>
          </a:p>
          <a:p>
            <a:pPr algn="ctr" defTabSz="642937">
              <a:lnSpc>
                <a:spcPts val="4500"/>
              </a:lnSpc>
              <a:spcBef>
                <a:spcPts val="1600"/>
              </a:spcBef>
              <a:defRPr sz="2000" b="1">
                <a:solidFill>
                  <a:srgbClr val="2F5C32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STEPHEN ALLEN, AIA</a:t>
            </a:r>
            <a:endParaRPr sz="1600" b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58" name="Shape 258"/>
          <p:cNvSpPr/>
          <p:nvPr/>
        </p:nvSpPr>
        <p:spPr>
          <a:xfrm>
            <a:off x="19447988" y="10600250"/>
            <a:ext cx="4818857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 defTabSz="642937">
              <a:lnSpc>
                <a:spcPts val="5900"/>
              </a:lnSpc>
              <a:spcBef>
                <a:spcPts val="1600"/>
              </a:spcBef>
              <a:defRPr sz="2600" b="1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STRUCTURAL ENGINEERING</a:t>
            </a:r>
            <a:endParaRPr sz="1600" b="0">
              <a:latin typeface="Times"/>
              <a:ea typeface="Times"/>
              <a:cs typeface="Times"/>
              <a:sym typeface="Times"/>
            </a:endParaRPr>
          </a:p>
          <a:p>
            <a:pPr algn="ctr" defTabSz="642937">
              <a:lnSpc>
                <a:spcPts val="4500"/>
              </a:lnSpc>
              <a:spcBef>
                <a:spcPts val="1600"/>
              </a:spcBef>
              <a:defRPr sz="2000" b="1">
                <a:solidFill>
                  <a:srgbClr val="2F5C32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BRAD CHRISTOPHER, PE</a:t>
            </a:r>
            <a:endParaRPr sz="1600" b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59" name="Shape 259"/>
          <p:cNvSpPr/>
          <p:nvPr/>
        </p:nvSpPr>
        <p:spPr>
          <a:xfrm flipV="1">
            <a:off x="21844717" y="7938398"/>
            <a:ext cx="1" cy="659278"/>
          </a:xfrm>
          <a:prstGeom prst="line">
            <a:avLst/>
          </a:prstGeom>
          <a:ln w="25400">
            <a:solidFill>
              <a:srgbClr val="385A4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4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260" name="Shape 260"/>
          <p:cNvSpPr/>
          <p:nvPr/>
        </p:nvSpPr>
        <p:spPr>
          <a:xfrm flipV="1">
            <a:off x="18347669" y="7938398"/>
            <a:ext cx="1" cy="659278"/>
          </a:xfrm>
          <a:prstGeom prst="line">
            <a:avLst/>
          </a:prstGeom>
          <a:ln w="25400">
            <a:solidFill>
              <a:srgbClr val="385A4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4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261" name="Shape 261"/>
          <p:cNvSpPr/>
          <p:nvPr/>
        </p:nvSpPr>
        <p:spPr>
          <a:xfrm flipV="1">
            <a:off x="14825223" y="7938398"/>
            <a:ext cx="1" cy="659278"/>
          </a:xfrm>
          <a:prstGeom prst="line">
            <a:avLst/>
          </a:prstGeom>
          <a:ln w="63500">
            <a:solidFill>
              <a:srgbClr val="385A4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4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262" name="Shape 262"/>
          <p:cNvSpPr/>
          <p:nvPr/>
        </p:nvSpPr>
        <p:spPr>
          <a:xfrm flipV="1">
            <a:off x="10977083" y="7938398"/>
            <a:ext cx="1" cy="659278"/>
          </a:xfrm>
          <a:prstGeom prst="line">
            <a:avLst/>
          </a:prstGeom>
          <a:ln w="63500">
            <a:solidFill>
              <a:srgbClr val="385A4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4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263" name="Shape 263"/>
          <p:cNvSpPr/>
          <p:nvPr/>
        </p:nvSpPr>
        <p:spPr>
          <a:xfrm flipV="1">
            <a:off x="7077150" y="7938398"/>
            <a:ext cx="1" cy="659278"/>
          </a:xfrm>
          <a:prstGeom prst="line">
            <a:avLst/>
          </a:prstGeom>
          <a:ln w="63500">
            <a:solidFill>
              <a:srgbClr val="385A4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4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264" name="Shape 264"/>
          <p:cNvSpPr/>
          <p:nvPr/>
        </p:nvSpPr>
        <p:spPr>
          <a:xfrm flipV="1">
            <a:off x="2695609" y="7938399"/>
            <a:ext cx="1" cy="996554"/>
          </a:xfrm>
          <a:prstGeom prst="line">
            <a:avLst/>
          </a:prstGeom>
          <a:ln w="63500">
            <a:solidFill>
              <a:srgbClr val="385A4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4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265" name="Shape 265"/>
          <p:cNvSpPr/>
          <p:nvPr/>
        </p:nvSpPr>
        <p:spPr>
          <a:xfrm flipV="1">
            <a:off x="12830330" y="3666033"/>
            <a:ext cx="1" cy="4297766"/>
          </a:xfrm>
          <a:prstGeom prst="line">
            <a:avLst/>
          </a:prstGeom>
          <a:ln w="63500">
            <a:solidFill>
              <a:srgbClr val="385A4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4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2711538" y="4189808"/>
            <a:ext cx="849791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642937">
              <a:lnSpc>
                <a:spcPts val="4500"/>
              </a:lnSpc>
              <a:spcBef>
                <a:spcPts val="1600"/>
              </a:spcBef>
              <a:defRPr sz="2000" b="1">
                <a:solidFill>
                  <a:srgbClr val="2F5C32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rPr dirty="0"/>
              <a:t>TOMMY HOLCOMBE, PLA, ASLA, LEED AP – PRINCIPAL IN CHARGE </a:t>
            </a:r>
          </a:p>
        </p:txBody>
      </p:sp>
      <p:sp>
        <p:nvSpPr>
          <p:cNvPr id="267" name="Shape 267"/>
          <p:cNvSpPr/>
          <p:nvPr/>
        </p:nvSpPr>
        <p:spPr>
          <a:xfrm>
            <a:off x="2711538" y="4581476"/>
            <a:ext cx="956525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642937">
              <a:lnSpc>
                <a:spcPts val="4500"/>
              </a:lnSpc>
              <a:spcBef>
                <a:spcPts val="1600"/>
              </a:spcBef>
              <a:defRPr sz="2000" b="1">
                <a:solidFill>
                  <a:srgbClr val="2F5C32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STEPHEN SCHRADER, PLA, ASLA – DESIGN &amp; PROGRAMMING FACILITATOR</a:t>
            </a:r>
          </a:p>
        </p:txBody>
      </p:sp>
      <p:sp>
        <p:nvSpPr>
          <p:cNvPr id="268" name="Shape 268"/>
          <p:cNvSpPr/>
          <p:nvPr/>
        </p:nvSpPr>
        <p:spPr>
          <a:xfrm>
            <a:off x="2711538" y="4973144"/>
            <a:ext cx="610761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642937">
              <a:lnSpc>
                <a:spcPts val="4500"/>
              </a:lnSpc>
              <a:spcBef>
                <a:spcPts val="1600"/>
              </a:spcBef>
              <a:defRPr sz="2000" b="1">
                <a:solidFill>
                  <a:srgbClr val="2F5C32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CHRIS PUGH, PLA, ASLA – PROJECT MANAGER </a:t>
            </a:r>
          </a:p>
        </p:txBody>
      </p:sp>
      <p:sp>
        <p:nvSpPr>
          <p:cNvPr id="269" name="Shape 269"/>
          <p:cNvSpPr/>
          <p:nvPr/>
        </p:nvSpPr>
        <p:spPr>
          <a:xfrm>
            <a:off x="4487541" y="10607165"/>
            <a:ext cx="5222582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ctr" defTabSz="642937">
              <a:lnSpc>
                <a:spcPts val="5900"/>
              </a:lnSpc>
              <a:spcBef>
                <a:spcPts val="1600"/>
              </a:spcBef>
              <a:defRPr sz="2600" b="1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dirty="0"/>
              <a:t>INTERMODAL PLANNING</a:t>
            </a:r>
            <a:endParaRPr sz="1600" b="0" dirty="0">
              <a:latin typeface="Times"/>
              <a:ea typeface="Times"/>
              <a:cs typeface="Times"/>
              <a:sym typeface="Times"/>
            </a:endParaRPr>
          </a:p>
          <a:p>
            <a:pPr algn="ctr" defTabSz="642937">
              <a:lnSpc>
                <a:spcPts val="4500"/>
              </a:lnSpc>
              <a:spcBef>
                <a:spcPts val="1600"/>
              </a:spcBef>
              <a:defRPr sz="2000" b="1">
                <a:solidFill>
                  <a:srgbClr val="2F5C32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dirty="0"/>
              <a:t>KERRY BLIND, </a:t>
            </a:r>
            <a:r>
              <a:rPr dirty="0" smtClean="0"/>
              <a:t>PLA</a:t>
            </a:r>
            <a:endParaRPr sz="1600" b="0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70" name="Shape 270"/>
          <p:cNvSpPr/>
          <p:nvPr/>
        </p:nvSpPr>
        <p:spPr>
          <a:xfrm>
            <a:off x="14825223" y="7932048"/>
            <a:ext cx="7019494" cy="1"/>
          </a:xfrm>
          <a:prstGeom prst="line">
            <a:avLst/>
          </a:prstGeom>
          <a:ln w="25400">
            <a:solidFill>
              <a:srgbClr val="385A4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4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457199" y="560274"/>
            <a:ext cx="22298688" cy="1412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normAutofit lnSpcReduction="10000"/>
          </a:bodyPr>
          <a:lstStyle>
            <a:lvl1pPr algn="l" defTabSz="576072">
              <a:defRPr sz="8700" b="1" cap="all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Mell street corridor planning</a:t>
            </a:r>
          </a:p>
        </p:txBody>
      </p:sp>
      <p:sp>
        <p:nvSpPr>
          <p:cNvPr id="272" name="Shape 272"/>
          <p:cNvSpPr/>
          <p:nvPr/>
        </p:nvSpPr>
        <p:spPr>
          <a:xfrm>
            <a:off x="457199" y="1706234"/>
            <a:ext cx="22298688" cy="764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normAutofit/>
          </a:bodyPr>
          <a:lstStyle>
            <a:lvl1pPr algn="l" defTabSz="576072">
              <a:defRPr sz="4400" b="1" cap="all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project team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457199" y="560274"/>
            <a:ext cx="22298688" cy="1412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normAutofit lnSpcReduction="10000"/>
          </a:bodyPr>
          <a:lstStyle>
            <a:lvl1pPr algn="l" defTabSz="576072">
              <a:defRPr sz="8700" b="1" cap="all">
                <a:solidFill>
                  <a:srgbClr val="0B2743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rPr dirty="0"/>
              <a:t>Mell </a:t>
            </a:r>
            <a:r>
              <a:rPr lang="en-US" dirty="0" smtClean="0"/>
              <a:t>street corridor planning</a:t>
            </a:r>
            <a:endParaRPr dirty="0"/>
          </a:p>
        </p:txBody>
      </p:sp>
      <p:grpSp>
        <p:nvGrpSpPr>
          <p:cNvPr id="5" name="Group 236"/>
          <p:cNvGrpSpPr/>
          <p:nvPr/>
        </p:nvGrpSpPr>
        <p:grpSpPr>
          <a:xfrm>
            <a:off x="-268714" y="2353766"/>
            <a:ext cx="25216588" cy="9714052"/>
            <a:chOff x="0" y="0"/>
            <a:chExt cx="25216587" cy="9714051"/>
          </a:xfrm>
        </p:grpSpPr>
        <p:sp>
          <p:nvSpPr>
            <p:cNvPr id="6" name="Shape 186"/>
            <p:cNvSpPr/>
            <p:nvPr/>
          </p:nvSpPr>
          <p:spPr>
            <a:xfrm flipH="1">
              <a:off x="2659617" y="7008947"/>
              <a:ext cx="1" cy="1325711"/>
            </a:xfrm>
            <a:prstGeom prst="line">
              <a:avLst/>
            </a:prstGeom>
            <a:noFill/>
            <a:ln w="12700" cap="flat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" name="Shape 187"/>
            <p:cNvSpPr/>
            <p:nvPr/>
          </p:nvSpPr>
          <p:spPr>
            <a:xfrm>
              <a:off x="4763388" y="1313491"/>
              <a:ext cx="26840" cy="3076739"/>
            </a:xfrm>
            <a:prstGeom prst="line">
              <a:avLst/>
            </a:prstGeom>
            <a:noFill/>
            <a:ln w="12700" cap="flat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8" name="Shape 188"/>
            <p:cNvSpPr/>
            <p:nvPr/>
          </p:nvSpPr>
          <p:spPr>
            <a:xfrm>
              <a:off x="21660312" y="1313491"/>
              <a:ext cx="3572" cy="5419409"/>
            </a:xfrm>
            <a:prstGeom prst="line">
              <a:avLst/>
            </a:prstGeom>
            <a:noFill/>
            <a:ln w="12700" cap="flat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" name="Shape 189"/>
            <p:cNvSpPr/>
            <p:nvPr/>
          </p:nvSpPr>
          <p:spPr>
            <a:xfrm>
              <a:off x="2618903" y="282967"/>
              <a:ext cx="14032" cy="6131937"/>
            </a:xfrm>
            <a:prstGeom prst="line">
              <a:avLst/>
            </a:prstGeom>
            <a:noFill/>
            <a:ln w="12700" cap="flat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" name="Shape 190"/>
            <p:cNvSpPr/>
            <p:nvPr/>
          </p:nvSpPr>
          <p:spPr>
            <a:xfrm>
              <a:off x="1238157" y="6306588"/>
              <a:ext cx="21994884" cy="596065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44546A"/>
                </a:gs>
                <a:gs pos="100000">
                  <a:srgbClr val="52667F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" name="Shape 191"/>
            <p:cNvSpPr/>
            <p:nvPr/>
          </p:nvSpPr>
          <p:spPr>
            <a:xfrm>
              <a:off x="1472138" y="6224403"/>
              <a:ext cx="939801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1828800">
                <a:defRPr sz="2400" spc="-28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Dec ‘15</a:t>
              </a:r>
            </a:p>
          </p:txBody>
        </p:sp>
        <p:sp>
          <p:nvSpPr>
            <p:cNvPr id="12" name="Shape 192"/>
            <p:cNvSpPr/>
            <p:nvPr/>
          </p:nvSpPr>
          <p:spPr>
            <a:xfrm>
              <a:off x="7508833" y="6385967"/>
              <a:ext cx="1142499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1828800">
                <a:defRPr sz="2400" spc="-52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June ‘16</a:t>
              </a:r>
            </a:p>
          </p:txBody>
        </p:sp>
        <p:sp>
          <p:nvSpPr>
            <p:cNvPr id="13" name="Shape 193"/>
            <p:cNvSpPr/>
            <p:nvPr/>
          </p:nvSpPr>
          <p:spPr>
            <a:xfrm>
              <a:off x="10545645" y="6381505"/>
              <a:ext cx="1113991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1828800">
                <a:defRPr sz="2400" spc="-52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Sept ‘16</a:t>
              </a:r>
            </a:p>
          </p:txBody>
        </p:sp>
        <p:sp>
          <p:nvSpPr>
            <p:cNvPr id="14" name="Shape 194"/>
            <p:cNvSpPr/>
            <p:nvPr/>
          </p:nvSpPr>
          <p:spPr>
            <a:xfrm>
              <a:off x="13809972" y="6380427"/>
              <a:ext cx="1113995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1828800">
                <a:defRPr sz="2400" spc="-52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Dec ‘16</a:t>
              </a:r>
            </a:p>
          </p:txBody>
        </p:sp>
        <p:sp>
          <p:nvSpPr>
            <p:cNvPr id="15" name="Shape 195"/>
            <p:cNvSpPr/>
            <p:nvPr/>
          </p:nvSpPr>
          <p:spPr>
            <a:xfrm>
              <a:off x="16563509" y="6411493"/>
              <a:ext cx="1021583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1828800">
                <a:defRPr sz="2400" spc="-52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Mar ‘17</a:t>
              </a:r>
            </a:p>
          </p:txBody>
        </p:sp>
        <p:sp>
          <p:nvSpPr>
            <p:cNvPr id="16" name="Shape 196"/>
            <p:cNvSpPr/>
            <p:nvPr/>
          </p:nvSpPr>
          <p:spPr>
            <a:xfrm>
              <a:off x="19545817" y="6403820"/>
              <a:ext cx="1448539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1828800">
                <a:defRPr sz="2400" spc="-52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June ‘17</a:t>
              </a:r>
            </a:p>
          </p:txBody>
        </p:sp>
        <p:sp>
          <p:nvSpPr>
            <p:cNvPr id="17" name="Shape 197"/>
            <p:cNvSpPr/>
            <p:nvPr/>
          </p:nvSpPr>
          <p:spPr>
            <a:xfrm>
              <a:off x="1473006" y="8466951"/>
              <a:ext cx="2411641" cy="990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1828800">
                <a:defRPr sz="2200" b="1" spc="-16">
                  <a:solidFill>
                    <a:srgbClr val="000000"/>
                  </a:solidFill>
                  <a:latin typeface="Lucida Grande"/>
                  <a:ea typeface="Lucida Grande"/>
                  <a:cs typeface="Lucida Grande"/>
                  <a:sym typeface="Lucida Grande"/>
                </a:defRPr>
              </a:lvl1pPr>
            </a:lstStyle>
            <a:p>
              <a:r>
                <a:t>Mell Classroom Construction Begins</a:t>
              </a:r>
            </a:p>
          </p:txBody>
        </p:sp>
        <p:sp>
          <p:nvSpPr>
            <p:cNvPr id="18" name="Shape 198"/>
            <p:cNvSpPr/>
            <p:nvPr/>
          </p:nvSpPr>
          <p:spPr>
            <a:xfrm>
              <a:off x="1807401" y="8215620"/>
              <a:ext cx="1738199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1828800">
                <a:defRPr sz="2000" spc="-19">
                  <a:solidFill>
                    <a:srgbClr val="A5A5A5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December 2015</a:t>
              </a:r>
            </a:p>
          </p:txBody>
        </p:sp>
        <p:sp>
          <p:nvSpPr>
            <p:cNvPr id="19" name="Shape 199"/>
            <p:cNvSpPr/>
            <p:nvPr/>
          </p:nvSpPr>
          <p:spPr>
            <a:xfrm>
              <a:off x="2431018" y="6786107"/>
              <a:ext cx="457201" cy="508001"/>
            </a:xfrm>
            <a:prstGeom prst="star5">
              <a:avLst>
                <a:gd name="adj" fmla="val 25000"/>
                <a:gd name="hf" fmla="val 105146"/>
                <a:gd name="vf" fmla="val 110557"/>
              </a:avLst>
            </a:prstGeom>
            <a:solidFill>
              <a:srgbClr val="70AD47"/>
            </a:solidFill>
            <a:ln w="25400" cap="flat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" name="Shape 200"/>
            <p:cNvSpPr/>
            <p:nvPr/>
          </p:nvSpPr>
          <p:spPr>
            <a:xfrm>
              <a:off x="3316860" y="7604191"/>
              <a:ext cx="2859709" cy="990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1828800">
                <a:defRPr sz="2200" b="1" spc="-16">
                  <a:solidFill>
                    <a:srgbClr val="000000"/>
                  </a:solidFill>
                  <a:latin typeface="Lucida Grande"/>
                  <a:ea typeface="Lucida Grande"/>
                  <a:cs typeface="Lucida Grande"/>
                  <a:sym typeface="Lucida Grande"/>
                </a:defRPr>
              </a:lvl1pPr>
            </a:lstStyle>
            <a:p>
              <a:r>
                <a:rPr dirty="0"/>
                <a:t>Provost Open Forum and Visioning Session</a:t>
              </a:r>
            </a:p>
          </p:txBody>
        </p:sp>
        <p:sp>
          <p:nvSpPr>
            <p:cNvPr id="21" name="Shape 201"/>
            <p:cNvSpPr/>
            <p:nvPr/>
          </p:nvSpPr>
          <p:spPr>
            <a:xfrm>
              <a:off x="3759385" y="7165089"/>
              <a:ext cx="1987099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1828800">
                <a:defRPr sz="2000" spc="-12">
                  <a:solidFill>
                    <a:srgbClr val="A5A5A5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February 24, 2016 </a:t>
              </a:r>
            </a:p>
          </p:txBody>
        </p:sp>
        <p:sp>
          <p:nvSpPr>
            <p:cNvPr id="22" name="Shape 202"/>
            <p:cNvSpPr/>
            <p:nvPr/>
          </p:nvSpPr>
          <p:spPr>
            <a:xfrm>
              <a:off x="5548561" y="8723450"/>
              <a:ext cx="2641691" cy="990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1828800">
                <a:defRPr sz="2200" b="1" spc="-16">
                  <a:solidFill>
                    <a:srgbClr val="000000"/>
                  </a:solidFill>
                  <a:latin typeface="Lucida Grande"/>
                  <a:ea typeface="Lucida Grande"/>
                  <a:cs typeface="Lucida Grande"/>
                  <a:sym typeface="Lucida Grande"/>
                </a:defRPr>
              </a:lvl1pPr>
            </a:lstStyle>
            <a:p>
              <a:r>
                <a:t>Conceptual Design Recommendations Presentation</a:t>
              </a:r>
            </a:p>
          </p:txBody>
        </p:sp>
        <p:sp>
          <p:nvSpPr>
            <p:cNvPr id="23" name="Shape 203"/>
            <p:cNvSpPr/>
            <p:nvPr/>
          </p:nvSpPr>
          <p:spPr>
            <a:xfrm>
              <a:off x="6323307" y="8416019"/>
              <a:ext cx="1092201" cy="3077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1828800">
                <a:defRPr sz="2000" spc="-16">
                  <a:solidFill>
                    <a:srgbClr val="A5A5A5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dirty="0" smtClean="0"/>
                <a:t>April </a:t>
              </a:r>
              <a:r>
                <a:rPr dirty="0" smtClean="0"/>
                <a:t>2016</a:t>
              </a:r>
              <a:endParaRPr dirty="0"/>
            </a:p>
          </p:txBody>
        </p:sp>
        <p:sp>
          <p:nvSpPr>
            <p:cNvPr id="24" name="Shape 204"/>
            <p:cNvSpPr/>
            <p:nvPr/>
          </p:nvSpPr>
          <p:spPr>
            <a:xfrm>
              <a:off x="6606608" y="6770503"/>
              <a:ext cx="457201" cy="508001"/>
            </a:xfrm>
            <a:prstGeom prst="diamond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" name="Shape 205"/>
            <p:cNvSpPr/>
            <p:nvPr/>
          </p:nvSpPr>
          <p:spPr>
            <a:xfrm>
              <a:off x="21064427" y="7708035"/>
              <a:ext cx="1902405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1828800">
                <a:defRPr sz="2200" b="1" spc="-16">
                  <a:solidFill>
                    <a:srgbClr val="000000"/>
                  </a:solidFill>
                  <a:latin typeface="Lucida Grande"/>
                  <a:ea typeface="Lucida Grande"/>
                  <a:cs typeface="Lucida Grande"/>
                  <a:sym typeface="Lucida Grande"/>
                </a:defRPr>
              </a:lvl1pPr>
            </a:lstStyle>
            <a:p>
              <a:r>
                <a:t>Fall Semester Begins</a:t>
              </a:r>
            </a:p>
          </p:txBody>
        </p:sp>
        <p:sp>
          <p:nvSpPr>
            <p:cNvPr id="26" name="Shape 206"/>
            <p:cNvSpPr/>
            <p:nvPr/>
          </p:nvSpPr>
          <p:spPr>
            <a:xfrm>
              <a:off x="21036945" y="7239923"/>
              <a:ext cx="1772867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1828800">
                <a:defRPr sz="2000" spc="-8">
                  <a:solidFill>
                    <a:srgbClr val="A5A5A5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August 18, 2017</a:t>
              </a:r>
            </a:p>
          </p:txBody>
        </p:sp>
        <p:sp>
          <p:nvSpPr>
            <p:cNvPr id="27" name="Shape 207"/>
            <p:cNvSpPr/>
            <p:nvPr/>
          </p:nvSpPr>
          <p:spPr>
            <a:xfrm>
              <a:off x="21787029" y="6802529"/>
              <a:ext cx="457201" cy="508001"/>
            </a:xfrm>
            <a:prstGeom prst="diamond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" name="Shape 208"/>
            <p:cNvSpPr/>
            <p:nvPr/>
          </p:nvSpPr>
          <p:spPr>
            <a:xfrm>
              <a:off x="2618904" y="167259"/>
              <a:ext cx="19041407" cy="256870"/>
            </a:xfrm>
            <a:prstGeom prst="leftRightArrow">
              <a:avLst>
                <a:gd name="adj1" fmla="val 75000"/>
                <a:gd name="adj2" fmla="val 50000"/>
              </a:avLst>
            </a:prstGeom>
            <a:solidFill>
              <a:srgbClr val="96D64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" name="Shape 209"/>
            <p:cNvSpPr/>
            <p:nvPr/>
          </p:nvSpPr>
          <p:spPr>
            <a:xfrm>
              <a:off x="0" y="0"/>
              <a:ext cx="2476314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828800">
                <a:defRPr sz="2200" b="1" spc="-19">
                  <a:solidFill>
                    <a:srgbClr val="000000"/>
                  </a:solidFill>
                  <a:latin typeface="Lucida Grande"/>
                  <a:ea typeface="Lucida Grande"/>
                  <a:cs typeface="Lucida Grande"/>
                  <a:sym typeface="Lucida Grande"/>
                </a:defRPr>
              </a:lvl1pPr>
            </a:lstStyle>
            <a:p>
              <a:r>
                <a:t>Mell Classroom Construction</a:t>
              </a:r>
            </a:p>
          </p:txBody>
        </p:sp>
        <p:sp>
          <p:nvSpPr>
            <p:cNvPr id="30" name="Shape 210"/>
            <p:cNvSpPr/>
            <p:nvPr/>
          </p:nvSpPr>
          <p:spPr>
            <a:xfrm>
              <a:off x="21787029" y="177799"/>
              <a:ext cx="3429558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1828800">
                <a:defRPr sz="2000" b="1" spc="-8">
                  <a:solidFill>
                    <a:srgbClr val="70AD47"/>
                  </a:solidFill>
                  <a:latin typeface="Lucida Grande"/>
                  <a:ea typeface="Lucida Grande"/>
                  <a:cs typeface="Lucida Grande"/>
                  <a:sym typeface="Lucida Grande"/>
                </a:defRPr>
              </a:lvl1pPr>
            </a:lstStyle>
            <a:p>
              <a:r>
                <a:t>Dec 2015 – Aug 2017</a:t>
              </a:r>
            </a:p>
          </p:txBody>
        </p:sp>
        <p:sp>
          <p:nvSpPr>
            <p:cNvPr id="31" name="Shape 211"/>
            <p:cNvSpPr/>
            <p:nvPr/>
          </p:nvSpPr>
          <p:spPr>
            <a:xfrm>
              <a:off x="4783393" y="2361674"/>
              <a:ext cx="2051817" cy="273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161" y="0"/>
                  </a:lnTo>
                  <a:lnTo>
                    <a:pt x="21600" y="10800"/>
                  </a:lnTo>
                  <a:lnTo>
                    <a:pt x="20161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C7C7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" name="Shape 212"/>
            <p:cNvSpPr/>
            <p:nvPr/>
          </p:nvSpPr>
          <p:spPr>
            <a:xfrm>
              <a:off x="3319076" y="2299446"/>
              <a:ext cx="1219201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828800">
                <a:defRPr sz="2200" b="1" spc="-19">
                  <a:solidFill>
                    <a:srgbClr val="000000"/>
                  </a:solidFill>
                  <a:latin typeface="Lucida Grande"/>
                  <a:ea typeface="Lucida Grande"/>
                  <a:cs typeface="Lucida Grande"/>
                  <a:sym typeface="Lucida Grande"/>
                </a:defRPr>
              </a:lvl1pPr>
            </a:lstStyle>
            <a:p>
              <a:r>
                <a:t>Planning</a:t>
              </a:r>
            </a:p>
          </p:txBody>
        </p:sp>
        <p:sp>
          <p:nvSpPr>
            <p:cNvPr id="33" name="Shape 213"/>
            <p:cNvSpPr/>
            <p:nvPr/>
          </p:nvSpPr>
          <p:spPr>
            <a:xfrm>
              <a:off x="21787029" y="1317323"/>
              <a:ext cx="2670152" cy="3077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1828800">
                <a:defRPr sz="2000" b="1" spc="-4">
                  <a:solidFill>
                    <a:srgbClr val="ED7D31"/>
                  </a:solidFill>
                  <a:latin typeface="Lucida Grande"/>
                  <a:ea typeface="Lucida Grande"/>
                  <a:cs typeface="Lucida Grande"/>
                  <a:sym typeface="Lucida Grande"/>
                </a:defRPr>
              </a:lvl1pPr>
            </a:lstStyle>
            <a:p>
              <a:r>
                <a:rPr dirty="0"/>
                <a:t>Feb 2016 – Aug 2017</a:t>
              </a:r>
            </a:p>
          </p:txBody>
        </p:sp>
        <p:sp>
          <p:nvSpPr>
            <p:cNvPr id="34" name="Shape 214"/>
            <p:cNvSpPr/>
            <p:nvPr/>
          </p:nvSpPr>
          <p:spPr>
            <a:xfrm>
              <a:off x="6835207" y="3191457"/>
              <a:ext cx="8274663" cy="29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220" y="0"/>
                  </a:lnTo>
                  <a:lnTo>
                    <a:pt x="21600" y="10800"/>
                  </a:lnTo>
                  <a:lnTo>
                    <a:pt x="2122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4546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5" name="Shape 215"/>
            <p:cNvSpPr/>
            <p:nvPr/>
          </p:nvSpPr>
          <p:spPr>
            <a:xfrm>
              <a:off x="6848616" y="2200750"/>
              <a:ext cx="2478135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828800">
                <a:defRPr sz="2200" spc="-12">
                  <a:solidFill>
                    <a:srgbClr val="A5A5A5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Feb 2016 – May 2016</a:t>
              </a:r>
            </a:p>
          </p:txBody>
        </p:sp>
        <p:sp>
          <p:nvSpPr>
            <p:cNvPr id="36" name="Shape 216"/>
            <p:cNvSpPr/>
            <p:nvPr/>
          </p:nvSpPr>
          <p:spPr>
            <a:xfrm>
              <a:off x="2685892" y="1148434"/>
              <a:ext cx="1852385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defTabSz="1828800">
                <a:defRPr sz="2200" b="1" spc="-19">
                  <a:solidFill>
                    <a:srgbClr val="000000"/>
                  </a:solid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r>
                <a:rPr dirty="0"/>
                <a:t>Mell Street</a:t>
              </a:r>
            </a:p>
            <a:p>
              <a:pPr defTabSz="1828800">
                <a:defRPr sz="2200" b="1" spc="-19">
                  <a:solidFill>
                    <a:srgbClr val="000000"/>
                  </a:solid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r>
                <a:rPr dirty="0"/>
                <a:t>Corridor</a:t>
              </a:r>
            </a:p>
          </p:txBody>
        </p:sp>
        <p:sp>
          <p:nvSpPr>
            <p:cNvPr id="37" name="Shape 217"/>
            <p:cNvSpPr/>
            <p:nvPr/>
          </p:nvSpPr>
          <p:spPr>
            <a:xfrm>
              <a:off x="3319076" y="3164087"/>
              <a:ext cx="1219201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828800">
                <a:defRPr sz="2200" b="1" spc="-19">
                  <a:solidFill>
                    <a:srgbClr val="000000"/>
                  </a:solidFill>
                  <a:latin typeface="Lucida Grande"/>
                  <a:ea typeface="Lucida Grande"/>
                  <a:cs typeface="Lucida Grande"/>
                  <a:sym typeface="Lucida Grande"/>
                </a:defRPr>
              </a:lvl1pPr>
            </a:lstStyle>
            <a:p>
              <a:r>
                <a:t>Design</a:t>
              </a:r>
            </a:p>
          </p:txBody>
        </p:sp>
        <p:sp>
          <p:nvSpPr>
            <p:cNvPr id="38" name="Shape 218"/>
            <p:cNvSpPr/>
            <p:nvPr/>
          </p:nvSpPr>
          <p:spPr>
            <a:xfrm>
              <a:off x="2632935" y="3841801"/>
              <a:ext cx="1923787" cy="338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828800">
                <a:defRPr sz="2200" b="1" spc="-19">
                  <a:solidFill>
                    <a:srgbClr val="000000"/>
                  </a:solidFill>
                  <a:latin typeface="Lucida Grande"/>
                  <a:ea typeface="Lucida Grande"/>
                  <a:cs typeface="Lucida Grande"/>
                  <a:sym typeface="Lucida Grande"/>
                </a:defRPr>
              </a:lvl1pPr>
            </a:lstStyle>
            <a:p>
              <a:r>
                <a:rPr dirty="0"/>
                <a:t>Construction</a:t>
              </a:r>
            </a:p>
          </p:txBody>
        </p:sp>
        <p:sp>
          <p:nvSpPr>
            <p:cNvPr id="39" name="Shape 219"/>
            <p:cNvSpPr/>
            <p:nvPr/>
          </p:nvSpPr>
          <p:spPr>
            <a:xfrm>
              <a:off x="4555241" y="6755143"/>
              <a:ext cx="457201" cy="508001"/>
            </a:xfrm>
            <a:prstGeom prst="diamond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0" name="Shape 220"/>
            <p:cNvSpPr/>
            <p:nvPr/>
          </p:nvSpPr>
          <p:spPr>
            <a:xfrm>
              <a:off x="6835207" y="7066917"/>
              <a:ext cx="1" cy="1325711"/>
            </a:xfrm>
            <a:prstGeom prst="line">
              <a:avLst/>
            </a:prstGeom>
            <a:noFill/>
            <a:ln w="12700" cap="flat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1" name="Shape 221"/>
            <p:cNvSpPr/>
            <p:nvPr/>
          </p:nvSpPr>
          <p:spPr>
            <a:xfrm>
              <a:off x="14650167" y="3188402"/>
              <a:ext cx="2960901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828800">
                <a:defRPr sz="2200" spc="-12">
                  <a:solidFill>
                    <a:srgbClr val="A5A5A5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May 2016 – Jan 2017</a:t>
              </a:r>
            </a:p>
          </p:txBody>
        </p:sp>
        <p:sp>
          <p:nvSpPr>
            <p:cNvPr id="42" name="Shape 222"/>
            <p:cNvSpPr/>
            <p:nvPr/>
          </p:nvSpPr>
          <p:spPr>
            <a:xfrm flipH="1">
              <a:off x="21660311" y="179891"/>
              <a:ext cx="3" cy="1068235"/>
            </a:xfrm>
            <a:prstGeom prst="line">
              <a:avLst/>
            </a:prstGeom>
            <a:noFill/>
            <a:ln w="12700" cap="flat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" name="Shape 223"/>
            <p:cNvSpPr/>
            <p:nvPr/>
          </p:nvSpPr>
          <p:spPr>
            <a:xfrm>
              <a:off x="21975227" y="6380429"/>
              <a:ext cx="1257813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1828800">
                <a:defRPr sz="2400" spc="-52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Sep ‘17</a:t>
              </a:r>
            </a:p>
          </p:txBody>
        </p:sp>
        <p:sp>
          <p:nvSpPr>
            <p:cNvPr id="44" name="Shape 224"/>
            <p:cNvSpPr/>
            <p:nvPr/>
          </p:nvSpPr>
          <p:spPr>
            <a:xfrm>
              <a:off x="21218655" y="3898222"/>
              <a:ext cx="2960901" cy="33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828800">
                <a:defRPr sz="2200" spc="-12">
                  <a:solidFill>
                    <a:srgbClr val="A5A5A5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Jan 2017 – Aug 2017</a:t>
              </a:r>
            </a:p>
          </p:txBody>
        </p:sp>
        <p:sp>
          <p:nvSpPr>
            <p:cNvPr id="45" name="Shape 225"/>
            <p:cNvSpPr/>
            <p:nvPr/>
          </p:nvSpPr>
          <p:spPr>
            <a:xfrm>
              <a:off x="4783393" y="1313491"/>
              <a:ext cx="16876920" cy="294093"/>
            </a:xfrm>
            <a:prstGeom prst="leftRightArrow">
              <a:avLst>
                <a:gd name="adj1" fmla="val 75000"/>
                <a:gd name="adj2" fmla="val 50000"/>
              </a:avLst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6" name="Shape 226"/>
            <p:cNvSpPr/>
            <p:nvPr/>
          </p:nvSpPr>
          <p:spPr>
            <a:xfrm>
              <a:off x="15109869" y="3894566"/>
              <a:ext cx="6550443" cy="272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150" y="0"/>
                  </a:lnTo>
                  <a:lnTo>
                    <a:pt x="21600" y="10800"/>
                  </a:lnTo>
                  <a:lnTo>
                    <a:pt x="2115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B9BD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" name="Shape 227"/>
            <p:cNvSpPr/>
            <p:nvPr/>
          </p:nvSpPr>
          <p:spPr>
            <a:xfrm>
              <a:off x="3953316" y="4583936"/>
              <a:ext cx="3923880" cy="1015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defTabSz="1828800">
                <a:defRPr sz="2200" b="1" spc="-16">
                  <a:solidFill>
                    <a:srgbClr val="000000"/>
                  </a:solid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r>
                <a:rPr dirty="0"/>
                <a:t>Breakout meetings with </a:t>
              </a:r>
            </a:p>
            <a:p>
              <a:pPr algn="ctr" defTabSz="1828800">
                <a:defRPr sz="2200" b="1" spc="-16">
                  <a:solidFill>
                    <a:srgbClr val="000000"/>
                  </a:solid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r>
                <a:rPr dirty="0"/>
                <a:t>constituents and University governance groups</a:t>
              </a:r>
            </a:p>
          </p:txBody>
        </p:sp>
        <p:sp>
          <p:nvSpPr>
            <p:cNvPr id="48" name="Shape 228"/>
            <p:cNvSpPr/>
            <p:nvPr/>
          </p:nvSpPr>
          <p:spPr>
            <a:xfrm>
              <a:off x="4843179" y="4228785"/>
              <a:ext cx="198709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1828800">
                <a:defRPr sz="2000" spc="-12">
                  <a:solidFill>
                    <a:srgbClr val="A5A5A5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dirty="0" smtClean="0"/>
                <a:t>Mar - </a:t>
              </a:r>
              <a:r>
                <a:rPr dirty="0" smtClean="0"/>
                <a:t>April </a:t>
              </a:r>
              <a:r>
                <a:rPr dirty="0"/>
                <a:t>2016</a:t>
              </a:r>
            </a:p>
          </p:txBody>
        </p:sp>
        <p:sp>
          <p:nvSpPr>
            <p:cNvPr id="49" name="Shape 229"/>
            <p:cNvSpPr/>
            <p:nvPr/>
          </p:nvSpPr>
          <p:spPr>
            <a:xfrm>
              <a:off x="5581537" y="6766641"/>
              <a:ext cx="457201" cy="508001"/>
            </a:xfrm>
            <a:prstGeom prst="diamond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0" name="Shape 230"/>
            <p:cNvSpPr/>
            <p:nvPr/>
          </p:nvSpPr>
          <p:spPr>
            <a:xfrm flipH="1">
              <a:off x="5791466" y="5752315"/>
              <a:ext cx="16832" cy="1237459"/>
            </a:xfrm>
            <a:prstGeom prst="line">
              <a:avLst/>
            </a:prstGeom>
            <a:noFill/>
            <a:ln w="12700" cap="flat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1" name="Shape 231"/>
            <p:cNvSpPr/>
            <p:nvPr/>
          </p:nvSpPr>
          <p:spPr>
            <a:xfrm flipH="1">
              <a:off x="4770423" y="5844996"/>
              <a:ext cx="6983" cy="433699"/>
            </a:xfrm>
            <a:prstGeom prst="line">
              <a:avLst/>
            </a:prstGeom>
            <a:noFill/>
            <a:ln w="12700" cap="flat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2" name="Shape 232"/>
            <p:cNvSpPr/>
            <p:nvPr/>
          </p:nvSpPr>
          <p:spPr>
            <a:xfrm>
              <a:off x="4490073" y="6357055"/>
              <a:ext cx="1113996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1828800">
                <a:defRPr sz="2400" spc="-52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Mar ‘16</a:t>
              </a:r>
            </a:p>
          </p:txBody>
        </p:sp>
        <p:sp>
          <p:nvSpPr>
            <p:cNvPr id="53" name="Shape 233"/>
            <p:cNvSpPr/>
            <p:nvPr/>
          </p:nvSpPr>
          <p:spPr>
            <a:xfrm>
              <a:off x="9479299" y="7699797"/>
              <a:ext cx="2859709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defTabSz="1828800">
                <a:defRPr sz="2200" b="1" spc="-16">
                  <a:solidFill>
                    <a:srgbClr val="000000"/>
                  </a:solid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r>
                <a:t>Provost Open Forum </a:t>
              </a:r>
            </a:p>
            <a:p>
              <a:pPr algn="ctr" defTabSz="1828800">
                <a:defRPr sz="2200" b="1" spc="-16">
                  <a:solidFill>
                    <a:srgbClr val="000000"/>
                  </a:solid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r>
                <a:t>Project Update</a:t>
              </a:r>
            </a:p>
          </p:txBody>
        </p:sp>
        <p:sp>
          <p:nvSpPr>
            <p:cNvPr id="54" name="Shape 234"/>
            <p:cNvSpPr/>
            <p:nvPr/>
          </p:nvSpPr>
          <p:spPr>
            <a:xfrm>
              <a:off x="9958497" y="7364876"/>
              <a:ext cx="1987099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1828800">
                <a:defRPr sz="2000" spc="-12">
                  <a:solidFill>
                    <a:srgbClr val="A5A5A5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September 2016</a:t>
              </a:r>
            </a:p>
          </p:txBody>
        </p:sp>
        <p:sp>
          <p:nvSpPr>
            <p:cNvPr id="55" name="Shape 235"/>
            <p:cNvSpPr/>
            <p:nvPr/>
          </p:nvSpPr>
          <p:spPr>
            <a:xfrm>
              <a:off x="10754353" y="6802529"/>
              <a:ext cx="457201" cy="508001"/>
            </a:xfrm>
            <a:prstGeom prst="diamond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308843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46-TRANSIT BEFOR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0"/>
            <a:ext cx="24384001" cy="14525241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279"/>
          <p:cNvSpPr/>
          <p:nvPr/>
        </p:nvSpPr>
        <p:spPr>
          <a:xfrm>
            <a:off x="13963315" y="12871332"/>
            <a:ext cx="10420685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MELL STREET CORRIDOR</a:t>
            </a:r>
          </a:p>
        </p:txBody>
      </p:sp>
      <p:sp>
        <p:nvSpPr>
          <p:cNvPr id="58" name="Shape 282"/>
          <p:cNvSpPr/>
          <p:nvPr/>
        </p:nvSpPr>
        <p:spPr>
          <a:xfrm>
            <a:off x="10028523" y="12052300"/>
            <a:ext cx="14355477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/>
              <a:t>PRE-CONSTRUCTION CONDITIONS</a:t>
            </a:r>
          </a:p>
        </p:txBody>
      </p:sp>
    </p:spTree>
    <p:extLst>
      <p:ext uri="{BB962C8B-B14F-4D97-AF65-F5344CB8AC3E}">
        <p14:creationId xmlns:p14="http://schemas.microsoft.com/office/powerpoint/2010/main" val="16936290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52-TRANSIT CONS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27000"/>
            <a:ext cx="24384001" cy="14525241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Shape 298"/>
          <p:cNvSpPr/>
          <p:nvPr/>
        </p:nvSpPr>
        <p:spPr>
          <a:xfrm>
            <a:off x="9738834" y="12052300"/>
            <a:ext cx="14645166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CONSTRUCTION CONDITIONS</a:t>
            </a:r>
          </a:p>
        </p:txBody>
      </p:sp>
      <p:sp>
        <p:nvSpPr>
          <p:cNvPr id="299" name="Shape 299"/>
          <p:cNvSpPr/>
          <p:nvPr/>
        </p:nvSpPr>
        <p:spPr>
          <a:xfrm>
            <a:off x="13963315" y="12871332"/>
            <a:ext cx="10420685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MELL STREET CORRIDOR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54-ROSS TO ROOSEVEL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0"/>
            <a:ext cx="24384001" cy="14525241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Shape 308"/>
          <p:cNvSpPr/>
          <p:nvPr/>
        </p:nvSpPr>
        <p:spPr>
          <a:xfrm>
            <a:off x="9738834" y="12052300"/>
            <a:ext cx="14645166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/>
              <a:t>FUTURE POSSIBILITIES</a:t>
            </a:r>
          </a:p>
        </p:txBody>
      </p:sp>
      <p:sp>
        <p:nvSpPr>
          <p:cNvPr id="309" name="Shape 309"/>
          <p:cNvSpPr/>
          <p:nvPr/>
        </p:nvSpPr>
        <p:spPr>
          <a:xfrm>
            <a:off x="7715486" y="12871332"/>
            <a:ext cx="16668514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MELL STREET CORRIDOR:  ROSS SQUARE TO ROOSEVELT DRIVE FOCUS AREA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4287" y="9207320"/>
            <a:ext cx="5917720" cy="2564805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Re-open Mell to Traffic: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Less Desirable – 64%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Neutral – 19%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More Desirable – 17%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accent1">
                  <a:hueOff val="47394"/>
                  <a:satOff val="-25753"/>
                  <a:lumOff val="-7544"/>
                </a:schemeClr>
              </a:solidFill>
              <a:effectLst/>
              <a:uFillTx/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56-MELL PLAZ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27000"/>
            <a:ext cx="24384001" cy="14525241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Shape 312"/>
          <p:cNvSpPr/>
          <p:nvPr/>
        </p:nvSpPr>
        <p:spPr>
          <a:xfrm>
            <a:off x="9738834" y="12052300"/>
            <a:ext cx="14645166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FUTURE POSSIBILITIES</a:t>
            </a:r>
          </a:p>
        </p:txBody>
      </p:sp>
      <p:sp>
        <p:nvSpPr>
          <p:cNvPr id="313" name="Shape 313"/>
          <p:cNvSpPr/>
          <p:nvPr/>
        </p:nvSpPr>
        <p:spPr>
          <a:xfrm>
            <a:off x="7715486" y="12871332"/>
            <a:ext cx="16668514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MELL STREET CORRIDOR:  ROSS SQUARE TO ROOSEVELT DRIVE FOCUS AREA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4287" y="9207320"/>
            <a:ext cx="5917720" cy="2564805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Mell Closure: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Less Desirable – 20%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Neutral – 12%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More Desirable – 68%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accent1">
                  <a:hueOff val="47394"/>
                  <a:satOff val="-25753"/>
                  <a:lumOff val="-7544"/>
                </a:schemeClr>
              </a:solidFill>
              <a:effectLst/>
              <a:uFillTx/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0412" y="989447"/>
            <a:ext cx="10391512" cy="7355427"/>
          </a:xfrm>
          <a:prstGeom prst="rect">
            <a:avLst/>
          </a:prstGeom>
          <a:effectLst>
            <a:outerShdw blurRad="63500" dist="762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70024" y="3410923"/>
            <a:ext cx="12480012" cy="8200436"/>
          </a:xfrm>
          <a:prstGeom prst="rect">
            <a:avLst/>
          </a:prstGeom>
          <a:effectLst>
            <a:outerShdw blurRad="50800" dist="127000" dir="27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72-ROOSEV RDAB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27000"/>
            <a:ext cx="24384001" cy="14525241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Shape 415"/>
          <p:cNvSpPr/>
          <p:nvPr/>
        </p:nvSpPr>
        <p:spPr>
          <a:xfrm>
            <a:off x="9738834" y="12052300"/>
            <a:ext cx="14645166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FUTURE POSSIBILITIES</a:t>
            </a:r>
          </a:p>
        </p:txBody>
      </p:sp>
      <p:sp>
        <p:nvSpPr>
          <p:cNvPr id="416" name="Shape 416"/>
          <p:cNvSpPr/>
          <p:nvPr/>
        </p:nvSpPr>
        <p:spPr>
          <a:xfrm>
            <a:off x="7715486" y="12871332"/>
            <a:ext cx="16668514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MELL STREET CORRIDOR:  ROSS SQUARE TO ROOSEVELT DRIVE FOCUS AREA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164F86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rial Black"/>
            <a:ea typeface="Arial Black"/>
            <a:cs typeface="Arial Black"/>
            <a:sym typeface="Arial Blac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chemeClr val="accent1">
                <a:hueOff val="47394"/>
                <a:satOff val="-25753"/>
                <a:lumOff val="-7544"/>
              </a:schemeClr>
            </a:solidFill>
            <a:effectLst/>
            <a:uFillTx/>
            <a:latin typeface="Arial Black"/>
            <a:ea typeface="Arial Black"/>
            <a:cs typeface="Arial Black"/>
            <a:sym typeface="Arial Blac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rial Black"/>
            <a:ea typeface="Arial Black"/>
            <a:cs typeface="Arial Black"/>
            <a:sym typeface="Arial Blac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chemeClr val="accent1">
                <a:hueOff val="47394"/>
                <a:satOff val="-25753"/>
                <a:lumOff val="-7544"/>
              </a:schemeClr>
            </a:solidFill>
            <a:effectLst/>
            <a:uFillTx/>
            <a:latin typeface="Arial Black"/>
            <a:ea typeface="Arial Black"/>
            <a:cs typeface="Arial Black"/>
            <a:sym typeface="Arial Blac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431</Words>
  <Application>Microsoft Office PowerPoint</Application>
  <PresentationFormat>Custom</PresentationFormat>
  <Paragraphs>106</Paragraphs>
  <Slides>15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Arial Black</vt:lpstr>
      <vt:lpstr>Calibri</vt:lpstr>
      <vt:lpstr>Helvetica Light</vt:lpstr>
      <vt:lpstr>Helvetica Neue</vt:lpstr>
      <vt:lpstr>Lucida Grande</vt:lpstr>
      <vt:lpstr>LucidaGrande</vt:lpstr>
      <vt:lpstr>Palatino</vt:lpstr>
      <vt:lpstr>Times</vt:lpstr>
      <vt:lpstr>White</vt:lpstr>
      <vt:lpstr>Mell Street corridor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PROVOST’S OPEN FORUM</dc:title>
  <dc:creator>Benjamin Burmester</dc:creator>
  <cp:lastModifiedBy>Larry Teeter</cp:lastModifiedBy>
  <cp:revision>14</cp:revision>
  <dcterms:modified xsi:type="dcterms:W3CDTF">2016-03-18T23:05:22Z</dcterms:modified>
</cp:coreProperties>
</file>