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2" r:id="rId6"/>
    <p:sldId id="264" r:id="rId7"/>
    <p:sldId id="259" r:id="rId8"/>
    <p:sldId id="263" r:id="rId9"/>
    <p:sldId id="267" r:id="rId10"/>
    <p:sldId id="265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2CF341-F3EC-4593-88F2-A122C26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2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914947-522C-4B99-A62F-4896BD9AE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2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 War Eagle 2014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Office of Information Technology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74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4B99B7-092C-4D3C-9D74-C2B05A530736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271767"/>
            <a:ext cx="1814595" cy="4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5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Hopper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tx1"/>
                </a:solidFill>
              </a:rPr>
              <a:t>The next step </a:t>
            </a:r>
            <a:r>
              <a:rPr lang="en-US" sz="4400" smtClean="0">
                <a:solidFill>
                  <a:schemeClr val="tx1"/>
                </a:solidFill>
              </a:rPr>
              <a:t>in </a:t>
            </a:r>
            <a:r>
              <a:rPr lang="en-US" sz="4400" smtClean="0">
                <a:solidFill>
                  <a:schemeClr val="tx1"/>
                </a:solidFill>
              </a:rPr>
              <a:t/>
            </a:r>
            <a:br>
              <a:rPr lang="en-US" sz="4400" smtClean="0">
                <a:solidFill>
                  <a:schemeClr val="tx1"/>
                </a:solidFill>
              </a:rPr>
            </a:br>
            <a:r>
              <a:rPr lang="en-US" sz="4400" smtClean="0">
                <a:solidFill>
                  <a:schemeClr val="tx1"/>
                </a:solidFill>
              </a:rPr>
              <a:t>High </a:t>
            </a:r>
            <a:r>
              <a:rPr lang="en-US" sz="4400" dirty="0" smtClean="0">
                <a:solidFill>
                  <a:schemeClr val="tx1"/>
                </a:solidFill>
              </a:rPr>
              <a:t>Performance </a:t>
            </a:r>
            <a:r>
              <a:rPr lang="en-US" sz="4400" smtClean="0">
                <a:solidFill>
                  <a:schemeClr val="tx1"/>
                </a:solidFill>
              </a:rPr>
              <a:t>Computing </a:t>
            </a:r>
            <a:r>
              <a:rPr lang="en-US" sz="4400" smtClean="0">
                <a:solidFill>
                  <a:schemeClr val="tx1"/>
                </a:solidFill>
              </a:rPr>
              <a:t/>
            </a:r>
            <a:br>
              <a:rPr lang="en-US" sz="4400" smtClean="0">
                <a:solidFill>
                  <a:schemeClr val="tx1"/>
                </a:solidFill>
              </a:rPr>
            </a:br>
            <a:r>
              <a:rPr lang="en-US" sz="4400" smtClean="0">
                <a:solidFill>
                  <a:schemeClr val="tx1"/>
                </a:solidFill>
              </a:rPr>
              <a:t>at </a:t>
            </a:r>
            <a:r>
              <a:rPr lang="en-US" sz="4400" dirty="0" smtClean="0">
                <a:solidFill>
                  <a:schemeClr val="tx1"/>
                </a:solidFill>
              </a:rPr>
              <a:t>Auburn University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65124"/>
            <a:ext cx="8825658" cy="473676"/>
          </a:xfrm>
        </p:spPr>
        <p:txBody>
          <a:bodyPr/>
          <a:lstStyle/>
          <a:p>
            <a:r>
              <a:rPr lang="en-US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16,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535460"/>
            <a:ext cx="8946541" cy="57129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Hopper?</a:t>
            </a:r>
            <a:r>
              <a:rPr lang="en-US" sz="3200" dirty="0" smtClean="0">
                <a:effectLst/>
              </a:rPr>
              <a:t> – </a:t>
            </a:r>
            <a:r>
              <a:rPr lang="en-US" sz="2800" dirty="0" smtClean="0">
                <a:effectLst/>
              </a:rPr>
              <a:t>Named for groundbreaking computer scientist Grace Hopper. </a:t>
            </a:r>
            <a:endParaRPr lang="en-US" sz="3200" dirty="0" smtClean="0">
              <a:effectLst/>
            </a:endParaRPr>
          </a:p>
          <a:p>
            <a:r>
              <a:rPr lang="en-US" sz="3600" dirty="0" smtClean="0">
                <a:effectLst/>
              </a:rPr>
              <a:t>Cluster?</a:t>
            </a:r>
            <a:r>
              <a:rPr lang="en-US" sz="3200" dirty="0" smtClean="0">
                <a:effectLst/>
              </a:rPr>
              <a:t> – </a:t>
            </a:r>
            <a:r>
              <a:rPr lang="en-US" sz="2800" dirty="0" smtClean="0">
                <a:effectLst/>
              </a:rPr>
              <a:t>A collection of computers configured to work together.</a:t>
            </a:r>
            <a:endParaRPr lang="en-US" sz="2800" dirty="0">
              <a:effectLst/>
            </a:endParaRPr>
          </a:p>
          <a:p>
            <a:r>
              <a:rPr lang="en-US" sz="3200" dirty="0" smtClean="0">
                <a:effectLst/>
              </a:rPr>
              <a:t>Community? – </a:t>
            </a:r>
            <a:r>
              <a:rPr lang="en-US" sz="2800" dirty="0" smtClean="0">
                <a:effectLst/>
              </a:rPr>
              <a:t>A joint effort funded with  investments by:</a:t>
            </a:r>
            <a:endParaRPr lang="en-US" sz="3200" dirty="0" smtClean="0">
              <a:effectLst/>
            </a:endParaRPr>
          </a:p>
          <a:p>
            <a:pPr lvl="2"/>
            <a:r>
              <a:rPr lang="en-US" sz="2400" dirty="0" smtClean="0">
                <a:effectLst/>
              </a:rPr>
              <a:t>Office of the Provost</a:t>
            </a:r>
          </a:p>
          <a:p>
            <a:pPr lvl="2"/>
            <a:r>
              <a:rPr lang="en-US" sz="2400" dirty="0" smtClean="0">
                <a:effectLst/>
              </a:rPr>
              <a:t>Office of Information Technology</a:t>
            </a:r>
          </a:p>
          <a:p>
            <a:pPr lvl="2"/>
            <a:r>
              <a:rPr lang="en-US" sz="2400" dirty="0" smtClean="0">
                <a:effectLst/>
              </a:rPr>
              <a:t>College of Science and Mathematics</a:t>
            </a:r>
          </a:p>
          <a:p>
            <a:pPr lvl="2"/>
            <a:r>
              <a:rPr lang="en-US" sz="2400" dirty="0" smtClean="0">
                <a:effectLst/>
              </a:rPr>
              <a:t>Samuel </a:t>
            </a:r>
            <a:r>
              <a:rPr lang="en-US" sz="2400" dirty="0" err="1" smtClean="0">
                <a:effectLst/>
              </a:rPr>
              <a:t>Ginn</a:t>
            </a:r>
            <a:r>
              <a:rPr lang="en-US" sz="2400" dirty="0" smtClean="0">
                <a:effectLst/>
              </a:rPr>
              <a:t> College of Engineering</a:t>
            </a:r>
          </a:p>
          <a:p>
            <a:pPr lvl="2"/>
            <a:r>
              <a:rPr lang="en-US" sz="2400" dirty="0" smtClean="0">
                <a:effectLst/>
              </a:rPr>
              <a:t>Roughly 25 Researchers and Research Groups</a:t>
            </a:r>
          </a:p>
          <a:p>
            <a:pPr lvl="2"/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957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1" y="480935"/>
            <a:ext cx="7908316" cy="5931238"/>
          </a:xfrm>
        </p:spPr>
      </p:pic>
    </p:spTree>
    <p:extLst>
      <p:ext uri="{BB962C8B-B14F-4D97-AF65-F5344CB8AC3E}">
        <p14:creationId xmlns:p14="http://schemas.microsoft.com/office/powerpoint/2010/main" val="36286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3900" dirty="0" smtClean="0"/>
              <a:t>?</a:t>
            </a:r>
            <a:endParaRPr lang="en-US" sz="23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12275"/>
            <a:ext cx="8667733" cy="61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535460"/>
            <a:ext cx="8946541" cy="5712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effectLst/>
              </a:rPr>
              <a:t>Speeds and Feeds</a:t>
            </a:r>
          </a:p>
          <a:p>
            <a:r>
              <a:rPr lang="en-US" sz="2800" dirty="0" smtClean="0">
                <a:effectLst/>
              </a:rPr>
              <a:t>120 Nodes</a:t>
            </a:r>
          </a:p>
          <a:p>
            <a:r>
              <a:rPr lang="en-US" sz="2800" dirty="0" smtClean="0">
                <a:effectLst/>
              </a:rPr>
              <a:t>2,000 cores</a:t>
            </a:r>
          </a:p>
          <a:p>
            <a:r>
              <a:rPr lang="en-US" sz="2800" dirty="0" smtClean="0">
                <a:effectLst/>
              </a:rPr>
              <a:t>15 Terabytes of Memory</a:t>
            </a:r>
          </a:p>
          <a:p>
            <a:r>
              <a:rPr lang="en-US" sz="2800" dirty="0" smtClean="0">
                <a:effectLst/>
              </a:rPr>
              <a:t>1.4 Petabytes of Disk Storage</a:t>
            </a:r>
          </a:p>
          <a:p>
            <a:r>
              <a:rPr lang="en-US" sz="2800" dirty="0" err="1" smtClean="0">
                <a:effectLst/>
              </a:rPr>
              <a:t>Infiniband</a:t>
            </a:r>
            <a:r>
              <a:rPr lang="en-US" sz="2800" dirty="0" smtClean="0">
                <a:effectLst/>
              </a:rPr>
              <a:t> Storage Network</a:t>
            </a:r>
          </a:p>
          <a:p>
            <a:r>
              <a:rPr lang="en-US" sz="2800" dirty="0" smtClean="0">
                <a:effectLst/>
              </a:rPr>
              <a:t>102 Teraflops of compute capacity</a:t>
            </a:r>
          </a:p>
          <a:p>
            <a:r>
              <a:rPr lang="en-US" sz="2800" dirty="0" smtClean="0">
                <a:effectLst/>
              </a:rPr>
              <a:t>Bonus:</a:t>
            </a:r>
          </a:p>
          <a:p>
            <a:pPr lvl="1"/>
            <a:r>
              <a:rPr lang="pt-BR" sz="2800" dirty="0" smtClean="0">
                <a:effectLst/>
              </a:rPr>
              <a:t>Two nVidia </a:t>
            </a:r>
            <a:r>
              <a:rPr lang="pt-BR" sz="2800" dirty="0">
                <a:effectLst/>
              </a:rPr>
              <a:t>Tesla </a:t>
            </a:r>
            <a:r>
              <a:rPr lang="pt-BR" sz="2800" dirty="0" smtClean="0">
                <a:effectLst/>
              </a:rPr>
              <a:t>K80 nodes</a:t>
            </a:r>
          </a:p>
          <a:p>
            <a:pPr lvl="1"/>
            <a:r>
              <a:rPr lang="en-US" sz="2800" dirty="0" smtClean="0">
                <a:effectLst/>
              </a:rPr>
              <a:t>Two Intel </a:t>
            </a:r>
            <a:r>
              <a:rPr lang="en-US" sz="2800" dirty="0">
                <a:effectLst/>
              </a:rPr>
              <a:t>Xeon Phi </a:t>
            </a:r>
            <a:r>
              <a:rPr lang="en-US" sz="2800" dirty="0" smtClean="0">
                <a:effectLst/>
              </a:rPr>
              <a:t>7120P </a:t>
            </a:r>
            <a:r>
              <a:rPr lang="en-US" sz="2800" dirty="0">
                <a:effectLst/>
              </a:rPr>
              <a:t>nodes</a:t>
            </a:r>
            <a:endParaRPr lang="en-US" sz="2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51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535460"/>
            <a:ext cx="8946541" cy="5712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effectLst/>
              </a:rPr>
              <a:t>The Real Strength of Hopper…</a:t>
            </a:r>
          </a:p>
          <a:p>
            <a:pPr marL="0" indent="0" algn="ctr">
              <a:buNone/>
            </a:pPr>
            <a:endParaRPr lang="en-US" sz="1800" dirty="0">
              <a:effectLst/>
            </a:endParaRPr>
          </a:p>
          <a:p>
            <a:pPr lvl="2"/>
            <a:r>
              <a:rPr lang="en-US" sz="3200" dirty="0" smtClean="0">
                <a:effectLst/>
              </a:rPr>
              <a:t>Central Technical Support</a:t>
            </a:r>
          </a:p>
          <a:p>
            <a:pPr lvl="2"/>
            <a:r>
              <a:rPr lang="en-US" sz="3200" dirty="0" smtClean="0">
                <a:effectLst/>
              </a:rPr>
              <a:t>Infrastructure In Place</a:t>
            </a:r>
          </a:p>
          <a:p>
            <a:pPr lvl="2"/>
            <a:r>
              <a:rPr lang="en-US" sz="3200" dirty="0" smtClean="0">
                <a:effectLst/>
              </a:rPr>
              <a:t>Room to Grow</a:t>
            </a:r>
          </a:p>
          <a:p>
            <a:pPr lvl="2"/>
            <a:r>
              <a:rPr lang="en-US" sz="3200" dirty="0" smtClean="0">
                <a:effectLst/>
              </a:rPr>
              <a:t>Support from the Administration</a:t>
            </a:r>
          </a:p>
          <a:p>
            <a:pPr lvl="2"/>
            <a:r>
              <a:rPr lang="en-US" sz="3200" dirty="0">
                <a:effectLst/>
              </a:rPr>
              <a:t>Researchers Define Usage </a:t>
            </a:r>
            <a:r>
              <a:rPr lang="en-US" sz="3200" dirty="0" smtClean="0">
                <a:effectLst/>
              </a:rPr>
              <a:t>Policies</a:t>
            </a:r>
          </a:p>
          <a:p>
            <a:pPr lvl="2"/>
            <a:r>
              <a:rPr lang="en-US" sz="3200" dirty="0" smtClean="0">
                <a:effectLst/>
              </a:rPr>
              <a:t>Researchers Pooling </a:t>
            </a:r>
            <a:r>
              <a:rPr lang="en-US" sz="3200" dirty="0">
                <a:effectLst/>
              </a:rPr>
              <a:t>Resources</a:t>
            </a:r>
          </a:p>
          <a:p>
            <a:pPr lvl="2"/>
            <a:endParaRPr lang="en-US" sz="3200" dirty="0" smtClean="0">
              <a:effectLst/>
            </a:endParaRPr>
          </a:p>
          <a:p>
            <a:pPr lvl="2"/>
            <a:endParaRPr lang="en-US" sz="3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7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39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23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hpcportal.auburn.edu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35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uburn Template Alt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DD550C"/>
      </a:accent1>
      <a:accent2>
        <a:srgbClr val="E6C133"/>
      </a:accent2>
      <a:accent3>
        <a:srgbClr val="F68026"/>
      </a:accent3>
      <a:accent4>
        <a:srgbClr val="496E9C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9893A33802941BA99A61B588FB6DB" ma:contentTypeVersion="1" ma:contentTypeDescription="Create a new document." ma:contentTypeScope="" ma:versionID="181126323705eb8be601c0300fc708b3">
  <xsd:schema xmlns:xsd="http://www.w3.org/2001/XMLSchema" xmlns:xs="http://www.w3.org/2001/XMLSchema" xmlns:p="http://schemas.microsoft.com/office/2006/metadata/properties" xmlns:ns3="3c4b8d3d-8722-468c-b52d-b0fd3bf8d61e" targetNamespace="http://schemas.microsoft.com/office/2006/metadata/properties" ma:root="true" ma:fieldsID="4307144e1e1142989abb8630654a8774" ns3:_="">
    <xsd:import namespace="3c4b8d3d-8722-468c-b52d-b0fd3bf8d61e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b8d3d-8722-468c-b52d-b0fd3bf8d6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80673-1D19-41E8-B44F-35E96CBAA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4b8d3d-8722-468c-b52d-b0fd3bf8d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932D80-0D91-403D-90E2-D779435741ED}">
  <ds:schemaRefs>
    <ds:schemaRef ds:uri="http://purl.org/dc/elements/1.1/"/>
    <ds:schemaRef ds:uri="3c4b8d3d-8722-468c-b52d-b0fd3bf8d61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FAECC7-533E-48E8-A882-CCF9CE8ECF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137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Hopper The next step in  High Performance Computing  at Auburn University</vt:lpstr>
      <vt:lpstr>PowerPoint Presentation</vt:lpstr>
      <vt:lpstr>PowerPoint Presentation</vt:lpstr>
      <vt:lpstr>?</vt:lpstr>
      <vt:lpstr>PowerPoint Presentation</vt:lpstr>
      <vt:lpstr>PowerPoint Presentation</vt:lpstr>
      <vt:lpstr>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Information Technology</dc:title>
  <dc:creator>Seth Humphrey</dc:creator>
  <cp:lastModifiedBy>Bliss Bailey</cp:lastModifiedBy>
  <cp:revision>29</cp:revision>
  <dcterms:created xsi:type="dcterms:W3CDTF">2015-05-11T14:17:30Z</dcterms:created>
  <dcterms:modified xsi:type="dcterms:W3CDTF">2016-02-16T20:55:57Z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0x010100A799893A33802941BA99A61B588FB6DB</vt:lpwstr>
  </property>
</Properties>
</file>