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handoutMasterIdLst>
    <p:handoutMasterId r:id="rId15"/>
  </p:handoutMasterIdLst>
  <p:sldIdLst>
    <p:sldId id="279" r:id="rId3"/>
    <p:sldId id="281" r:id="rId4"/>
    <p:sldId id="282" r:id="rId5"/>
    <p:sldId id="284" r:id="rId6"/>
    <p:sldId id="285" r:id="rId7"/>
    <p:sldId id="275" r:id="rId8"/>
    <p:sldId id="287" r:id="rId9"/>
    <p:sldId id="276" r:id="rId10"/>
    <p:sldId id="280" r:id="rId11"/>
    <p:sldId id="289" r:id="rId12"/>
    <p:sldId id="265" r:id="rId1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75" autoAdjust="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6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8FE39764-F7FF-4E28-9AD4-FBFAF5FFF58C}" type="datetimeFigureOut">
              <a:rPr lang="en-US" smtClean="0"/>
              <a:pPr/>
              <a:t>9/12/2013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2375E6E5-51F4-4B31-8A08-13F910E61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1710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350DC328-7FEF-4B48-8480-7B09D8387F66}" type="datetimeFigureOut">
              <a:rPr lang="en-US" smtClean="0"/>
              <a:pPr/>
              <a:t>9/12/2013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DD7F6AE6-8526-4C59-9A36-6DF0DD6C0B9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82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Either this one or</a:t>
            </a:r>
            <a:r>
              <a:rPr lang="en-US" baseline="0" dirty="0" smtClean="0"/>
              <a:t> the one that follows…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F6AE6-8526-4C59-9A36-6DF0DD6C0B9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6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63677-145A-4D01-97DA-5766265E1E53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93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Our Research Orientation…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671CD0-2EDF-4228-B4AD-164CB2DA7D3C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687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Our Research Orientation…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671CD0-2EDF-4228-B4AD-164CB2DA7D3C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01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63677-145A-4D01-97DA-5766265E1E53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90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F6AE6-8526-4C59-9A36-6DF0DD6C0B9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97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63677-145A-4D01-97DA-5766265E1E5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977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671CD0-2EDF-4228-B4AD-164CB2DA7D3C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44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A671CD0-2EDF-4228-B4AD-164CB2DA7D3C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708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4B50-1936-4718-BDE8-3CBAA27BEBC5}" type="datetimeFigureOut">
              <a:rPr lang="en-US" smtClean="0"/>
              <a:pPr/>
              <a:t>9/12/2013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7C38-AA2D-4401-8ADC-F6EA6A085F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4B50-1936-4718-BDE8-3CBAA27BEBC5}" type="datetimeFigureOut">
              <a:rPr lang="en-US" smtClean="0"/>
              <a:pPr/>
              <a:t>9/12/2013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7C38-AA2D-4401-8ADC-F6EA6A085F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4B50-1936-4718-BDE8-3CBAA27BEBC5}" type="datetimeFigureOut">
              <a:rPr lang="en-US" smtClean="0"/>
              <a:pPr/>
              <a:t>9/12/2013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7C38-AA2D-4401-8ADC-F6EA6A085F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E99D87EA-A56B-49CD-9B50-1090403D8559}" type="datetimeFigureOut">
              <a:rPr lang="en-US" smtClean="0">
                <a:solidFill>
                  <a:prstClr val="black"/>
                </a:solidFill>
              </a:rPr>
              <a:pPr/>
              <a:t>9/12/2013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12D47CCB-33B8-4EED-9872-91839A7AF71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069510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E99D87EA-A56B-49CD-9B50-1090403D8559}" type="datetimeFigureOut">
              <a:rPr lang="en-US" smtClean="0">
                <a:solidFill>
                  <a:prstClr val="black"/>
                </a:solidFill>
              </a:rPr>
              <a:pPr/>
              <a:t>9/12/2013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12D47CCB-33B8-4EED-9872-91839A7AF71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004028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E99D87EA-A56B-49CD-9B50-1090403D8559}" type="datetimeFigureOut">
              <a:rPr lang="en-US" smtClean="0">
                <a:solidFill>
                  <a:prstClr val="black"/>
                </a:solidFill>
              </a:rPr>
              <a:pPr/>
              <a:t>9/12/2013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12D47CCB-33B8-4EED-9872-91839A7AF71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17757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E99D87EA-A56B-49CD-9B50-1090403D8559}" type="datetimeFigureOut">
              <a:rPr lang="en-US" smtClean="0">
                <a:solidFill>
                  <a:prstClr val="black"/>
                </a:solidFill>
              </a:rPr>
              <a:pPr/>
              <a:t>9/12/2013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12D47CCB-33B8-4EED-9872-91839A7AF71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054531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6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E99D87EA-A56B-49CD-9B50-1090403D8559}" type="datetimeFigureOut">
              <a:rPr lang="en-US" smtClean="0">
                <a:solidFill>
                  <a:prstClr val="black"/>
                </a:solidFill>
              </a:rPr>
              <a:pPr/>
              <a:t>9/12/2013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12D47CCB-33B8-4EED-9872-91839A7AF71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221179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E99D87EA-A56B-49CD-9B50-1090403D8559}" type="datetimeFigureOut">
              <a:rPr lang="en-US" smtClean="0">
                <a:solidFill>
                  <a:prstClr val="black"/>
                </a:solidFill>
              </a:rPr>
              <a:pPr/>
              <a:t>9/12/2013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12D47CCB-33B8-4EED-9872-91839A7AF71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63590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E99D87EA-A56B-49CD-9B50-1090403D8559}" type="datetimeFigureOut">
              <a:rPr lang="en-US" smtClean="0">
                <a:solidFill>
                  <a:prstClr val="black"/>
                </a:solidFill>
              </a:rPr>
              <a:pPr/>
              <a:t>9/12/2013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12D47CCB-33B8-4EED-9872-91839A7AF71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67685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E99D87EA-A56B-49CD-9B50-1090403D8559}" type="datetimeFigureOut">
              <a:rPr lang="en-US" smtClean="0">
                <a:solidFill>
                  <a:prstClr val="black"/>
                </a:solidFill>
              </a:rPr>
              <a:pPr/>
              <a:t>9/12/2013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12D47CCB-33B8-4EED-9872-91839A7AF71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59584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4B50-1936-4718-BDE8-3CBAA27BEBC5}" type="datetimeFigureOut">
              <a:rPr lang="en-US" smtClean="0"/>
              <a:pPr/>
              <a:t>9/12/2013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7C38-AA2D-4401-8ADC-F6EA6A085F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E99D87EA-A56B-49CD-9B50-1090403D8559}" type="datetimeFigureOut">
              <a:rPr lang="en-US" smtClean="0">
                <a:solidFill>
                  <a:prstClr val="black"/>
                </a:solidFill>
              </a:rPr>
              <a:pPr/>
              <a:t>9/12/2013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12D47CCB-33B8-4EED-9872-91839A7AF71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120936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E99D87EA-A56B-49CD-9B50-1090403D8559}" type="datetimeFigureOut">
              <a:rPr lang="en-US" smtClean="0">
                <a:solidFill>
                  <a:prstClr val="black"/>
                </a:solidFill>
              </a:rPr>
              <a:pPr/>
              <a:t>9/12/2013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12D47CCB-33B8-4EED-9872-91839A7AF71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160103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E99D87EA-A56B-49CD-9B50-1090403D8559}" type="datetimeFigureOut">
              <a:rPr lang="en-US" smtClean="0">
                <a:solidFill>
                  <a:prstClr val="black"/>
                </a:solidFill>
              </a:rPr>
              <a:pPr/>
              <a:t>9/12/2013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/>
          <a:lstStyle/>
          <a:p>
            <a:fld id="{12D47CCB-33B8-4EED-9872-91839A7AF71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95388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329" y="6172200"/>
            <a:ext cx="2270760" cy="54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851048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4B50-1936-4718-BDE8-3CBAA27BEBC5}" type="datetimeFigureOut">
              <a:rPr lang="en-US" smtClean="0"/>
              <a:pPr/>
              <a:t>9/12/2013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7C38-AA2D-4401-8ADC-F6EA6A085F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4B50-1936-4718-BDE8-3CBAA27BEBC5}" type="datetimeFigureOut">
              <a:rPr lang="en-US" smtClean="0"/>
              <a:pPr/>
              <a:t>9/12/2013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7C38-AA2D-4401-8ADC-F6EA6A085F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4B50-1936-4718-BDE8-3CBAA27BEBC5}" type="datetimeFigureOut">
              <a:rPr lang="en-US" smtClean="0"/>
              <a:pPr/>
              <a:t>9/12/2013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7C38-AA2D-4401-8ADC-F6EA6A085F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4B50-1936-4718-BDE8-3CBAA27BEBC5}" type="datetimeFigureOut">
              <a:rPr lang="en-US" smtClean="0"/>
              <a:pPr/>
              <a:t>9/12/2013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7C38-AA2D-4401-8ADC-F6EA6A085F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4B50-1936-4718-BDE8-3CBAA27BEBC5}" type="datetimeFigureOut">
              <a:rPr lang="en-US" smtClean="0"/>
              <a:pPr/>
              <a:t>9/12/2013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7C38-AA2D-4401-8ADC-F6EA6A085F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4B50-1936-4718-BDE8-3CBAA27BEBC5}" type="datetimeFigureOut">
              <a:rPr lang="en-US" smtClean="0"/>
              <a:pPr/>
              <a:t>9/12/2013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7C38-AA2D-4401-8ADC-F6EA6A085F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14B50-1936-4718-BDE8-3CBAA27BEBC5}" type="datetimeFigureOut">
              <a:rPr lang="en-US" smtClean="0"/>
              <a:pPr/>
              <a:t>9/12/2013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7C38-AA2D-4401-8ADC-F6EA6A085F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14B50-1936-4718-BDE8-3CBAA27BEBC5}" type="datetimeFigureOut">
              <a:rPr lang="en-US" smtClean="0"/>
              <a:pPr/>
              <a:t>9/12/2013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97C38-AA2D-4401-8ADC-F6EA6A085F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PREH_L_289,158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210300" y="5943602"/>
            <a:ext cx="2781300" cy="7416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59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3200" b="1" i="1" kern="1200">
          <a:solidFill>
            <a:srgbClr val="003366"/>
          </a:solidFill>
          <a:latin typeface="Garamond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6600"/>
        </a:buClr>
        <a:buFont typeface="Wingdings" pitchFamily="2" charset="2"/>
        <a:buChar char="§"/>
        <a:defRPr sz="3000" kern="1200">
          <a:solidFill>
            <a:schemeClr val="tx1"/>
          </a:solidFill>
          <a:latin typeface="Arno Pro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3366"/>
        </a:buClr>
        <a:buFont typeface="Arial" pitchFamily="34" charset="0"/>
        <a:buChar char="•"/>
        <a:defRPr sz="2800" kern="1200">
          <a:solidFill>
            <a:schemeClr val="tx1"/>
          </a:solidFill>
          <a:latin typeface="Arno Pro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6600"/>
        </a:buClr>
        <a:buFont typeface="Wingdings 2" pitchFamily="18" charset="2"/>
        <a:buChar char="·"/>
        <a:defRPr sz="2400" kern="1200">
          <a:solidFill>
            <a:schemeClr val="tx1"/>
          </a:solidFill>
          <a:latin typeface="Arno Pro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3366"/>
        </a:buClr>
        <a:buFont typeface="Wingdings" pitchFamily="2" charset="2"/>
        <a:buChar char="Ø"/>
        <a:defRPr sz="2000" kern="1200">
          <a:solidFill>
            <a:schemeClr val="tx1"/>
          </a:solidFill>
          <a:latin typeface="Arno Pro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FF6600"/>
        </a:buClr>
        <a:buFont typeface="Wingdings" pitchFamily="2" charset="2"/>
        <a:buChar char="v"/>
        <a:defRPr sz="2000" kern="1200">
          <a:solidFill>
            <a:schemeClr val="tx1"/>
          </a:solidFill>
          <a:latin typeface="Arno Pro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RESEARCH_W_289 15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" y="609600"/>
            <a:ext cx="7239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334000" y="5562600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dobe Caslon Pro"/>
              </a:rPr>
              <a:t>Carl A. Pinkert, Ph.D.</a:t>
            </a:r>
          </a:p>
          <a:p>
            <a:r>
              <a:rPr lang="en-US" dirty="0" smtClean="0">
                <a:latin typeface="Adobe Caslon Pro"/>
              </a:rPr>
              <a:t>Associate Vice President for Research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614" y="5562599"/>
            <a:ext cx="502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dobe Caslon Pro"/>
              </a:rPr>
              <a:t>Jennifer L. Kerpelman, Ph.D.</a:t>
            </a:r>
          </a:p>
          <a:p>
            <a:r>
              <a:rPr lang="en-US" dirty="0" smtClean="0">
                <a:latin typeface="Adobe Caslon Pro"/>
              </a:rPr>
              <a:t>Research Week 2014 Chair</a:t>
            </a:r>
          </a:p>
          <a:p>
            <a:r>
              <a:rPr lang="en-US" dirty="0" smtClean="0">
                <a:latin typeface="Adobe Caslon Pro"/>
              </a:rPr>
              <a:t>Associate Dean for Research and Graduate Studies, College of Human Sciences</a:t>
            </a:r>
            <a:endParaRPr lang="en-US" dirty="0">
              <a:latin typeface="Adobe Caslon Pro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3600" y="4419600"/>
            <a:ext cx="487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F497D">
                    <a:lumMod val="75000"/>
                  </a:srgbClr>
                </a:solidFill>
                <a:latin typeface="Adobe Caslon Pro" pitchFamily="18" charset="0"/>
              </a:rPr>
              <a:t>University </a:t>
            </a:r>
            <a:r>
              <a:rPr lang="en-US" b="1" dirty="0" smtClean="0">
                <a:solidFill>
                  <a:srgbClr val="1F497D">
                    <a:lumMod val="75000"/>
                  </a:srgbClr>
                </a:solidFill>
                <a:latin typeface="Adobe Caslon Pro" pitchFamily="18" charset="0"/>
              </a:rPr>
              <a:t>Faculty Senate Presentation</a:t>
            </a:r>
          </a:p>
          <a:p>
            <a:pPr algn="ctr"/>
            <a:r>
              <a:rPr lang="en-US" b="1" dirty="0" smtClean="0">
                <a:solidFill>
                  <a:srgbClr val="1F497D">
                    <a:lumMod val="75000"/>
                  </a:srgbClr>
                </a:solidFill>
                <a:latin typeface="Adobe Caslon Pro" pitchFamily="18" charset="0"/>
              </a:rPr>
              <a:t>September 2013</a:t>
            </a:r>
            <a:endParaRPr lang="en-US" b="1" dirty="0">
              <a:solidFill>
                <a:srgbClr val="1F497D">
                  <a:lumMod val="75000"/>
                </a:srgbClr>
              </a:solidFill>
              <a:latin typeface="Adobe Caslon Pro" pitchFamily="18" charset="0"/>
            </a:endParaRPr>
          </a:p>
          <a:p>
            <a:pPr algn="ctr"/>
            <a:endParaRPr lang="en-US" b="1" dirty="0">
              <a:solidFill>
                <a:srgbClr val="1F497D">
                  <a:lumMod val="75000"/>
                </a:srgbClr>
              </a:solidFill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4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Auburn University Research Week 2014 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 14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17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4414" y="1752600"/>
            <a:ext cx="4038600" cy="685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Research Week 2013</a:t>
            </a:r>
            <a:endParaRPr lang="en-US" dirty="0"/>
          </a:p>
        </p:txBody>
      </p:sp>
      <p:pic>
        <p:nvPicPr>
          <p:cNvPr id="12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38752"/>
            <a:ext cx="4038600" cy="26924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7200" y="5257800"/>
            <a:ext cx="4038600" cy="685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Research and Creative Scholarship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84414" y="1752601"/>
            <a:ext cx="4038600" cy="685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Research Week 2014</a:t>
            </a:r>
            <a:endParaRPr lang="en-US" dirty="0"/>
          </a:p>
        </p:txBody>
      </p:sp>
      <p:pic>
        <p:nvPicPr>
          <p:cNvPr id="9" name="Picture 4" descr="RESEARCH_T_289 15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6774" y="6106391"/>
            <a:ext cx="21177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876800" y="1752600"/>
            <a:ext cx="13933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0" lvl="1" indent="-285750" eaLnBrk="0" hangingPunct="0">
              <a:buClr>
                <a:srgbClr val="1F497D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Arno Pro" pitchFamily="18" charset="0"/>
                <a:cs typeface="Segoe UI" pitchFamily="34" charset="0"/>
              </a:rPr>
              <a:t>Q and A</a:t>
            </a:r>
            <a:endParaRPr lang="en-US" sz="2000" dirty="0">
              <a:solidFill>
                <a:prstClr val="black"/>
              </a:solidFill>
              <a:latin typeface="Arno Pro" pitchFamily="18" charset="0"/>
              <a:cs typeface="Segoe U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48200" y="4636532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no Pro"/>
              </a:rPr>
              <a:t>Dr. Jennifer Kerpelman, RW2014 Steering Committee Chair</a:t>
            </a:r>
          </a:p>
          <a:p>
            <a:r>
              <a:rPr lang="en-US" sz="1200" dirty="0" smtClean="0">
                <a:latin typeface="Arno Pro"/>
              </a:rPr>
              <a:t>Contact: jkerpelman@auburn.edu</a:t>
            </a:r>
            <a:endParaRPr lang="en-US" sz="1200" dirty="0">
              <a:latin typeface="Arno Pro"/>
            </a:endParaRPr>
          </a:p>
        </p:txBody>
      </p:sp>
    </p:spTree>
    <p:extLst>
      <p:ext uri="{BB962C8B-B14F-4D97-AF65-F5344CB8AC3E}">
        <p14:creationId xmlns:p14="http://schemas.microsoft.com/office/powerpoint/2010/main" val="3812508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RESEARCH_W_289 15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914400"/>
            <a:ext cx="7239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RESEARCH_W_289 15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00" y="152400"/>
            <a:ext cx="7239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42900" y="4306669"/>
            <a:ext cx="8458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rgbClr val="1F497D">
                    <a:lumMod val="75000"/>
                  </a:srgbClr>
                </a:solidFill>
                <a:latin typeface="Adobe Caslon Pro" pitchFamily="18" charset="0"/>
              </a:rPr>
              <a:t>AU Research Week 2014</a:t>
            </a:r>
            <a:endParaRPr lang="en-US" sz="4000" b="1" dirty="0">
              <a:solidFill>
                <a:srgbClr val="FF6600"/>
              </a:solidFill>
              <a:latin typeface="Adobe Caslon Pro" pitchFamily="18" charset="0"/>
            </a:endParaRPr>
          </a:p>
          <a:p>
            <a:pPr algn="ctr"/>
            <a:r>
              <a:rPr lang="en-US" sz="3800" b="1" i="1" dirty="0" smtClean="0">
                <a:solidFill>
                  <a:schemeClr val="accent6">
                    <a:lumMod val="75000"/>
                  </a:schemeClr>
                </a:solidFill>
                <a:latin typeface="Adobe Caslon Pro" pitchFamily="18" charset="0"/>
              </a:rPr>
              <a:t>April 14-17</a:t>
            </a:r>
            <a:endParaRPr lang="en-US" sz="3800" b="1" i="1" dirty="0">
              <a:solidFill>
                <a:schemeClr val="accent6">
                  <a:lumMod val="75000"/>
                </a:schemeClr>
              </a:solidFill>
              <a:latin typeface="Adobe Caslo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3009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1600200"/>
            <a:ext cx="7924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dirty="0" smtClean="0">
                <a:solidFill>
                  <a:srgbClr val="002060"/>
                </a:solidFill>
                <a:latin typeface="Arno Pro" pitchFamily="18" charset="0"/>
              </a:rPr>
              <a:t>OUR CALL TO FACULTY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000" dirty="0" smtClean="0">
                <a:solidFill>
                  <a:srgbClr val="002060"/>
                </a:solidFill>
                <a:latin typeface="Arno Pro" pitchFamily="18" charset="0"/>
              </a:rPr>
              <a:t>Encouraging Engagement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000" dirty="0" smtClean="0">
                <a:solidFill>
                  <a:srgbClr val="002060"/>
                </a:solidFill>
                <a:latin typeface="Arno Pro" pitchFamily="18" charset="0"/>
              </a:rPr>
              <a:t>in Research</a:t>
            </a:r>
            <a:r>
              <a:rPr lang="en-US" sz="4000" dirty="0">
                <a:solidFill>
                  <a:srgbClr val="002060"/>
                </a:solidFill>
                <a:latin typeface="Arno Pro" pitchFamily="18" charset="0"/>
              </a:rPr>
              <a:t> </a:t>
            </a:r>
            <a:endParaRPr lang="en-US" sz="4000" dirty="0" smtClean="0">
              <a:solidFill>
                <a:srgbClr val="002060"/>
              </a:solidFill>
              <a:latin typeface="Arno Pro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en-US" sz="4000" dirty="0" smtClean="0">
                <a:solidFill>
                  <a:srgbClr val="002060"/>
                </a:solidFill>
                <a:latin typeface="Arno Pro" pitchFamily="18" charset="0"/>
              </a:rPr>
              <a:t>by Designing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0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Research </a:t>
            </a:r>
            <a:r>
              <a:rPr lang="en-US" sz="4000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Week </a:t>
            </a:r>
            <a:r>
              <a:rPr lang="en-US" sz="4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2014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000" dirty="0" smtClean="0">
                <a:solidFill>
                  <a:srgbClr val="002060"/>
                </a:solidFill>
                <a:latin typeface="Arno Pro" pitchFamily="18" charset="0"/>
              </a:rPr>
              <a:t>into 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000" dirty="0" smtClean="0">
                <a:solidFill>
                  <a:srgbClr val="002060"/>
                </a:solidFill>
                <a:latin typeface="Arno Pro" pitchFamily="18" charset="0"/>
              </a:rPr>
              <a:t>Course Syllabi and Assignments</a:t>
            </a:r>
            <a:endParaRPr lang="en-US" sz="4000" b="1" i="1" dirty="0">
              <a:solidFill>
                <a:schemeClr val="accent6">
                  <a:lumMod val="75000"/>
                </a:schemeClr>
              </a:solidFill>
              <a:latin typeface="Garamond" pitchFamily="18" charset="0"/>
              <a:cs typeface="Arial" charset="0"/>
            </a:endParaRPr>
          </a:p>
        </p:txBody>
      </p:sp>
      <p:sp>
        <p:nvSpPr>
          <p:cNvPr id="5" name="Rectangle 2"/>
          <p:cNvSpPr txBox="1">
            <a:spLocks/>
          </p:cNvSpPr>
          <p:nvPr/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Auburn University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0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Research Week </a:t>
            </a:r>
            <a:r>
              <a:rPr lang="en-US" sz="4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2014</a:t>
            </a:r>
            <a:endParaRPr lang="en-US" sz="3600" b="1" i="1" dirty="0" smtClean="0">
              <a:solidFill>
                <a:schemeClr val="accent6">
                  <a:lumMod val="75000"/>
                </a:schemeClr>
              </a:solidFill>
              <a:latin typeface="Garamond" pitchFamily="18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001405"/>
            <a:ext cx="21161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341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Auburn University Research Week 2014 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 14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17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32500" lnSpcReduction="20000"/>
          </a:bodyPr>
          <a:lstStyle/>
          <a:p>
            <a:endParaRPr lang="en-US" b="1" dirty="0" smtClean="0"/>
          </a:p>
          <a:p>
            <a:pPr marL="400050" lvl="1" indent="0">
              <a:buNone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Monday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, April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14, 2014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– The Hotel at Auburn University and Dixon Conference Center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1:00 </a:t>
            </a:r>
            <a:r>
              <a:rPr lang="en-US" dirty="0"/>
              <a:t>pm – 5:00 pm	Nursing Research Poster Sessions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b="1" dirty="0"/>
              <a:t> </a:t>
            </a:r>
            <a:endParaRPr lang="en-US" dirty="0"/>
          </a:p>
          <a:p>
            <a:pPr marL="400050" lvl="1" indent="0">
              <a:buNone/>
            </a:pPr>
            <a:r>
              <a:rPr lang="en-US" sz="2800" b="1" dirty="0">
                <a:solidFill>
                  <a:schemeClr val="tx2"/>
                </a:solidFill>
              </a:rPr>
              <a:t>Monday, April </a:t>
            </a:r>
            <a:r>
              <a:rPr lang="en-US" sz="2800" b="1" dirty="0" smtClean="0">
                <a:solidFill>
                  <a:schemeClr val="tx2"/>
                </a:solidFill>
              </a:rPr>
              <a:t>14, 2014 </a:t>
            </a:r>
            <a:r>
              <a:rPr lang="en-US" sz="2800" b="1" dirty="0">
                <a:solidFill>
                  <a:schemeClr val="tx2"/>
                </a:solidFill>
              </a:rPr>
              <a:t>– Auburn University </a:t>
            </a:r>
            <a:r>
              <a:rPr lang="en-US" sz="2800" b="1" dirty="0" smtClean="0">
                <a:solidFill>
                  <a:schemeClr val="tx2"/>
                </a:solidFill>
              </a:rPr>
              <a:t>at Montgomery</a:t>
            </a:r>
            <a:endParaRPr lang="en-US" sz="2800" dirty="0">
              <a:solidFill>
                <a:schemeClr val="tx2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4:00 </a:t>
            </a:r>
            <a:r>
              <a:rPr lang="en-US" dirty="0"/>
              <a:t>pm – </a:t>
            </a:r>
            <a:r>
              <a:rPr lang="en-US" dirty="0" smtClean="0"/>
              <a:t>6:00 </a:t>
            </a:r>
            <a:r>
              <a:rPr lang="en-US" dirty="0"/>
              <a:t>pm	</a:t>
            </a:r>
            <a:r>
              <a:rPr lang="en-US" dirty="0" smtClean="0"/>
              <a:t>AUM Kick off Reception/Durr Lecture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pPr marL="400050" lvl="1" indent="0">
              <a:buNone/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Tuesday, April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15, 2014 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– The Hotel at Auburn University and Dixon Conference Center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8:00 </a:t>
            </a:r>
            <a:r>
              <a:rPr lang="en-US" dirty="0"/>
              <a:t>am – </a:t>
            </a:r>
            <a:r>
              <a:rPr lang="en-US" dirty="0" smtClean="0"/>
              <a:t>5:00 </a:t>
            </a:r>
            <a:r>
              <a:rPr lang="en-US" dirty="0"/>
              <a:t>pm	</a:t>
            </a:r>
            <a:r>
              <a:rPr lang="en-US" dirty="0" smtClean="0"/>
              <a:t>Sponsor Exhibits, and Vendor Displays</a:t>
            </a:r>
          </a:p>
          <a:p>
            <a:endParaRPr lang="en-US" dirty="0" smtClean="0"/>
          </a:p>
          <a:p>
            <a:r>
              <a:rPr lang="en-US" dirty="0" smtClean="0"/>
              <a:t>8:00 am-9:45 am	Poster Sessions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  <a:p>
            <a:r>
              <a:rPr lang="en-US" dirty="0" smtClean="0"/>
              <a:t>10:00 </a:t>
            </a:r>
            <a:r>
              <a:rPr lang="en-US" dirty="0"/>
              <a:t>am – </a:t>
            </a:r>
            <a:r>
              <a:rPr lang="en-US" dirty="0" smtClean="0"/>
              <a:t>12:00 </a:t>
            </a:r>
            <a:r>
              <a:rPr lang="en-US" dirty="0"/>
              <a:t>am	Research Week </a:t>
            </a:r>
            <a:r>
              <a:rPr lang="en-US" dirty="0" smtClean="0"/>
              <a:t>Kickoff ,  Undergraduate 		Alumni Speaker, Opening  Featured 			Speaker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12:00 </a:t>
            </a:r>
            <a:r>
              <a:rPr lang="en-US" dirty="0"/>
              <a:t>pm – </a:t>
            </a:r>
            <a:r>
              <a:rPr lang="en-US" dirty="0" smtClean="0"/>
              <a:t>1:00 pm</a:t>
            </a:r>
            <a:r>
              <a:rPr lang="en-US" dirty="0"/>
              <a:t>	Networking Luncheon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/>
              <a:t>		</a:t>
            </a:r>
          </a:p>
          <a:p>
            <a:r>
              <a:rPr lang="en-US" dirty="0" smtClean="0"/>
              <a:t>1:00 </a:t>
            </a:r>
            <a:r>
              <a:rPr lang="en-US" dirty="0"/>
              <a:t>pm – </a:t>
            </a:r>
            <a:r>
              <a:rPr lang="en-US" dirty="0" smtClean="0"/>
              <a:t>4:45 </a:t>
            </a:r>
            <a:r>
              <a:rPr lang="en-US" dirty="0"/>
              <a:t>pm	Combined Symposia; </a:t>
            </a:r>
            <a:r>
              <a:rPr lang="en-US" dirty="0" smtClean="0"/>
              <a:t>Special Sessions and 		Panels; Creative Scholarship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2:00 pm - 3:30 pm	Poster Sessions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5:15  pm –  6:15 	Film Screening;  Jule Collins Smith Museum 		of Fine Art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0" y="1752600"/>
            <a:ext cx="533400" cy="3048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 smtClean="0"/>
              <a:t>2013</a:t>
            </a:r>
            <a:endParaRPr lang="en-US" b="1" dirty="0"/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38752"/>
            <a:ext cx="4038600" cy="2692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5257800"/>
            <a:ext cx="4038600" cy="685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Research and Creative Scholarship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84414" y="1774371"/>
            <a:ext cx="4038600" cy="685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Research Week 2014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6001405"/>
            <a:ext cx="21161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5858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Auburn University Research Week 2014 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 14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17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38752"/>
            <a:ext cx="4038600" cy="2692400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23014" y="1524000"/>
            <a:ext cx="4392386" cy="4800599"/>
          </a:xfrm>
        </p:spPr>
        <p:txBody>
          <a:bodyPr>
            <a:noAutofit/>
          </a:bodyPr>
          <a:lstStyle/>
          <a:p>
            <a:pPr marL="400050" lvl="1" indent="0">
              <a:buNone/>
            </a:pPr>
            <a:r>
              <a:rPr lang="en-US" sz="900" b="1" dirty="0" smtClean="0">
                <a:solidFill>
                  <a:schemeClr val="accent1">
                    <a:lumMod val="75000"/>
                  </a:schemeClr>
                </a:solidFill>
              </a:rPr>
              <a:t>Wednesday</a:t>
            </a:r>
            <a:r>
              <a:rPr lang="en-US" sz="900" b="1" dirty="0">
                <a:solidFill>
                  <a:schemeClr val="accent1">
                    <a:lumMod val="75000"/>
                  </a:schemeClr>
                </a:solidFill>
              </a:rPr>
              <a:t>, April </a:t>
            </a:r>
            <a:r>
              <a:rPr lang="en-US" sz="900" b="1" dirty="0" smtClean="0">
                <a:solidFill>
                  <a:schemeClr val="accent1">
                    <a:lumMod val="75000"/>
                  </a:schemeClr>
                </a:solidFill>
              </a:rPr>
              <a:t>16, 2014 </a:t>
            </a:r>
            <a:r>
              <a:rPr lang="en-US" sz="900" b="1" dirty="0">
                <a:solidFill>
                  <a:schemeClr val="accent1">
                    <a:lumMod val="75000"/>
                  </a:schemeClr>
                </a:solidFill>
              </a:rPr>
              <a:t>– The Hotel at Auburn </a:t>
            </a:r>
            <a:r>
              <a:rPr lang="en-US" sz="900" b="1" dirty="0" smtClean="0">
                <a:solidFill>
                  <a:schemeClr val="accent1">
                    <a:lumMod val="75000"/>
                  </a:schemeClr>
                </a:solidFill>
              </a:rPr>
              <a:t>University </a:t>
            </a:r>
            <a:r>
              <a:rPr lang="en-US" sz="900" b="1" dirty="0">
                <a:solidFill>
                  <a:schemeClr val="accent1">
                    <a:lumMod val="75000"/>
                  </a:schemeClr>
                </a:solidFill>
              </a:rPr>
              <a:t>and Dixon Conference </a:t>
            </a:r>
            <a:r>
              <a:rPr lang="en-US" sz="900" b="1" dirty="0" smtClean="0">
                <a:solidFill>
                  <a:schemeClr val="accent1">
                    <a:lumMod val="75000"/>
                  </a:schemeClr>
                </a:solidFill>
              </a:rPr>
              <a:t>Center</a:t>
            </a:r>
          </a:p>
          <a:p>
            <a:pPr marL="400050" lvl="1" indent="0">
              <a:buNone/>
            </a:pPr>
            <a:endParaRPr lang="en-US" sz="900" dirty="0"/>
          </a:p>
          <a:p>
            <a:r>
              <a:rPr lang="en-US" sz="900" dirty="0"/>
              <a:t>8:00 am – 5:00 pm	Sponsor Exhibits, and Vendor Displays</a:t>
            </a:r>
          </a:p>
          <a:p>
            <a:endParaRPr lang="en-US" sz="900" dirty="0"/>
          </a:p>
          <a:p>
            <a:r>
              <a:rPr lang="en-US" sz="900" dirty="0"/>
              <a:t>8:00 am-9:30 am	Poster </a:t>
            </a:r>
            <a:r>
              <a:rPr lang="en-US" sz="900" dirty="0" smtClean="0"/>
              <a:t>Sessions</a:t>
            </a:r>
          </a:p>
          <a:p>
            <a:endParaRPr lang="en-US" sz="900" dirty="0" smtClean="0"/>
          </a:p>
          <a:p>
            <a:r>
              <a:rPr lang="en-US" sz="900" dirty="0" smtClean="0"/>
              <a:t>8:00 am – 10:45	Combined Symposia, Creative Scholarship</a:t>
            </a:r>
          </a:p>
          <a:p>
            <a:pPr marL="0" indent="0">
              <a:buNone/>
            </a:pPr>
            <a:r>
              <a:rPr lang="en-US" sz="900" dirty="0" smtClean="0"/>
              <a:t>	</a:t>
            </a:r>
            <a:endParaRPr lang="en-US" sz="900" dirty="0"/>
          </a:p>
          <a:p>
            <a:r>
              <a:rPr lang="en-US" sz="900" dirty="0" smtClean="0"/>
              <a:t>11:00 </a:t>
            </a:r>
            <a:r>
              <a:rPr lang="en-US" sz="900" dirty="0"/>
              <a:t>pm – </a:t>
            </a:r>
            <a:r>
              <a:rPr lang="en-US" sz="900" dirty="0" smtClean="0"/>
              <a:t>1:00 </a:t>
            </a:r>
            <a:r>
              <a:rPr lang="en-US" sz="900" dirty="0"/>
              <a:t>pm	</a:t>
            </a:r>
            <a:r>
              <a:rPr lang="en-US" sz="900" dirty="0" smtClean="0"/>
              <a:t>Undergraduate Research Opportunities Fair</a:t>
            </a:r>
          </a:p>
          <a:p>
            <a:endParaRPr lang="en-US" sz="900" dirty="0"/>
          </a:p>
          <a:p>
            <a:r>
              <a:rPr lang="en-US" sz="900" dirty="0" smtClean="0"/>
              <a:t>11:00-1:230		Networking </a:t>
            </a:r>
            <a:r>
              <a:rPr lang="en-US" sz="900" dirty="0"/>
              <a:t>Luncheon</a:t>
            </a:r>
          </a:p>
          <a:p>
            <a:pPr marL="0" indent="0">
              <a:buNone/>
            </a:pPr>
            <a:r>
              <a:rPr lang="en-US" sz="900" dirty="0"/>
              <a:t>			</a:t>
            </a:r>
          </a:p>
          <a:p>
            <a:r>
              <a:rPr lang="en-US" sz="900" dirty="0" smtClean="0"/>
              <a:t>1:00 pm </a:t>
            </a:r>
            <a:r>
              <a:rPr lang="en-US" sz="900" dirty="0"/>
              <a:t>– </a:t>
            </a:r>
            <a:r>
              <a:rPr lang="en-US" sz="900" dirty="0" smtClean="0"/>
              <a:t>4:45 </a:t>
            </a:r>
            <a:r>
              <a:rPr lang="en-US" sz="900" dirty="0"/>
              <a:t>pm	</a:t>
            </a:r>
            <a:r>
              <a:rPr lang="en-US" sz="900" dirty="0" smtClean="0"/>
              <a:t>Combined Symposia; Special Sessions and Panels; 		Creative  Scholarship; </a:t>
            </a:r>
            <a:r>
              <a:rPr lang="en-US" sz="900" dirty="0" err="1" smtClean="0"/>
              <a:t>Grantsmanship</a:t>
            </a:r>
            <a:r>
              <a:rPr lang="en-US" sz="900" dirty="0"/>
              <a:t> </a:t>
            </a:r>
            <a:r>
              <a:rPr lang="en-US" sz="900" dirty="0" smtClean="0"/>
              <a:t>Workshop</a:t>
            </a:r>
          </a:p>
          <a:p>
            <a:r>
              <a:rPr lang="en-US" sz="900" dirty="0" smtClean="0"/>
              <a:t>2:30 pm - 4:00 pm	Poster Sessions</a:t>
            </a:r>
            <a:endParaRPr lang="en-US" sz="900" dirty="0" smtClean="0"/>
          </a:p>
          <a:p>
            <a:pPr marL="0" indent="0">
              <a:buNone/>
            </a:pPr>
            <a:endParaRPr lang="en-US" sz="900" dirty="0" smtClean="0"/>
          </a:p>
          <a:p>
            <a:r>
              <a:rPr lang="en-US" sz="900" dirty="0" smtClean="0"/>
              <a:t>6:00 </a:t>
            </a:r>
            <a:r>
              <a:rPr lang="en-US" sz="900" dirty="0"/>
              <a:t>pm – </a:t>
            </a:r>
            <a:r>
              <a:rPr lang="en-US" sz="900" dirty="0" smtClean="0"/>
              <a:t>8:00 </a:t>
            </a:r>
            <a:r>
              <a:rPr lang="en-US" sz="900" dirty="0"/>
              <a:t>pm	</a:t>
            </a:r>
            <a:r>
              <a:rPr lang="en-US" sz="900" dirty="0" smtClean="0"/>
              <a:t>Keynote Address and Reception</a:t>
            </a:r>
            <a:endParaRPr lang="en-US" sz="900" dirty="0"/>
          </a:p>
          <a:p>
            <a:pPr marL="0" indent="0">
              <a:buNone/>
            </a:pPr>
            <a:r>
              <a:rPr lang="en-US" sz="1000" dirty="0"/>
              <a:t> 	</a:t>
            </a:r>
          </a:p>
          <a:p>
            <a:pPr marL="400050" lvl="1" indent="0">
              <a:buNone/>
            </a:pPr>
            <a:r>
              <a:rPr lang="en-US" sz="900" b="1" dirty="0" smtClean="0">
                <a:solidFill>
                  <a:schemeClr val="accent1">
                    <a:lumMod val="75000"/>
                  </a:schemeClr>
                </a:solidFill>
              </a:rPr>
              <a:t>Thursday</a:t>
            </a:r>
            <a:r>
              <a:rPr lang="en-US" sz="900" b="1" dirty="0">
                <a:solidFill>
                  <a:schemeClr val="accent1">
                    <a:lumMod val="75000"/>
                  </a:schemeClr>
                </a:solidFill>
              </a:rPr>
              <a:t>, April </a:t>
            </a:r>
            <a:r>
              <a:rPr lang="en-US" sz="900" b="1" dirty="0" smtClean="0">
                <a:solidFill>
                  <a:schemeClr val="accent1">
                    <a:lumMod val="75000"/>
                  </a:schemeClr>
                </a:solidFill>
              </a:rPr>
              <a:t>17, 2014 </a:t>
            </a:r>
            <a:r>
              <a:rPr lang="en-US" sz="900" b="1" dirty="0">
                <a:solidFill>
                  <a:schemeClr val="accent1">
                    <a:lumMod val="75000"/>
                  </a:schemeClr>
                </a:solidFill>
              </a:rPr>
              <a:t>– The Hotel at Auburn University and Dixon Conference </a:t>
            </a:r>
            <a:r>
              <a:rPr lang="en-US" sz="900" b="1" dirty="0" smtClean="0">
                <a:solidFill>
                  <a:schemeClr val="accent1">
                    <a:lumMod val="75000"/>
                  </a:schemeClr>
                </a:solidFill>
              </a:rPr>
              <a:t>Center</a:t>
            </a:r>
          </a:p>
          <a:p>
            <a:pPr marL="400050" lvl="1" indent="0">
              <a:buNone/>
            </a:pPr>
            <a:endParaRPr lang="en-US" sz="900" dirty="0"/>
          </a:p>
          <a:p>
            <a:r>
              <a:rPr lang="en-US" sz="900" dirty="0"/>
              <a:t>8:00 am – 5:00 pm	</a:t>
            </a:r>
            <a:r>
              <a:rPr lang="en-US" sz="900" dirty="0" smtClean="0"/>
              <a:t>Grantsmanship Workshop; Special Sessions and 		Panels , Creative Scholarship</a:t>
            </a:r>
            <a:endParaRPr lang="en-US" sz="900" dirty="0"/>
          </a:p>
          <a:p>
            <a:pPr marL="0" indent="0">
              <a:buNone/>
            </a:pPr>
            <a:r>
              <a:rPr lang="en-US" sz="900" dirty="0"/>
              <a:t>	</a:t>
            </a:r>
          </a:p>
          <a:p>
            <a:r>
              <a:rPr lang="en-US" sz="900" dirty="0"/>
              <a:t>6:00 pm – </a:t>
            </a:r>
            <a:r>
              <a:rPr lang="en-US" sz="900" dirty="0" smtClean="0"/>
              <a:t>8:30 </a:t>
            </a:r>
            <a:r>
              <a:rPr lang="en-US" sz="900" dirty="0"/>
              <a:t>pm	</a:t>
            </a:r>
            <a:r>
              <a:rPr lang="en-US" sz="900" dirty="0" smtClean="0"/>
              <a:t>Research </a:t>
            </a:r>
            <a:r>
              <a:rPr lang="en-US" sz="900" dirty="0"/>
              <a:t>Awards Gala</a:t>
            </a:r>
          </a:p>
          <a:p>
            <a:pPr marL="0" indent="0">
              <a:buNone/>
            </a:pPr>
            <a:r>
              <a:rPr lang="en-US" sz="900" b="1" dirty="0"/>
              <a:t> </a:t>
            </a:r>
            <a:endParaRPr lang="en-US" sz="900" dirty="0"/>
          </a:p>
          <a:p>
            <a:pPr marL="0" indent="0">
              <a:buNone/>
            </a:pPr>
            <a:r>
              <a:rPr lang="en-US" sz="1000" b="1" dirty="0"/>
              <a:t> </a:t>
            </a:r>
            <a:endParaRPr lang="en-US" sz="1000" dirty="0"/>
          </a:p>
          <a:p>
            <a:pPr marL="57150" indent="0">
              <a:buNone/>
            </a:pPr>
            <a:endParaRPr lang="en-US" sz="1000" dirty="0"/>
          </a:p>
        </p:txBody>
      </p:sp>
      <p:sp>
        <p:nvSpPr>
          <p:cNvPr id="7" name="Rectangle 6"/>
          <p:cNvSpPr/>
          <p:nvPr/>
        </p:nvSpPr>
        <p:spPr>
          <a:xfrm>
            <a:off x="457200" y="5257800"/>
            <a:ext cx="4038600" cy="685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Research and Creative Scholarship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84414" y="1774371"/>
            <a:ext cx="4038600" cy="685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Research Week 2014</a:t>
            </a:r>
            <a:endParaRPr lang="en-US" dirty="0"/>
          </a:p>
        </p:txBody>
      </p:sp>
      <p:pic>
        <p:nvPicPr>
          <p:cNvPr id="8" name="Picture 4" descr="RESEARCH_T_289 15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76774" y="6106391"/>
            <a:ext cx="21177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28135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1600200"/>
            <a:ext cx="7924800" cy="51316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925" indent="-288925">
              <a:spcAft>
                <a:spcPts val="8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Arno Pro" pitchFamily="18" charset="0"/>
              </a:rPr>
              <a:t>AU Research Week is a partnership between AU –AU </a:t>
            </a:r>
            <a:r>
              <a:rPr lang="en-US" sz="2400" dirty="0" smtClean="0">
                <a:solidFill>
                  <a:srgbClr val="002060"/>
                </a:solidFill>
                <a:latin typeface="Arno Pro" pitchFamily="18" charset="0"/>
              </a:rPr>
              <a:t>at Montgomery </a:t>
            </a:r>
            <a:r>
              <a:rPr lang="en-US" sz="2400" dirty="0">
                <a:solidFill>
                  <a:srgbClr val="002060"/>
                </a:solidFill>
                <a:latin typeface="Arno Pro" pitchFamily="18" charset="0"/>
              </a:rPr>
              <a:t>and other regional institutions to </a:t>
            </a:r>
            <a:r>
              <a:rPr lang="en-US" sz="2400" dirty="0" smtClean="0">
                <a:solidFill>
                  <a:srgbClr val="002060"/>
                </a:solidFill>
                <a:latin typeface="Arno Pro" pitchFamily="18" charset="0"/>
              </a:rPr>
              <a:t>bring students </a:t>
            </a:r>
            <a:r>
              <a:rPr lang="en-US" sz="2400" dirty="0">
                <a:solidFill>
                  <a:srgbClr val="002060"/>
                </a:solidFill>
                <a:latin typeface="Arno Pro" pitchFamily="18" charset="0"/>
              </a:rPr>
              <a:t>and faculty together to celebrate, and share research and creative scholarly </a:t>
            </a:r>
            <a:r>
              <a:rPr lang="en-US" sz="2400" dirty="0" smtClean="0">
                <a:solidFill>
                  <a:srgbClr val="002060"/>
                </a:solidFill>
                <a:latin typeface="Arno Pro" pitchFamily="18" charset="0"/>
              </a:rPr>
              <a:t>activity.</a:t>
            </a:r>
            <a:endParaRPr lang="en-US" sz="2400" dirty="0">
              <a:solidFill>
                <a:srgbClr val="002060"/>
              </a:solidFill>
              <a:latin typeface="Arno Pro" pitchFamily="18" charset="0"/>
            </a:endParaRPr>
          </a:p>
          <a:p>
            <a:pPr marL="288925" indent="-288925">
              <a:lnSpc>
                <a:spcPct val="85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no Pro" pitchFamily="18" charset="0"/>
              </a:rPr>
              <a:t>Paula Bobrowski and her committee took a huge leadership role.</a:t>
            </a:r>
          </a:p>
          <a:p>
            <a:pPr marL="288925" indent="-288925">
              <a:spcAft>
                <a:spcPts val="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no Pro" pitchFamily="18" charset="0"/>
              </a:rPr>
              <a:t>Between 1000 and 2000 participants per year.</a:t>
            </a:r>
          </a:p>
          <a:p>
            <a:pPr marL="288925" indent="-288925">
              <a:spcAft>
                <a:spcPts val="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no Pro" pitchFamily="18" charset="0"/>
              </a:rPr>
              <a:t>Undergraduate, graduate and faculty efforts showcased.</a:t>
            </a:r>
          </a:p>
          <a:p>
            <a:pPr marL="288925" indent="-288925">
              <a:spcAft>
                <a:spcPts val="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no Pro" pitchFamily="18" charset="0"/>
              </a:rPr>
              <a:t>Auburn Speaks and AUJUS introduced/highlighted.</a:t>
            </a:r>
          </a:p>
          <a:p>
            <a:pPr marL="288925" indent="-288925">
              <a:spcAft>
                <a:spcPts val="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no Pro" pitchFamily="18" charset="0"/>
              </a:rPr>
              <a:t>Galas well-attended.</a:t>
            </a:r>
          </a:p>
          <a:p>
            <a:pPr marL="288925" indent="-288925">
              <a:spcAft>
                <a:spcPts val="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no Pro" pitchFamily="18" charset="0"/>
              </a:rPr>
              <a:t>Participation of Research Advisory Board.</a:t>
            </a:r>
          </a:p>
          <a:p>
            <a:pPr marL="288925" indent="-288925">
              <a:spcAft>
                <a:spcPts val="1200"/>
              </a:spcAft>
              <a:buFont typeface="Arial" pitchFamily="34" charset="0"/>
              <a:buChar char="•"/>
            </a:pPr>
            <a:endParaRPr lang="en-US" sz="2400" dirty="0" smtClean="0">
              <a:solidFill>
                <a:srgbClr val="002060"/>
              </a:solidFill>
              <a:latin typeface="Arno Pro" pitchFamily="18" charset="0"/>
            </a:endParaRPr>
          </a:p>
        </p:txBody>
      </p:sp>
      <p:sp>
        <p:nvSpPr>
          <p:cNvPr id="5" name="Rectangle 2"/>
          <p:cNvSpPr txBox="1">
            <a:spLocks/>
          </p:cNvSpPr>
          <p:nvPr/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Auburn University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0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Research Week </a:t>
            </a:r>
            <a:r>
              <a:rPr lang="en-US" sz="4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2012 &amp; 2013</a:t>
            </a:r>
            <a:endParaRPr lang="en-US" sz="3600" b="1" i="1" dirty="0" smtClean="0">
              <a:solidFill>
                <a:schemeClr val="accent6">
                  <a:lumMod val="75000"/>
                </a:schemeClr>
              </a:solidFill>
              <a:latin typeface="Garamond" pitchFamily="18" charset="0"/>
              <a:cs typeface="Arial" charset="0"/>
            </a:endParaRPr>
          </a:p>
        </p:txBody>
      </p:sp>
      <p:pic>
        <p:nvPicPr>
          <p:cNvPr id="4" name="Picture 4" descr="RESEARCH_T_289 15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6774" y="6106391"/>
            <a:ext cx="21177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3905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RESEARCH_T_289 15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6774" y="6106391"/>
            <a:ext cx="21177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382000" cy="1676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/>
            </a:r>
            <a:br>
              <a:rPr lang="en-US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r>
              <a:rPr lang="en-US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/>
            </a:r>
            <a:br>
              <a:rPr lang="en-US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r>
              <a:rPr lang="en-US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Auburn </a:t>
            </a:r>
            <a:r>
              <a:rPr lang="en-US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University</a:t>
            </a:r>
            <a:br>
              <a:rPr lang="en-US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r>
              <a:rPr lang="en-US" b="1" i="1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Research Week </a:t>
            </a: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2014</a:t>
            </a:r>
            <a:br>
              <a:rPr lang="en-US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09800"/>
            <a:ext cx="4040188" cy="639762"/>
          </a:xfrm>
        </p:spPr>
        <p:txBody>
          <a:bodyPr>
            <a:normAutofit/>
          </a:bodyPr>
          <a:lstStyle/>
          <a:p>
            <a:pPr marL="114300" lvl="1">
              <a:spcAft>
                <a:spcPts val="800"/>
              </a:spcAft>
            </a:pPr>
            <a:r>
              <a:rPr lang="en-US" sz="2800" dirty="0">
                <a:solidFill>
                  <a:srgbClr val="002060"/>
                </a:solidFill>
                <a:latin typeface="Arno Pro" pitchFamily="18" charset="0"/>
              </a:rPr>
              <a:t>General Areas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19400"/>
            <a:ext cx="4040188" cy="3951288"/>
          </a:xfrm>
        </p:spPr>
        <p:txBody>
          <a:bodyPr>
            <a:normAutofit/>
          </a:bodyPr>
          <a:lstStyle/>
          <a:p>
            <a:pPr marL="403225" indent="-288925">
              <a:spcAft>
                <a:spcPts val="800"/>
              </a:spcAft>
            </a:pPr>
            <a:r>
              <a:rPr lang="en-US" sz="2000" dirty="0">
                <a:solidFill>
                  <a:srgbClr val="002060"/>
                </a:solidFill>
                <a:latin typeface="Arno Pro" pitchFamily="18" charset="0"/>
              </a:rPr>
              <a:t>STEM</a:t>
            </a:r>
          </a:p>
          <a:p>
            <a:pPr marL="403225" indent="-288925">
              <a:spcAft>
                <a:spcPts val="800"/>
              </a:spcAft>
            </a:pPr>
            <a:r>
              <a:rPr lang="en-US" sz="2000" dirty="0">
                <a:solidFill>
                  <a:srgbClr val="002060"/>
                </a:solidFill>
                <a:latin typeface="Arno Pro" pitchFamily="18" charset="0"/>
              </a:rPr>
              <a:t>Social </a:t>
            </a:r>
            <a:r>
              <a:rPr lang="en-US" sz="2000" dirty="0" smtClean="0">
                <a:solidFill>
                  <a:srgbClr val="002060"/>
                </a:solidFill>
                <a:latin typeface="Arno Pro" pitchFamily="18" charset="0"/>
              </a:rPr>
              <a:t>Sciences</a:t>
            </a:r>
            <a:endParaRPr lang="en-US" sz="2000" dirty="0">
              <a:solidFill>
                <a:srgbClr val="002060"/>
              </a:solidFill>
              <a:latin typeface="Arno Pro" pitchFamily="18" charset="0"/>
            </a:endParaRPr>
          </a:p>
          <a:p>
            <a:pPr marL="403225" indent="-288925">
              <a:spcAft>
                <a:spcPts val="800"/>
              </a:spcAft>
            </a:pPr>
            <a:r>
              <a:rPr lang="en-US" sz="2000" dirty="0">
                <a:solidFill>
                  <a:srgbClr val="002060"/>
                </a:solidFill>
                <a:latin typeface="Arno Pro" pitchFamily="18" charset="0"/>
              </a:rPr>
              <a:t>Humanities</a:t>
            </a:r>
          </a:p>
          <a:p>
            <a:pPr marL="403225" indent="-288925">
              <a:spcAft>
                <a:spcPts val="800"/>
              </a:spcAft>
            </a:pPr>
            <a:r>
              <a:rPr lang="en-US" sz="2000" dirty="0" smtClean="0">
                <a:solidFill>
                  <a:srgbClr val="002060"/>
                </a:solidFill>
                <a:latin typeface="Arno Pro" pitchFamily="18" charset="0"/>
              </a:rPr>
              <a:t>Education</a:t>
            </a:r>
          </a:p>
          <a:p>
            <a:pPr marL="403225" indent="-288925">
              <a:spcAft>
                <a:spcPts val="800"/>
              </a:spcAft>
            </a:pPr>
            <a:r>
              <a:rPr lang="en-US" sz="2000" dirty="0" smtClean="0">
                <a:solidFill>
                  <a:srgbClr val="002060"/>
                </a:solidFill>
                <a:latin typeface="Arno Pro" pitchFamily="18" charset="0"/>
              </a:rPr>
              <a:t>Creative Scholarship</a:t>
            </a:r>
          </a:p>
          <a:p>
            <a:pPr marL="403225" indent="-288925">
              <a:spcAft>
                <a:spcPts val="800"/>
              </a:spcAft>
            </a:pPr>
            <a:r>
              <a:rPr lang="en-US" sz="2000" dirty="0" smtClean="0">
                <a:solidFill>
                  <a:srgbClr val="002060"/>
                </a:solidFill>
                <a:latin typeface="Arno Pro" pitchFamily="18" charset="0"/>
              </a:rPr>
              <a:t>Interdisciplinary</a:t>
            </a:r>
            <a:endParaRPr lang="en-US" sz="2000" dirty="0">
              <a:solidFill>
                <a:srgbClr val="002060"/>
              </a:solidFill>
              <a:latin typeface="Arno Pro" pitchFamily="18" charset="0"/>
            </a:endParaRP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25" y="2209800"/>
            <a:ext cx="4041775" cy="639762"/>
          </a:xfrm>
        </p:spPr>
        <p:txBody>
          <a:bodyPr>
            <a:normAutofit/>
          </a:bodyPr>
          <a:lstStyle/>
          <a:p>
            <a:pPr marL="0" lvl="1"/>
            <a:r>
              <a:rPr lang="en-US" sz="2800" dirty="0" smtClean="0">
                <a:solidFill>
                  <a:srgbClr val="002060"/>
                </a:solidFill>
                <a:latin typeface="Arno Pro" pitchFamily="18" charset="0"/>
              </a:rPr>
              <a:t>Topic Areas</a:t>
            </a:r>
            <a:endParaRPr lang="en-US" sz="2800" dirty="0">
              <a:solidFill>
                <a:srgbClr val="002060"/>
              </a:solidFill>
              <a:latin typeface="Arno Pro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6200" y="2819400"/>
            <a:ext cx="4952999" cy="3048000"/>
          </a:xfrm>
        </p:spPr>
        <p:txBody>
          <a:bodyPr>
            <a:normAutofit fontScale="92500" lnSpcReduction="10000"/>
          </a:bodyPr>
          <a:lstStyle/>
          <a:p>
            <a:pPr marL="403225" indent="-288925">
              <a:spcBef>
                <a:spcPts val="0"/>
              </a:spcBef>
            </a:pPr>
            <a:r>
              <a:rPr lang="en-US" sz="2600" b="1" dirty="0">
                <a:solidFill>
                  <a:srgbClr val="FF0000"/>
                </a:solidFill>
                <a:latin typeface="Arno Pro" pitchFamily="18" charset="0"/>
              </a:rPr>
              <a:t>Food Systems, Safety, </a:t>
            </a:r>
            <a:r>
              <a:rPr lang="en-US" sz="2600" b="1" dirty="0" smtClean="0">
                <a:solidFill>
                  <a:srgbClr val="FF0000"/>
                </a:solidFill>
                <a:latin typeface="Arno Pro" pitchFamily="18" charset="0"/>
              </a:rPr>
              <a:t>Security</a:t>
            </a:r>
            <a:r>
              <a:rPr lang="en-US" sz="2600" dirty="0" smtClean="0">
                <a:solidFill>
                  <a:srgbClr val="FF0000"/>
                </a:solidFill>
                <a:latin typeface="Arno Pro" pitchFamily="18" charset="0"/>
              </a:rPr>
              <a:t>…</a:t>
            </a:r>
            <a:endParaRPr lang="en-US" sz="2600" dirty="0">
              <a:solidFill>
                <a:srgbClr val="FF0000"/>
              </a:solidFill>
              <a:latin typeface="Arno Pro" pitchFamily="18" charset="0"/>
            </a:endParaRPr>
          </a:p>
          <a:p>
            <a:pPr marL="403225" indent="-288925">
              <a:spcBef>
                <a:spcPts val="0"/>
              </a:spcBef>
            </a:pPr>
            <a:r>
              <a:rPr lang="en-US" sz="2000" dirty="0" smtClean="0">
                <a:solidFill>
                  <a:srgbClr val="FF0000"/>
                </a:solidFill>
                <a:latin typeface="Arno Pro" pitchFamily="18" charset="0"/>
              </a:rPr>
              <a:t>Energy &amp; Environment</a:t>
            </a:r>
          </a:p>
          <a:p>
            <a:pPr marL="403225" indent="-288925">
              <a:spcBef>
                <a:spcPts val="0"/>
              </a:spcBef>
            </a:pPr>
            <a:r>
              <a:rPr lang="en-US" sz="2000" dirty="0" smtClean="0">
                <a:solidFill>
                  <a:srgbClr val="FF0000"/>
                </a:solidFill>
                <a:latin typeface="Arno Pro" pitchFamily="18" charset="0"/>
              </a:rPr>
              <a:t>Cyber Research</a:t>
            </a:r>
            <a:endParaRPr lang="en-US" sz="2000" dirty="0">
              <a:solidFill>
                <a:srgbClr val="FF0000"/>
              </a:solidFill>
              <a:latin typeface="Arno Pro" pitchFamily="18" charset="0"/>
            </a:endParaRPr>
          </a:p>
          <a:p>
            <a:pPr marL="403225" indent="-288925">
              <a:spcBef>
                <a:spcPts val="0"/>
              </a:spcBef>
            </a:pPr>
            <a:r>
              <a:rPr lang="en-US" sz="2000" dirty="0">
                <a:solidFill>
                  <a:srgbClr val="FF0000"/>
                </a:solidFill>
                <a:latin typeface="Arno Pro" pitchFamily="18" charset="0"/>
              </a:rPr>
              <a:t>Health Sciences </a:t>
            </a:r>
          </a:p>
          <a:p>
            <a:pPr marL="403225" indent="-288925">
              <a:spcBef>
                <a:spcPts val="0"/>
              </a:spcBef>
            </a:pPr>
            <a:r>
              <a:rPr lang="en-US" sz="2000" dirty="0" smtClean="0">
                <a:solidFill>
                  <a:srgbClr val="FF0000"/>
                </a:solidFill>
                <a:latin typeface="Arno Pro" pitchFamily="18" charset="0"/>
              </a:rPr>
              <a:t>Transportation</a:t>
            </a:r>
          </a:p>
          <a:p>
            <a:pPr marL="403225" indent="-288925">
              <a:spcBef>
                <a:spcPts val="0"/>
              </a:spcBef>
            </a:pPr>
            <a:r>
              <a:rPr lang="en-US" sz="2000" dirty="0" smtClean="0">
                <a:solidFill>
                  <a:srgbClr val="FF0000"/>
                </a:solidFill>
                <a:latin typeface="Arno Pro" pitchFamily="18" charset="0"/>
              </a:rPr>
              <a:t>Gulf Research and Restoration</a:t>
            </a:r>
            <a:endParaRPr lang="en-US" sz="2000" dirty="0">
              <a:solidFill>
                <a:srgbClr val="FF0000"/>
              </a:solidFill>
              <a:latin typeface="Arno Pro" pitchFamily="18" charset="0"/>
            </a:endParaRPr>
          </a:p>
          <a:p>
            <a:pPr marL="403225" indent="-288925">
              <a:spcBef>
                <a:spcPts val="0"/>
              </a:spcBef>
            </a:pPr>
            <a:r>
              <a:rPr lang="en-US" sz="2000" dirty="0" smtClean="0">
                <a:solidFill>
                  <a:srgbClr val="002060"/>
                </a:solidFill>
                <a:latin typeface="Arno Pro" pitchFamily="18" charset="0"/>
              </a:rPr>
              <a:t>Gender Issues</a:t>
            </a:r>
            <a:endParaRPr lang="en-US" sz="2000" dirty="0">
              <a:solidFill>
                <a:srgbClr val="002060"/>
              </a:solidFill>
              <a:latin typeface="Arno Pro" pitchFamily="18" charset="0"/>
            </a:endParaRPr>
          </a:p>
          <a:p>
            <a:pPr marL="403225" indent="-288925">
              <a:spcBef>
                <a:spcPts val="0"/>
              </a:spcBef>
            </a:pPr>
            <a:r>
              <a:rPr lang="en-US" sz="2000" dirty="0" smtClean="0">
                <a:solidFill>
                  <a:srgbClr val="002060"/>
                </a:solidFill>
                <a:latin typeface="Arno Pro" pitchFamily="18" charset="0"/>
              </a:rPr>
              <a:t>Infrastructure</a:t>
            </a:r>
          </a:p>
          <a:p>
            <a:pPr marL="403225" indent="-288925">
              <a:spcBef>
                <a:spcPts val="0"/>
              </a:spcBef>
            </a:pPr>
            <a:r>
              <a:rPr lang="en-US" sz="2000" dirty="0" smtClean="0">
                <a:solidFill>
                  <a:srgbClr val="002060"/>
                </a:solidFill>
                <a:latin typeface="Arno Pro" pitchFamily="18" charset="0"/>
              </a:rPr>
              <a:t>Sustainability</a:t>
            </a:r>
          </a:p>
          <a:p>
            <a:pPr marL="403225" indent="-288925">
              <a:spcBef>
                <a:spcPts val="0"/>
              </a:spcBef>
            </a:pPr>
            <a:r>
              <a:rPr lang="en-US" sz="2000" dirty="0" smtClean="0">
                <a:solidFill>
                  <a:srgbClr val="002060"/>
                </a:solidFill>
                <a:latin typeface="Arno Pro" pitchFamily="18" charset="0"/>
              </a:rPr>
              <a:t>Fine/Applied Art, Design</a:t>
            </a:r>
          </a:p>
          <a:p>
            <a:pPr marL="403225" indent="-288925">
              <a:spcBef>
                <a:spcPts val="0"/>
              </a:spcBef>
            </a:pPr>
            <a:r>
              <a:rPr lang="en-US" sz="2000" dirty="0" smtClean="0">
                <a:solidFill>
                  <a:srgbClr val="002060"/>
                </a:solidFill>
                <a:latin typeface="Arno Pro" pitchFamily="18" charset="0"/>
              </a:rPr>
              <a:t>Performance</a:t>
            </a:r>
          </a:p>
          <a:p>
            <a:pPr marL="403225" indent="-288925">
              <a:spcAft>
                <a:spcPts val="800"/>
              </a:spcAft>
            </a:pPr>
            <a:endParaRPr lang="en-US" dirty="0">
              <a:solidFill>
                <a:srgbClr val="002060"/>
              </a:solidFill>
              <a:latin typeface="Arno Pro" pitchFamily="18" charset="0"/>
            </a:endParaRPr>
          </a:p>
          <a:p>
            <a:pPr marL="114300" indent="0">
              <a:spcAft>
                <a:spcPts val="800"/>
              </a:spcAft>
              <a:buNone/>
            </a:pP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2667000" y="2438400"/>
            <a:ext cx="1066800" cy="2895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47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40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Auburn University</a:t>
            </a:r>
          </a:p>
          <a:p>
            <a:pPr algn="ctr">
              <a:spcBef>
                <a:spcPct val="0"/>
              </a:spcBef>
              <a:defRPr/>
            </a:pPr>
            <a:r>
              <a:rPr lang="en-US" sz="40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Research Week </a:t>
            </a:r>
            <a:r>
              <a:rPr lang="en-US" sz="40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2014</a:t>
            </a:r>
            <a:endParaRPr lang="en-US" sz="3600" b="1" i="1" dirty="0" smtClean="0">
              <a:solidFill>
                <a:schemeClr val="accent6">
                  <a:lumMod val="75000"/>
                </a:schemeClr>
              </a:solidFill>
              <a:latin typeface="Garamond" pitchFamily="18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1417639"/>
            <a:ext cx="79248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925" indent="-288925">
              <a:spcAft>
                <a:spcPts val="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no Pro" pitchFamily="18" charset="0"/>
              </a:rPr>
              <a:t>Integrating research/creative </a:t>
            </a:r>
            <a:r>
              <a:rPr lang="en-US" sz="2400" dirty="0">
                <a:solidFill>
                  <a:srgbClr val="002060"/>
                </a:solidFill>
                <a:latin typeface="Arno Pro" pitchFamily="18" charset="0"/>
              </a:rPr>
              <a:t>scholarly activity across stakeholders</a:t>
            </a:r>
          </a:p>
          <a:p>
            <a:pPr marL="288925" indent="-288925">
              <a:spcAft>
                <a:spcPts val="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no Pro" pitchFamily="18" charset="0"/>
              </a:rPr>
              <a:t>Promoting community </a:t>
            </a:r>
            <a:r>
              <a:rPr lang="en-US" sz="2400" dirty="0">
                <a:solidFill>
                  <a:srgbClr val="002060"/>
                </a:solidFill>
                <a:latin typeface="Arno Pro" pitchFamily="18" charset="0"/>
              </a:rPr>
              <a:t>engagement</a:t>
            </a:r>
          </a:p>
          <a:p>
            <a:pPr marL="288925" indent="-288925">
              <a:spcAft>
                <a:spcPts val="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no Pro" pitchFamily="18" charset="0"/>
              </a:rPr>
              <a:t>Inviting </a:t>
            </a:r>
            <a:r>
              <a:rPr lang="en-US" sz="2400" dirty="0">
                <a:solidFill>
                  <a:srgbClr val="002060"/>
                </a:solidFill>
                <a:latin typeface="Arno Pro" pitchFamily="18" charset="0"/>
              </a:rPr>
              <a:t>Tuskegee, ASU, Morehouse, Spelman…</a:t>
            </a:r>
          </a:p>
          <a:p>
            <a:pPr marL="288925" indent="-288925">
              <a:spcAft>
                <a:spcPts val="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no Pro" pitchFamily="18" charset="0"/>
              </a:rPr>
              <a:t>Employing new communication vehicles and methods</a:t>
            </a:r>
          </a:p>
          <a:p>
            <a:pPr marL="288925" indent="-288925">
              <a:spcAft>
                <a:spcPts val="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no Pro" pitchFamily="18" charset="0"/>
              </a:rPr>
              <a:t>Continuing to visit with all constituencies to look at successes and areas to improve.</a:t>
            </a:r>
          </a:p>
          <a:p>
            <a:pPr marL="288925" indent="-288925">
              <a:spcAft>
                <a:spcPts val="80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Arno Pro" pitchFamily="18" charset="0"/>
              </a:rPr>
              <a:t>Recruiting </a:t>
            </a:r>
            <a:r>
              <a:rPr lang="en-US" sz="2400" dirty="0" smtClean="0">
                <a:solidFill>
                  <a:srgbClr val="002060"/>
                </a:solidFill>
                <a:latin typeface="Arno Pro" pitchFamily="18" charset="0"/>
              </a:rPr>
              <a:t>Tool: Undergraduate</a:t>
            </a:r>
            <a:r>
              <a:rPr lang="en-US" sz="2400" dirty="0">
                <a:solidFill>
                  <a:srgbClr val="002060"/>
                </a:solidFill>
                <a:latin typeface="Arno Pro" pitchFamily="18" charset="0"/>
              </a:rPr>
              <a:t>, Graduate, </a:t>
            </a:r>
            <a:r>
              <a:rPr lang="en-US" sz="2400" dirty="0" smtClean="0">
                <a:solidFill>
                  <a:srgbClr val="002060"/>
                </a:solidFill>
                <a:latin typeface="Arno Pro" pitchFamily="18" charset="0"/>
              </a:rPr>
              <a:t>HBCU’s; Participation of Bridge Program students</a:t>
            </a:r>
            <a:endParaRPr lang="en-US" sz="2400" b="1" dirty="0">
              <a:solidFill>
                <a:srgbClr val="FF0000"/>
              </a:solidFill>
              <a:latin typeface="Arno Pro" pitchFamily="18" charset="0"/>
            </a:endParaRPr>
          </a:p>
          <a:p>
            <a:pPr marL="288925" indent="-288925">
              <a:spcAft>
                <a:spcPts val="80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  <a:latin typeface="Arno Pro" pitchFamily="18" charset="0"/>
              </a:rPr>
              <a:t>Increasing sponsorships to help continue what we hope will become an Auburn tradition.</a:t>
            </a:r>
          </a:p>
        </p:txBody>
      </p:sp>
      <p:pic>
        <p:nvPicPr>
          <p:cNvPr id="4" name="Picture 4" descr="RESEARCH_T_289 15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76774" y="6106391"/>
            <a:ext cx="21177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90284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12192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Auburn University Research Week 2014 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April 14th – 17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2014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</a:p>
        </p:txBody>
      </p:sp>
      <p:pic>
        <p:nvPicPr>
          <p:cNvPr id="30722" name="Picture 4" descr="RESEARCH_T_289 15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2395" y="5810868"/>
            <a:ext cx="21177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495800" y="1567977"/>
            <a:ext cx="440372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400050" lvl="1" indent="-285750" eaLnBrk="0" hangingPunct="0">
              <a:buClr>
                <a:srgbClr val="1F497D">
                  <a:lumMod val="75000"/>
                </a:srgbClr>
              </a:buClr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latin typeface="Arno Pro" pitchFamily="18" charset="0"/>
                <a:cs typeface="Segoe UI" pitchFamily="34" charset="0"/>
              </a:rPr>
              <a:t>Activities </a:t>
            </a:r>
            <a:r>
              <a:rPr lang="en-US" sz="2000" dirty="0">
                <a:solidFill>
                  <a:prstClr val="black"/>
                </a:solidFill>
                <a:latin typeface="Arno Pro" pitchFamily="18" charset="0"/>
                <a:cs typeface="Segoe UI" pitchFamily="34" charset="0"/>
              </a:rPr>
              <a:t>include: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Clr>
                <a:srgbClr val="FF6600"/>
              </a:buClr>
              <a:buFont typeface="Wingdings 2" pitchFamily="18" charset="2"/>
              <a:buChar char="·"/>
              <a:defRPr/>
            </a:pPr>
            <a:r>
              <a:rPr lang="en-US" sz="2000" dirty="0" smtClean="0">
                <a:solidFill>
                  <a:prstClr val="black"/>
                </a:solidFill>
                <a:latin typeface="Arno Pro" pitchFamily="18" charset="0"/>
              </a:rPr>
              <a:t>AU and AUM activities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Clr>
                <a:srgbClr val="FF6600"/>
              </a:buClr>
              <a:buFont typeface="Wingdings 2" pitchFamily="18" charset="2"/>
              <a:buChar char="·"/>
              <a:defRPr/>
            </a:pPr>
            <a:r>
              <a:rPr lang="en-US" sz="2000" dirty="0" smtClean="0">
                <a:solidFill>
                  <a:prstClr val="black"/>
                </a:solidFill>
                <a:latin typeface="Arno Pro" pitchFamily="18" charset="0"/>
              </a:rPr>
              <a:t>Themed poster and oral paper sessions that connect students and faculty</a:t>
            </a:r>
            <a:endParaRPr lang="en-US" sz="2000" dirty="0">
              <a:solidFill>
                <a:prstClr val="black"/>
              </a:solidFill>
              <a:latin typeface="Arno Pro" pitchFamily="18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Clr>
                <a:srgbClr val="FF6600"/>
              </a:buClr>
              <a:buFont typeface="Wingdings 2" pitchFamily="18" charset="2"/>
              <a:buChar char="·"/>
              <a:defRPr/>
            </a:pPr>
            <a:r>
              <a:rPr lang="en-US" sz="2000" dirty="0" smtClean="0">
                <a:solidFill>
                  <a:prstClr val="black"/>
                </a:solidFill>
                <a:latin typeface="Arno Pro" pitchFamily="18" charset="0"/>
              </a:rPr>
              <a:t>Themed panels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Clr>
                <a:srgbClr val="FF6600"/>
              </a:buClr>
              <a:buFont typeface="Wingdings 2" pitchFamily="18" charset="2"/>
              <a:buChar char="·"/>
              <a:defRPr/>
            </a:pPr>
            <a:r>
              <a:rPr lang="en-US" sz="2000" dirty="0" smtClean="0">
                <a:solidFill>
                  <a:prstClr val="black"/>
                </a:solidFill>
                <a:latin typeface="Arno Pro" pitchFamily="18" charset="0"/>
              </a:rPr>
              <a:t>Auburn Speaks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Clr>
                <a:srgbClr val="FF6600"/>
              </a:buClr>
              <a:buFont typeface="Wingdings 2" pitchFamily="18" charset="2"/>
              <a:buChar char="·"/>
              <a:defRPr/>
            </a:pPr>
            <a:r>
              <a:rPr lang="en-US" sz="2000" dirty="0" smtClean="0">
                <a:solidFill>
                  <a:prstClr val="black"/>
                </a:solidFill>
                <a:latin typeface="Arno Pro" pitchFamily="18" charset="0"/>
              </a:rPr>
              <a:t>Creative Scholarship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Clr>
                <a:srgbClr val="FF6600"/>
              </a:buClr>
              <a:buFont typeface="Wingdings 2" pitchFamily="18" charset="2"/>
              <a:buChar char="·"/>
              <a:defRPr/>
            </a:pPr>
            <a:r>
              <a:rPr lang="en-US" sz="2000" dirty="0" smtClean="0">
                <a:solidFill>
                  <a:prstClr val="black"/>
                </a:solidFill>
                <a:latin typeface="Arno Pro" pitchFamily="18" charset="0"/>
              </a:rPr>
              <a:t>Keynote/featured speakers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Clr>
                <a:srgbClr val="FF6600"/>
              </a:buClr>
              <a:buFont typeface="Wingdings 2" pitchFamily="18" charset="2"/>
              <a:buChar char="·"/>
              <a:defRPr/>
            </a:pPr>
            <a:r>
              <a:rPr lang="en-US" sz="2000" dirty="0" smtClean="0">
                <a:solidFill>
                  <a:prstClr val="black"/>
                </a:solidFill>
                <a:latin typeface="Arno Pro" pitchFamily="18" charset="0"/>
              </a:rPr>
              <a:t>Phi Kappa Phi Centennial</a:t>
            </a:r>
            <a:endParaRPr lang="en-US" sz="2000" dirty="0">
              <a:solidFill>
                <a:prstClr val="black"/>
              </a:solidFill>
              <a:latin typeface="Arno Pro" pitchFamily="18" charset="0"/>
            </a:endParaRP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Clr>
                <a:srgbClr val="FF6600"/>
              </a:buClr>
              <a:buFont typeface="Wingdings 2" pitchFamily="18" charset="2"/>
              <a:buChar char="·"/>
              <a:defRPr/>
            </a:pPr>
            <a:r>
              <a:rPr lang="en-US" sz="2000" dirty="0">
                <a:solidFill>
                  <a:prstClr val="black"/>
                </a:solidFill>
                <a:latin typeface="Arno Pro" pitchFamily="18" charset="0"/>
              </a:rPr>
              <a:t>Grantsmanship </a:t>
            </a:r>
            <a:r>
              <a:rPr lang="en-US" sz="2000" dirty="0" smtClean="0">
                <a:solidFill>
                  <a:prstClr val="black"/>
                </a:solidFill>
                <a:latin typeface="Arno Pro" pitchFamily="18" charset="0"/>
              </a:rPr>
              <a:t>Workshop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Clr>
                <a:srgbClr val="FF6600"/>
              </a:buClr>
              <a:buFont typeface="Wingdings 2" pitchFamily="18" charset="2"/>
              <a:buChar char="·"/>
              <a:defRPr/>
            </a:pPr>
            <a:r>
              <a:rPr lang="en-US" sz="2000" dirty="0" smtClean="0">
                <a:solidFill>
                  <a:prstClr val="black"/>
                </a:solidFill>
                <a:latin typeface="Arno Pro" pitchFamily="18" charset="0"/>
              </a:rPr>
              <a:t>Special </a:t>
            </a:r>
            <a:r>
              <a:rPr lang="en-US" sz="2000" dirty="0">
                <a:solidFill>
                  <a:prstClr val="black"/>
                </a:solidFill>
                <a:latin typeface="Arno Pro" pitchFamily="18" charset="0"/>
              </a:rPr>
              <a:t>sessions</a:t>
            </a:r>
          </a:p>
          <a:p>
            <a:pPr marL="1143000" lvl="2" indent="-228600">
              <a:lnSpc>
                <a:spcPct val="80000"/>
              </a:lnSpc>
              <a:spcBef>
                <a:spcPct val="20000"/>
              </a:spcBef>
              <a:buClr>
                <a:srgbClr val="FF6600"/>
              </a:buClr>
              <a:buFont typeface="Wingdings 2" pitchFamily="18" charset="2"/>
              <a:buChar char="·"/>
              <a:defRPr/>
            </a:pPr>
            <a:r>
              <a:rPr lang="en-US" sz="2000" dirty="0" smtClean="0">
                <a:solidFill>
                  <a:prstClr val="black"/>
                </a:solidFill>
                <a:latin typeface="Arno Pro" pitchFamily="18" charset="0"/>
              </a:rPr>
              <a:t>Awards Gala</a:t>
            </a:r>
            <a:r>
              <a:rPr lang="en-US" sz="1000" dirty="0">
                <a:solidFill>
                  <a:prstClr val="black"/>
                </a:solidFill>
                <a:latin typeface="Segoe UI" pitchFamily="34" charset="0"/>
                <a:cs typeface="Segoe UI" pitchFamily="34" charset="0"/>
              </a:rPr>
              <a:t>      </a:t>
            </a:r>
            <a:endParaRPr lang="en-US" sz="1000" dirty="0" smtClean="0">
              <a:solidFill>
                <a:prstClr val="black"/>
              </a:solidFill>
              <a:latin typeface="Segoe UI" pitchFamily="34" charset="0"/>
              <a:cs typeface="Segoe UI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9797" y="1664043"/>
            <a:ext cx="3962400" cy="4851675"/>
            <a:chOff x="359797" y="1664043"/>
            <a:chExt cx="3962400" cy="48516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97" y="1664043"/>
              <a:ext cx="3962400" cy="485167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895600" y="2042985"/>
              <a:ext cx="533400" cy="276999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50000"/>
                    <a:shade val="30000"/>
                    <a:satMod val="115000"/>
                  </a:schemeClr>
                </a:gs>
                <a:gs pos="50000">
                  <a:schemeClr val="bg2">
                    <a:lumMod val="50000"/>
                    <a:shade val="67500"/>
                    <a:satMod val="115000"/>
                  </a:schemeClr>
                </a:gs>
                <a:gs pos="100000">
                  <a:schemeClr val="bg2">
                    <a:lumMod val="5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2014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4428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429</Words>
  <Application>Microsoft Office PowerPoint</Application>
  <PresentationFormat>On-screen Show (4:3)</PresentationFormat>
  <Paragraphs>145</Paragraphs>
  <Slides>11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1_Office Theme</vt:lpstr>
      <vt:lpstr>PowerPoint Presentation</vt:lpstr>
      <vt:lpstr>PowerPoint Presentation</vt:lpstr>
      <vt:lpstr>PowerPoint Presentation</vt:lpstr>
      <vt:lpstr>Auburn University Research Week 2014  April 14th – 17th 2014 </vt:lpstr>
      <vt:lpstr>Auburn University Research Week 2014  April 14th – 17th 2014 </vt:lpstr>
      <vt:lpstr>PowerPoint Presentation</vt:lpstr>
      <vt:lpstr>  Auburn University Research Week 2014 </vt:lpstr>
      <vt:lpstr>PowerPoint Presentation</vt:lpstr>
      <vt:lpstr>Auburn University Research Week 2014  April 14th – 17th, 2014 </vt:lpstr>
      <vt:lpstr>Auburn University Research Week 2014  April 14th – 17h 2014 </vt:lpstr>
      <vt:lpstr>PowerPoint Presentation</vt:lpstr>
    </vt:vector>
  </TitlesOfParts>
  <Company>Auburn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 C.A. Pinkert</dc:creator>
  <cp:lastModifiedBy>Jennifer Kerpelman</cp:lastModifiedBy>
  <cp:revision>79</cp:revision>
  <cp:lastPrinted>2012-04-02T21:50:06Z</cp:lastPrinted>
  <dcterms:created xsi:type="dcterms:W3CDTF">2010-08-30T16:56:44Z</dcterms:created>
  <dcterms:modified xsi:type="dcterms:W3CDTF">2013-09-12T19:49:12Z</dcterms:modified>
</cp:coreProperties>
</file>