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6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52.xml" ContentType="application/vnd.openxmlformats-officedocument.presentationml.slideLayout+xml"/>
  <Default Extension="jpeg" ContentType="image/jpeg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7"/>
  </p:notesMasterIdLst>
  <p:sldIdLst>
    <p:sldId id="264" r:id="rId7"/>
    <p:sldId id="256" r:id="rId8"/>
    <p:sldId id="266" r:id="rId9"/>
    <p:sldId id="271" r:id="rId10"/>
    <p:sldId id="257" r:id="rId11"/>
    <p:sldId id="278" r:id="rId12"/>
    <p:sldId id="279" r:id="rId13"/>
    <p:sldId id="267" r:id="rId14"/>
    <p:sldId id="261" r:id="rId15"/>
    <p:sldId id="262" r:id="rId16"/>
    <p:sldId id="276" r:id="rId17"/>
    <p:sldId id="272" r:id="rId18"/>
    <p:sldId id="273" r:id="rId19"/>
    <p:sldId id="274" r:id="rId20"/>
    <p:sldId id="277" r:id="rId21"/>
    <p:sldId id="281" r:id="rId22"/>
    <p:sldId id="258" r:id="rId23"/>
    <p:sldId id="275" r:id="rId24"/>
    <p:sldId id="26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D22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12" y="-4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F770E-49D9-4CC6-AD7C-49F7198D1721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9170-F6E5-42DA-980B-E4758BEE1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45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624-C6FD-4A78-BE99-E7F2E9AF01F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48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5958C-5607-431D-A4FE-913289A9AE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41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80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74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232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11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73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866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53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903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3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900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471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16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60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9118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9663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9248-6665-4A0C-B948-C6D69626B3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1790-8142-4A5F-A53B-C3290E6C48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677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4FF8-DD96-4C5E-9A94-0EFB9E9A7E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CE21-3607-49A3-B42B-915CC10B5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77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9807-DA14-4926-86DC-F32CD2EC1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E196-4CF9-405A-A59C-A71FA8388D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7331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4FCF-F729-4217-9CE9-FFAC2DAF65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012-AF19-4695-8F26-3933D7E19C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899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8B39-307F-4B76-866C-9939455DC4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6CE-E97B-4520-AE69-A07BA6C83C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352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8950-5703-42EE-961C-347E2A8FB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D823-5F92-498E-9865-91E139B3A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7112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F1FF-AE37-490C-BF5F-861FC81DF8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3586-CC04-4799-B1ED-F15C592B19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58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928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2E78-B2ED-402B-9523-C0C5CC582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234B-39BC-4125-AD34-74AE3EFA52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151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E004-DB88-4ED1-80D1-4D3675680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810D-0633-413C-A42C-321A9A91FE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3841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2D8F-47F5-4AA5-BCC6-D94BB28616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C4F7-D345-4374-9DC9-D09D592D7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5475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4EB8-31F7-4EEB-B8AB-EC8A804A6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45D3-8E2A-492E-9837-1B35212258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57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0961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9243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50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148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727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6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523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69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3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972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650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7814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4214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897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867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4512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8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9189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14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8790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527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0102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67964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2615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9248-6665-4A0C-B948-C6D69626B3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1790-8142-4A5F-A53B-C3290E6C48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2467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4FF8-DD96-4C5E-9A94-0EFB9E9A7E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CE21-3607-49A3-B42B-915CC10B5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487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9807-DA14-4926-86DC-F32CD2EC1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E196-4CF9-405A-A59C-A71FA8388D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775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4FCF-F729-4217-9CE9-FFAC2DAF65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012-AF19-4695-8F26-3933D7E19C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5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3190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8B39-307F-4B76-866C-9939455DC4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6CE-E97B-4520-AE69-A07BA6C83C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0478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8950-5703-42EE-961C-347E2A8FB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D823-5F92-498E-9865-91E139B3A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5831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F1FF-AE37-490C-BF5F-861FC81DF8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3586-CC04-4799-B1ED-F15C592B19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3390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2E78-B2ED-402B-9523-C0C5CC582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234B-39BC-4125-AD34-74AE3EFA52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4221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E004-DB88-4ED1-80D1-4D3675680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810D-0633-413C-A42C-321A9A91FE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665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2D8F-47F5-4AA5-BCC6-D94BB28616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C4F7-D345-4374-9DC9-D09D592D7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9089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4EB8-31F7-4EEB-B8AB-EC8A804A6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45D3-8E2A-492E-9837-1B35212258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396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80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4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484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D73A-04C7-4A6C-A44A-35C4BB961563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E2F0-7071-41A4-9C67-81CE618A5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0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506D-459D-45A9-A729-EFB30A99A2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F833-78E0-41DE-8719-AC53555F8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59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820960-AE6A-439B-AEFB-FFA544BD4A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DBA6-EF52-4D59-9E90-B1ECE5851C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51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6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882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820960-AE6A-439B-AEFB-FFA544BD4A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DBA6-EF52-4D59-9E90-B1ECE5851C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47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Relationship Id="rId3" Type="http://schemas.openxmlformats.org/officeDocument/2006/relationships/hyperlink" Target="http://prezi.com/0afwzy7q_hue/we-are-uc-berkele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stars.aashe.org/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6.pn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wnload.cartoonstock.com/1438541474745152/bwjn88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560" y="137372"/>
            <a:ext cx="7488469" cy="63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6160" y="127212"/>
            <a:ext cx="2956560" cy="3909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4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171f9a2-b6fb-435d-b82f-b34e86c32a58@aubu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7989" y="2463802"/>
            <a:ext cx="2336799" cy="233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037"/>
            <a:ext cx="8991600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Sustainability Compass</a:t>
            </a:r>
            <a:br>
              <a:rPr lang="en-US" sz="4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Conditions for a Flourishing World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5374211" cy="53962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Live in accord with the laws of </a:t>
            </a:r>
            <a:r>
              <a:rPr lang="en-US" sz="4300" b="1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ature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Maintain a prosperous  </a:t>
            </a:r>
            <a:r>
              <a:rPr lang="en-US" sz="4700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conomy  </a:t>
            </a:r>
            <a:r>
              <a:rPr lang="en-US" b="1" dirty="0">
                <a:solidFill>
                  <a:srgbClr val="002060"/>
                </a:solidFill>
              </a:rPr>
              <a:t>that is viable, fair</a:t>
            </a:r>
            <a:r>
              <a:rPr lang="en-US" b="1" dirty="0" smtClean="0">
                <a:solidFill>
                  <a:srgbClr val="002060"/>
                </a:solidFill>
              </a:rPr>
              <a:t>, and inclusive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Cultivate </a:t>
            </a:r>
            <a:r>
              <a:rPr lang="en-US" sz="4700" b="1" dirty="0">
                <a:solidFill>
                  <a:srgbClr val="FFC000"/>
                </a:solidFill>
              </a:rPr>
              <a:t>S</a:t>
            </a:r>
            <a:r>
              <a:rPr lang="en-US" b="1" dirty="0" smtClean="0">
                <a:solidFill>
                  <a:srgbClr val="FFC000"/>
                </a:solidFill>
              </a:rPr>
              <a:t>ocial connectedness, caring, equity, and engagement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Make 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individual opportunity, fulfillment,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happiness and </a:t>
            </a:r>
            <a:r>
              <a:rPr lang="en-US" sz="4700" b="1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ellbeing 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possible.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640" y="680720"/>
            <a:ext cx="1814285" cy="16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790" y="2375356"/>
            <a:ext cx="1813592" cy="135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733800"/>
            <a:ext cx="1778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072702"/>
            <a:ext cx="1778000" cy="133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8246" y="6553201"/>
            <a:ext cx="1115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Robert Steele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00" y="1143001"/>
            <a:ext cx="66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0" y="2674204"/>
            <a:ext cx="66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25778" y="3969604"/>
            <a:ext cx="66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0" y="5257801"/>
            <a:ext cx="66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8637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6683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Sustainability Update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Sustainability Imagery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Auburn University Sustainability Stories/Report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STARS</a:t>
            </a:r>
          </a:p>
          <a:p>
            <a:endParaRPr lang="en-US" dirty="0"/>
          </a:p>
        </p:txBody>
      </p:sp>
      <p:pic>
        <p:nvPicPr>
          <p:cNvPr id="4" name="Picture 2" descr="C:\Documents and Settings\mdk0003\My Documents\My Dropbox\Sustainability\Sustainability Office\Logos\Office of Sustainability\png\OOS_T_289 1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902" y="304800"/>
            <a:ext cx="569237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81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8646" y="830197"/>
            <a:ext cx="10058400" cy="628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Telling Auburn’s Story/Sustainability Reports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268" name="Picture 4" descr="big red small planet cov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4" y="1481858"/>
            <a:ext cx="3881026" cy="50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254" y="1419727"/>
            <a:ext cx="3955307" cy="51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2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hronicle.com/img/photos/biz/blogPost/profhacker/2009/08/prezi-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040" y="1473201"/>
            <a:ext cx="7771379" cy="49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Telling Auburn’s Story/Sustainability Reports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560" y="5963920"/>
            <a:ext cx="53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http://prezi.com/0afwzy7q_hue/we-are-uc-berkeley/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4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hronicle.com/img/photos/biz/blogPost/profhacker/2009/08/prezi-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396" y="2934392"/>
            <a:ext cx="5180577" cy="33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" y="1440876"/>
            <a:ext cx="101332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The Big Picture: </a:t>
            </a:r>
          </a:p>
          <a:p>
            <a:r>
              <a:rPr lang="en-US" sz="2800" b="1" u="sng" dirty="0" smtClean="0">
                <a:solidFill>
                  <a:srgbClr val="7030A0"/>
                </a:solidFill>
              </a:rPr>
              <a:t>Academics</a:t>
            </a:r>
            <a:r>
              <a:rPr lang="en-US" sz="2800" b="1" dirty="0" smtClean="0">
                <a:solidFill>
                  <a:srgbClr val="7030A0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smtClean="0">
                <a:solidFill>
                  <a:srgbClr val="00B0F0"/>
                </a:solidFill>
              </a:rPr>
              <a:t>Engagement</a:t>
            </a:r>
            <a:r>
              <a:rPr lang="en-US" sz="2800" b="1" dirty="0" smtClean="0">
                <a:solidFill>
                  <a:srgbClr val="00B0F0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</a:rPr>
              <a:t>Operations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Planning &amp; Administration</a:t>
            </a:r>
          </a:p>
          <a:p>
            <a:endParaRPr lang="en-US" sz="2400" b="1" dirty="0"/>
          </a:p>
          <a:p>
            <a:r>
              <a:rPr lang="en-US" sz="2000" b="1" dirty="0" smtClean="0">
                <a:solidFill>
                  <a:schemeClr val="tx2"/>
                </a:solidFill>
              </a:rPr>
              <a:t>Subsequent Stories: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/>
                </a:solidFill>
              </a:rPr>
              <a:t>Energy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Transportation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C000"/>
                </a:solidFill>
              </a:rPr>
              <a:t>Student Engagement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</a:rPr>
              <a:t>Academics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Food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Buildings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Community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Landscape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Wellbeing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……..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Telling Auburn’s Story/Sustainability Reports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24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6683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Sustainability Update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Sustainability Imagery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Auburn University Sustainability Stories/Report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STARS</a:t>
            </a:r>
          </a:p>
          <a:p>
            <a:endParaRPr lang="en-US" dirty="0"/>
          </a:p>
        </p:txBody>
      </p:sp>
      <p:pic>
        <p:nvPicPr>
          <p:cNvPr id="4" name="Picture 2" descr="C:\Documents and Settings\mdk0003\My Documents\My Dropbox\Sustainability\Sustainability Office\Logos\Office of Sustainability\png\OOS_T_289 1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902" y="304800"/>
            <a:ext cx="569237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S</a:t>
            </a:r>
            <a:r>
              <a:rPr lang="en-US" sz="2800" b="1" dirty="0">
                <a:solidFill>
                  <a:schemeClr val="tx2"/>
                </a:solidFill>
              </a:rPr>
              <a:t>ustainability </a:t>
            </a:r>
            <a:r>
              <a:rPr lang="en-US" sz="4800" b="1" dirty="0">
                <a:solidFill>
                  <a:schemeClr val="tx2"/>
                </a:solidFill>
              </a:rPr>
              <a:t>T</a:t>
            </a:r>
            <a:r>
              <a:rPr lang="en-US" sz="2800" b="1" dirty="0">
                <a:solidFill>
                  <a:schemeClr val="tx2"/>
                </a:solidFill>
              </a:rPr>
              <a:t>racking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4800" b="1" dirty="0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ssessment</a:t>
            </a:r>
            <a:r>
              <a:rPr lang="en-US" sz="3200" b="1" dirty="0">
                <a:solidFill>
                  <a:schemeClr val="tx2"/>
                </a:solidFill>
              </a:rPr>
              <a:t> &amp; </a:t>
            </a:r>
            <a:r>
              <a:rPr lang="en-US" sz="4800" b="1" dirty="0">
                <a:solidFill>
                  <a:schemeClr val="tx2"/>
                </a:solidFill>
              </a:rPr>
              <a:t>R</a:t>
            </a:r>
            <a:r>
              <a:rPr lang="en-US" sz="2800" b="1" dirty="0">
                <a:solidFill>
                  <a:schemeClr val="tx2"/>
                </a:solidFill>
              </a:rPr>
              <a:t>ating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4800" b="1" dirty="0">
                <a:solidFill>
                  <a:schemeClr val="tx2"/>
                </a:solidFill>
              </a:rPr>
              <a:t>S</a:t>
            </a:r>
            <a:r>
              <a:rPr lang="en-US" sz="2800" b="1" dirty="0">
                <a:solidFill>
                  <a:schemeClr val="tx2"/>
                </a:solidFill>
              </a:rPr>
              <a:t>ystem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8130"/>
            <a:ext cx="3190042" cy="31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575069" y="2959946"/>
            <a:ext cx="6705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F497D"/>
                </a:solidFill>
              </a:rPr>
              <a:t>477 </a:t>
            </a:r>
            <a:r>
              <a:rPr lang="en-US" sz="3200" b="1" dirty="0">
                <a:solidFill>
                  <a:srgbClr val="1F497D"/>
                </a:solidFill>
              </a:rPr>
              <a:t>Participating Institutions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F497D"/>
                </a:solidFill>
              </a:rPr>
              <a:t>303 </a:t>
            </a:r>
            <a:r>
              <a:rPr lang="en-US" sz="3200" b="1" dirty="0">
                <a:solidFill>
                  <a:srgbClr val="1F497D"/>
                </a:solidFill>
              </a:rPr>
              <a:t>Rated Institutions</a:t>
            </a:r>
          </a:p>
        </p:txBody>
      </p:sp>
      <p:pic>
        <p:nvPicPr>
          <p:cNvPr id="5" name="Picture 2" descr="C:\Documents and Settings\mdk0003\My Documents\My Dropbox\Sustainability\Sustainability Office\Logos\Office of Sustainability\png\OOS_T_289 1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801" y="5764318"/>
            <a:ext cx="3442657" cy="8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3206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dk0003\My Documents\My Dropbox\Sustainability\STARS\all rated campuses Feb 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94" y="1792802"/>
            <a:ext cx="9698612" cy="33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648" y="4897359"/>
            <a:ext cx="1675015" cy="16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7374" y="5926043"/>
            <a:ext cx="264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itchFamily="34" charset="0"/>
                <a:hlinkClick r:id="rId4"/>
              </a:rPr>
              <a:t>www.stars.aashe.org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433936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U TX – San Antonio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25.60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00" y="2433936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Georgia Tech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79.62 </a:t>
            </a:r>
          </a:p>
        </p:txBody>
      </p:sp>
      <p:pic>
        <p:nvPicPr>
          <p:cNvPr id="9" name="Picture 2" descr="C:\Documents and Settings\mdk0003\My Documents\My Dropbox\Sustainability\Sustainability Office\Logos\Office of Sustainability\png\OOS_T_289 1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6294" y="5904133"/>
            <a:ext cx="3451840" cy="8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57800" y="2234626"/>
            <a:ext cx="114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Auburn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49.13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2214" y="5093733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January, 2013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Auburn’s Performance Rating, 2012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3778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STARS in the 2013-2018 Strategic Plan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“Enhance the commitment to sustainability in our educational programs, research, operations, engagement, and innovation, improving our AASHE sustainability score from 49 to 60.”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17" y="3863182"/>
            <a:ext cx="7910939" cy="269001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345680" y="5598160"/>
            <a:ext cx="254000" cy="44704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874000" y="6156644"/>
            <a:ext cx="386080" cy="498156"/>
          </a:xfrm>
          <a:prstGeom prst="upArrow">
            <a:avLst/>
          </a:prstGeom>
          <a:solidFill>
            <a:srgbClr val="EAD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56960" y="5313680"/>
            <a:ext cx="10160" cy="8124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82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kepticalscience.com/graphics/north_pole_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640" y="401162"/>
            <a:ext cx="7823411" cy="5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74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6683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Sustainability Update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Sustainability Imagery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Auburn University Sustainability Stories/Report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STARS</a:t>
            </a:r>
          </a:p>
          <a:p>
            <a:endParaRPr lang="en-US" dirty="0"/>
          </a:p>
        </p:txBody>
      </p:sp>
      <p:pic>
        <p:nvPicPr>
          <p:cNvPr id="4" name="Picture 2" descr="C:\Documents and Settings\mdk0003\My Documents\My Dropbox\Sustainability\Sustainability Office\Logos\Office of Sustainability\png\OOS_T_289 1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902" y="304800"/>
            <a:ext cx="569237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24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mdk0003\My Documents\Dropbox\Sustainability\Sustainability Office\Logos\Office of Sustainability\png\OOS_V_289 15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538" y="838200"/>
            <a:ext cx="5329463" cy="46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6171f9a2-b6fb-435d-b82f-b34e86c32a58@aubu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7709" y="541634"/>
            <a:ext cx="2209879" cy="22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25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risriedy.me/wp-content/uploads/2012/03/thumbnai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51301"/>
            <a:ext cx="6990079" cy="66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52560" y="6035040"/>
            <a:ext cx="127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Chris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Reidy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57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ystemswiki.org/images/a/a0/Stvisu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70" y="226238"/>
            <a:ext cx="11232056" cy="61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3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eberg-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040" y="91440"/>
            <a:ext cx="10033000" cy="6675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169968"/>
            <a:ext cx="228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white"/>
                </a:solidFill>
              </a:rPr>
              <a:t>Ralph </a:t>
            </a:r>
            <a:r>
              <a:rPr lang="en-US" sz="1050" dirty="0" err="1">
                <a:solidFill>
                  <a:prstClr val="white"/>
                </a:solidFill>
              </a:rPr>
              <a:t>Clevinger</a:t>
            </a:r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76122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969" y="1619794"/>
            <a:ext cx="5647614" cy="513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1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Temperature Impact of the Polar Vortex </a:t>
            </a:r>
            <a:br>
              <a:rPr lang="en-US" b="1" dirty="0" smtClean="0"/>
            </a:br>
            <a:r>
              <a:rPr lang="en-US" sz="2800" b="1" dirty="0" smtClean="0"/>
              <a:t>compared to 1979-2000 average temperature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65583" y="6331131"/>
            <a:ext cx="138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Michael Mann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1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969" y="1619794"/>
            <a:ext cx="5647614" cy="513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1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Temperature Impact of the Polar Vortex </a:t>
            </a:r>
            <a:br>
              <a:rPr lang="en-US" b="1" dirty="0" smtClean="0"/>
            </a:br>
            <a:r>
              <a:rPr lang="en-US" sz="2800" b="1" dirty="0" smtClean="0"/>
              <a:t>compared to 1979-2000 average temperature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5168" y="2334574"/>
            <a:ext cx="252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January 26, 2014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Homer, Alaska: 54°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Only Southern CA and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Southern FL warmer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8503" y="2168434"/>
            <a:ext cx="2299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Eastern U.S.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20° Colder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Alaska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20</a:t>
            </a:r>
            <a:r>
              <a:rPr lang="en-US" sz="2800" b="1" dirty="0">
                <a:solidFill>
                  <a:srgbClr val="C00000"/>
                </a:solidFill>
              </a:rPr>
              <a:t>° </a:t>
            </a:r>
            <a:r>
              <a:rPr lang="en-US" sz="2800" b="1" dirty="0" smtClean="0">
                <a:solidFill>
                  <a:srgbClr val="C00000"/>
                </a:solidFill>
              </a:rPr>
              <a:t>Warmer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5583" y="6331131"/>
            <a:ext cx="138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Michael Mann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58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risriedy.me/wp-content/uploads/2012/03/thumbnai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452" y="1524000"/>
            <a:ext cx="3892547" cy="36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25760" y="509016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Chris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Reidy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240" y="1444568"/>
            <a:ext cx="6004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Triple Bottom Line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Natural Step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Daly Triangle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“Meeting human needs…”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28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Sustainability Frameworks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6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Sustainability Compass</a:t>
            </a:r>
            <a:endParaRPr lang="en-US" sz="5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52400" y="1596044"/>
            <a:ext cx="4549884" cy="4525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70" y="1596044"/>
            <a:ext cx="4525290" cy="4525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88285" y="6309357"/>
            <a:ext cx="259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Designs by Courtney Windham </a:t>
            </a:r>
          </a:p>
          <a:p>
            <a:r>
              <a:rPr lang="en-US" sz="1200" dirty="0" smtClean="0"/>
              <a:t>Assistant Professor, Graphic Design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507" y="6392629"/>
            <a:ext cx="839367" cy="2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1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321</Words>
  <Application>Microsoft Macintosh PowerPoint</Application>
  <PresentationFormat>Custom</PresentationFormat>
  <Paragraphs>91</Paragraphs>
  <Slides>20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21_Office Theme</vt:lpstr>
      <vt:lpstr>1_Office Theme</vt:lpstr>
      <vt:lpstr>12_Office Theme</vt:lpstr>
      <vt:lpstr>2_Office Theme</vt:lpstr>
      <vt:lpstr>6_Office Theme</vt:lpstr>
      <vt:lpstr>Slide 1</vt:lpstr>
      <vt:lpstr>Sustainability Update </vt:lpstr>
      <vt:lpstr>Slide 3</vt:lpstr>
      <vt:lpstr>Slide 4</vt:lpstr>
      <vt:lpstr>Slide 5</vt:lpstr>
      <vt:lpstr>Temperature Impact of the Polar Vortex  compared to 1979-2000 average temperature</vt:lpstr>
      <vt:lpstr>Temperature Impact of the Polar Vortex  compared to 1979-2000 average temperature</vt:lpstr>
      <vt:lpstr>Slide 8</vt:lpstr>
      <vt:lpstr>Slide 9</vt:lpstr>
      <vt:lpstr>Sustainability Compass Conditions for a Flourishing World</vt:lpstr>
      <vt:lpstr>Sustainability Update </vt:lpstr>
      <vt:lpstr>Telling Auburn’s Story/Sustainability Reports</vt:lpstr>
      <vt:lpstr>Telling Auburn’s Story/Sustainability Reports</vt:lpstr>
      <vt:lpstr>Telling Auburn’s Story/Sustainability Reports</vt:lpstr>
      <vt:lpstr>Sustainability Update </vt:lpstr>
      <vt:lpstr>Sustainability Tracking Assessment &amp; Rating System</vt:lpstr>
      <vt:lpstr>Auburn’s Performance Rating, 2012</vt:lpstr>
      <vt:lpstr>STARS in the 2013-2018 Strategic Plan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Judith Sheppard</cp:lastModifiedBy>
  <cp:revision>27</cp:revision>
  <dcterms:created xsi:type="dcterms:W3CDTF">2014-03-22T15:25:50Z</dcterms:created>
  <dcterms:modified xsi:type="dcterms:W3CDTF">2014-03-22T15:34:23Z</dcterms:modified>
</cp:coreProperties>
</file>