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70" r:id="rId3"/>
    <p:sldId id="275" r:id="rId4"/>
    <p:sldId id="286" r:id="rId5"/>
    <p:sldId id="288" r:id="rId6"/>
    <p:sldId id="281" r:id="rId7"/>
    <p:sldId id="283" r:id="rId8"/>
    <p:sldId id="285" r:id="rId9"/>
    <p:sldId id="284" r:id="rId10"/>
    <p:sldId id="289" r:id="rId11"/>
    <p:sldId id="287" r:id="rId12"/>
    <p:sldId id="26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A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FE39764-F7FF-4E28-9AD4-FBFAF5FFF58C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375E6E5-51F4-4B31-8A08-13F910E61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71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50DC328-7FEF-4B48-8480-7B09D8387F66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D7F6AE6-8526-4C59-9A36-6DF0DD6C0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Our Research Orientation…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671CD0-2EDF-4228-B4AD-164CB2DA7D3C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Our Research Orientation…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671CD0-2EDF-4228-B4AD-164CB2DA7D3C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63677-145A-4D01-97DA-5766265E1E5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Our Research Orientation…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671CD0-2EDF-4228-B4AD-164CB2DA7D3C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9D87EA-A56B-49CD-9B50-1090403D855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2D47CCB-33B8-4EED-9872-91839A7AF7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6951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9D87EA-A56B-49CD-9B50-1090403D855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2D47CCB-33B8-4EED-9872-91839A7AF7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0402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9D87EA-A56B-49CD-9B50-1090403D855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2D47CCB-33B8-4EED-9872-91839A7AF7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1775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9D87EA-A56B-49CD-9B50-1090403D855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2D47CCB-33B8-4EED-9872-91839A7AF7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5453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9D87EA-A56B-49CD-9B50-1090403D855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2D47CCB-33B8-4EED-9872-91839A7AF7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117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9D87EA-A56B-49CD-9B50-1090403D855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2D47CCB-33B8-4EED-9872-91839A7AF7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6359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9D87EA-A56B-49CD-9B50-1090403D855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2D47CCB-33B8-4EED-9872-91839A7AF7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6768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9D87EA-A56B-49CD-9B50-1090403D855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2D47CCB-33B8-4EED-9872-91839A7AF7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5958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9D87EA-A56B-49CD-9B50-1090403D855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2D47CCB-33B8-4EED-9872-91839A7AF7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2093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9D87EA-A56B-49CD-9B50-1090403D855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2D47CCB-33B8-4EED-9872-91839A7AF7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6010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9D87EA-A56B-49CD-9B50-1090403D8559}" type="datetimeFigureOut">
              <a:rPr lang="en-US" smtClean="0">
                <a:solidFill>
                  <a:prstClr val="black"/>
                </a:solidFill>
              </a:rPr>
              <a:pPr/>
              <a:t>1/10/2013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2D47CCB-33B8-4EED-9872-91839A7AF71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9538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29" y="6172200"/>
            <a:ext cx="2270760" cy="5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5104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4B50-1936-4718-BDE8-3CBAA27BEBC5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7C38-AA2D-4401-8ADC-F6EA6A085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PREH_L_289,15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0300" y="5943602"/>
            <a:ext cx="2781300" cy="7416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9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rgbClr val="003366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6600"/>
        </a:buClr>
        <a:buFont typeface="Wingdings" pitchFamily="2" charset="2"/>
        <a:buChar char="§"/>
        <a:defRPr sz="3000" kern="1200">
          <a:solidFill>
            <a:schemeClr val="tx1"/>
          </a:solidFill>
          <a:latin typeface="Arno Pro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3366"/>
        </a:buClr>
        <a:buFont typeface="Arial" pitchFamily="34" charset="0"/>
        <a:buChar char="•"/>
        <a:defRPr sz="2800" kern="1200">
          <a:solidFill>
            <a:schemeClr val="tx1"/>
          </a:solidFill>
          <a:latin typeface="Arno Pro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6600"/>
        </a:buClr>
        <a:buFont typeface="Wingdings 2" pitchFamily="18" charset="2"/>
        <a:buChar char="·"/>
        <a:defRPr sz="2400" kern="1200">
          <a:solidFill>
            <a:schemeClr val="tx1"/>
          </a:solidFill>
          <a:latin typeface="Arno Pro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3366"/>
        </a:buClr>
        <a:buFont typeface="Wingdings" pitchFamily="2" charset="2"/>
        <a:buChar char="Ø"/>
        <a:defRPr sz="2000" kern="1200">
          <a:solidFill>
            <a:schemeClr val="tx1"/>
          </a:solidFill>
          <a:latin typeface="Arno Pro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6600"/>
        </a:buClr>
        <a:buFont typeface="Wingdings" pitchFamily="2" charset="2"/>
        <a:buChar char="v"/>
        <a:defRPr sz="2000" kern="1200">
          <a:solidFill>
            <a:schemeClr val="tx1"/>
          </a:solidFill>
          <a:latin typeface="Arno Pro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embed/4BOEQkvCoo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ESEARCH_W_289 1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52400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0" y="4306669"/>
            <a:ext cx="8458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1F497D">
                    <a:lumMod val="75000"/>
                  </a:srgbClr>
                </a:solidFill>
                <a:latin typeface="Adobe Caslon Pro" pitchFamily="18" charset="0"/>
              </a:rPr>
              <a:t>AU Research Week 2013</a:t>
            </a:r>
            <a:endParaRPr lang="en-US" sz="4000" b="1" dirty="0">
              <a:solidFill>
                <a:srgbClr val="FF6600"/>
              </a:solidFill>
              <a:latin typeface="Adobe Caslon Pro" pitchFamily="18" charset="0"/>
            </a:endParaRPr>
          </a:p>
          <a:p>
            <a:pPr algn="ctr"/>
            <a:r>
              <a:rPr lang="en-US" sz="3800" b="1" i="1" smtClean="0">
                <a:solidFill>
                  <a:srgbClr val="1F497D">
                    <a:lumMod val="75000"/>
                  </a:srgbClr>
                </a:solidFill>
                <a:latin typeface="Adobe Caslon Pro" pitchFamily="18" charset="0"/>
              </a:rPr>
              <a:t>April </a:t>
            </a:r>
            <a:r>
              <a:rPr lang="en-US" sz="3800" b="1" i="1" dirty="0">
                <a:solidFill>
                  <a:srgbClr val="1F497D">
                    <a:lumMod val="75000"/>
                  </a:srgbClr>
                </a:solidFill>
                <a:latin typeface="Adobe Caslon Pro" pitchFamily="18" charset="0"/>
              </a:rPr>
              <a:t>1</a:t>
            </a:r>
            <a:r>
              <a:rPr lang="en-US" sz="3800" b="1" i="1" smtClean="0">
                <a:solidFill>
                  <a:srgbClr val="1F497D">
                    <a:lumMod val="75000"/>
                  </a:srgbClr>
                </a:solidFill>
                <a:latin typeface="Adobe Caslon Pro" pitchFamily="18" charset="0"/>
              </a:rPr>
              <a:t>-4</a:t>
            </a:r>
            <a:endParaRPr lang="en-US" sz="3800" b="1" i="1" dirty="0">
              <a:solidFill>
                <a:srgbClr val="1F497D">
                  <a:lumMod val="75000"/>
                </a:srgbClr>
              </a:solidFill>
              <a:latin typeface="Adobe Caslon Pro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48300" y="5910274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dobe Caslon Pro" pitchFamily="18" charset="0"/>
              </a:rPr>
              <a:t>University Senate Presentation</a:t>
            </a:r>
          </a:p>
          <a:p>
            <a:pPr algn="ctr"/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Adobe Caslon Pro" pitchFamily="18" charset="0"/>
              </a:rPr>
              <a:t>January, 2013</a:t>
            </a:r>
          </a:p>
        </p:txBody>
      </p:sp>
    </p:spTree>
    <p:extLst>
      <p:ext uri="{BB962C8B-B14F-4D97-AF65-F5344CB8AC3E}">
        <p14:creationId xmlns:p14="http://schemas.microsoft.com/office/powerpoint/2010/main" val="2375469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Auburn University Research Week 2013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Q&amp;A</a:t>
            </a: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4414" y="1752600"/>
            <a:ext cx="4038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Week 2013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8752"/>
            <a:ext cx="4038600" cy="2692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5257800"/>
            <a:ext cx="4038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and Creative Scholarship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4414" y="1774371"/>
            <a:ext cx="4038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Week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39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RESEARCH_W_289 1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219165"/>
            <a:ext cx="723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09800" y="4334631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2060"/>
                </a:solidFill>
                <a:latin typeface="Arno Pro" pitchFamily="18" charset="0"/>
              </a:rPr>
              <a:t>Please Design</a:t>
            </a:r>
            <a:endParaRPr lang="en-US" sz="2400" dirty="0">
              <a:solidFill>
                <a:srgbClr val="002060"/>
              </a:solidFill>
              <a:latin typeface="Arno Pro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4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Week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2013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>
                <a:solidFill>
                  <a:srgbClr val="002060"/>
                </a:solidFill>
                <a:latin typeface="Arno Pro" pitchFamily="18" charset="0"/>
              </a:rPr>
              <a:t>into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>
                <a:solidFill>
                  <a:srgbClr val="002060"/>
                </a:solidFill>
                <a:latin typeface="Arno Pro" pitchFamily="18" charset="0"/>
              </a:rPr>
              <a:t>Course Syllabi and Assignments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00200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OUR CALL TO FACULTY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Encouraging Engagement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in Research</a:t>
            </a:r>
            <a:r>
              <a:rPr lang="en-US" sz="4000" dirty="0">
                <a:solidFill>
                  <a:srgbClr val="002060"/>
                </a:solidFill>
                <a:latin typeface="Arno Pro" pitchFamily="18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Arno Pro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by Designing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</a:t>
            </a:r>
            <a:r>
              <a:rPr lang="en-US" sz="40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Week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2013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into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Course Syllabi and Assignments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Auburn University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Week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2013</a:t>
            </a:r>
            <a:endParaRPr lang="en-US" sz="3600" b="1" i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01405"/>
            <a:ext cx="2116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90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Auburn University Research Week 2013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endParaRPr lang="en-US" b="1" dirty="0" smtClean="0"/>
          </a:p>
          <a:p>
            <a:pPr marL="400050" lvl="1" indent="0">
              <a:buNone/>
            </a:pPr>
            <a:r>
              <a:rPr lang="en-US" b="1" dirty="0" smtClean="0"/>
              <a:t>Monday</a:t>
            </a:r>
            <a:r>
              <a:rPr lang="en-US" b="1" dirty="0"/>
              <a:t>, April 1, 2013 – The Hotel at Auburn University and Dixon Conference Center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1:00 </a:t>
            </a:r>
            <a:r>
              <a:rPr lang="en-US" dirty="0"/>
              <a:t>pm – 5:00 pm	Nursing Research Poster Sessions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400050" lvl="1" indent="0">
              <a:buNone/>
            </a:pPr>
            <a:r>
              <a:rPr lang="en-US" b="1" dirty="0"/>
              <a:t>Monday, April 1, 2013 – Auburn University Montgomery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7:00 </a:t>
            </a:r>
            <a:r>
              <a:rPr lang="en-US" dirty="0"/>
              <a:t>pm – 8:00 pm	Potential Speaker - TBD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400050" lvl="1" indent="0">
              <a:buNone/>
            </a:pPr>
            <a:r>
              <a:rPr lang="en-US" b="1" dirty="0"/>
              <a:t>Tuesday, April 2, 2013 – The Hotel at Auburn University and Dixon Conference Center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8:00 </a:t>
            </a:r>
            <a:r>
              <a:rPr lang="en-US" dirty="0"/>
              <a:t>am – 11:00 pm	Undergraduate, Graduate and Faculty </a:t>
            </a:r>
            <a:r>
              <a:rPr lang="en-US" dirty="0" smtClean="0"/>
              <a:t>			Research </a:t>
            </a:r>
            <a:r>
              <a:rPr lang="en-US" dirty="0"/>
              <a:t>Symposiums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 smtClean="0"/>
              <a:t>11:00 </a:t>
            </a:r>
            <a:r>
              <a:rPr lang="en-US" dirty="0"/>
              <a:t>am – </a:t>
            </a:r>
            <a:r>
              <a:rPr lang="en-US" dirty="0" smtClean="0"/>
              <a:t>12:00 </a:t>
            </a:r>
            <a:r>
              <a:rPr lang="en-US" dirty="0"/>
              <a:t>am	Research Week </a:t>
            </a:r>
            <a:r>
              <a:rPr lang="en-US" dirty="0" smtClean="0"/>
              <a:t>Kickoff &amp; Undergraduate 			Opening Speaker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12:00 </a:t>
            </a:r>
            <a:r>
              <a:rPr lang="en-US" dirty="0"/>
              <a:t>pm – 2:00 pm	Networking Luncheon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Undergraduate</a:t>
            </a:r>
            <a:r>
              <a:rPr lang="en-US" dirty="0"/>
              <a:t>, Graduate and Faculty Poster </a:t>
            </a:r>
            <a:r>
              <a:rPr lang="en-US" dirty="0" smtClean="0"/>
              <a:t>		Sessions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dirty="0"/>
              <a:t>2:00 pm – 5:00 pm	Undergraduate, Graduate and Faculty </a:t>
            </a:r>
            <a:r>
              <a:rPr lang="en-US" dirty="0" smtClean="0"/>
              <a:t>			Research </a:t>
            </a:r>
            <a:r>
              <a:rPr lang="en-US" dirty="0"/>
              <a:t>Symposiums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All Week – Ralph Brown </a:t>
            </a:r>
            <a:r>
              <a:rPr lang="en-US" b="1" dirty="0" err="1"/>
              <a:t>Draughon</a:t>
            </a:r>
            <a:r>
              <a:rPr lang="en-US" b="1" dirty="0"/>
              <a:t> Library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Creative Scholarship Exhibitions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752600"/>
            <a:ext cx="5334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2013</a:t>
            </a:r>
            <a:endParaRPr lang="en-US" b="1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8752"/>
            <a:ext cx="4038600" cy="2692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257800"/>
            <a:ext cx="4038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and Creative Scholarship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4414" y="1774371"/>
            <a:ext cx="4038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Week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25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Auburn University Research Week 2013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8752"/>
            <a:ext cx="4038600" cy="26924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267200" cy="4724399"/>
          </a:xfrm>
        </p:spPr>
        <p:txBody>
          <a:bodyPr>
            <a:normAutofit fontScale="40000" lnSpcReduction="20000"/>
          </a:bodyPr>
          <a:lstStyle/>
          <a:p>
            <a:pPr marL="400050" lvl="1" indent="0">
              <a:buNone/>
            </a:pPr>
            <a:r>
              <a:rPr lang="en-US" b="1" dirty="0" smtClean="0"/>
              <a:t>Wednesday</a:t>
            </a:r>
            <a:r>
              <a:rPr lang="en-US" b="1" dirty="0"/>
              <a:t>, April 3, 2013 – The Hotel at Auburn </a:t>
            </a:r>
            <a:r>
              <a:rPr lang="en-US" b="1" dirty="0" smtClean="0"/>
              <a:t>University </a:t>
            </a:r>
            <a:r>
              <a:rPr lang="en-US" b="1" dirty="0"/>
              <a:t>and Dixon Conference </a:t>
            </a:r>
            <a:r>
              <a:rPr lang="en-US" b="1" dirty="0" smtClean="0"/>
              <a:t>Center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8:00 am – 12:00 pm	Undergraduate, Graduate and Faculty </a:t>
            </a:r>
            <a:r>
              <a:rPr lang="en-US" dirty="0" smtClean="0"/>
              <a:t>		Research </a:t>
            </a:r>
            <a:r>
              <a:rPr lang="en-US" dirty="0"/>
              <a:t>Symposiums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12:00 pm – 1:30 pm	Networking Luncheon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dirty="0"/>
              <a:t>1:30 pm – 5:30 pm	Undergraduate, Graduate and Faculty </a:t>
            </a:r>
            <a:r>
              <a:rPr lang="en-US" dirty="0" smtClean="0"/>
              <a:t>		Research </a:t>
            </a:r>
            <a:r>
              <a:rPr lang="en-US" dirty="0"/>
              <a:t>Symposiums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Grantsmanship</a:t>
            </a:r>
            <a:r>
              <a:rPr lang="en-US" dirty="0" smtClean="0"/>
              <a:t> </a:t>
            </a:r>
            <a:r>
              <a:rPr lang="en-US" dirty="0"/>
              <a:t>Workshops and Seminars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Panel </a:t>
            </a:r>
            <a:r>
              <a:rPr lang="en-US" dirty="0"/>
              <a:t>Discussions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400050" lvl="1" indent="0">
              <a:buNone/>
            </a:pPr>
            <a:r>
              <a:rPr lang="en-US" b="1" dirty="0" smtClean="0"/>
              <a:t>Thursday</a:t>
            </a:r>
            <a:r>
              <a:rPr lang="en-US" b="1" dirty="0"/>
              <a:t>, April 4, 2013 – The Hotel at Auburn University and Dixon Conference </a:t>
            </a:r>
            <a:r>
              <a:rPr lang="en-US" b="1" dirty="0" smtClean="0"/>
              <a:t>Center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8:00 am – 5:00 pm	</a:t>
            </a:r>
            <a:r>
              <a:rPr lang="en-US" dirty="0" err="1" smtClean="0"/>
              <a:t>Grantsmanship</a:t>
            </a:r>
            <a:r>
              <a:rPr lang="en-US" dirty="0" smtClean="0"/>
              <a:t> </a:t>
            </a:r>
            <a:r>
              <a:rPr lang="en-US" dirty="0"/>
              <a:t>Workshops and Seminars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Panel </a:t>
            </a:r>
            <a:r>
              <a:rPr lang="en-US" dirty="0"/>
              <a:t>Discussions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6:00 pm – 8:30 pm	Keynote </a:t>
            </a:r>
            <a:r>
              <a:rPr lang="en-US" dirty="0" smtClean="0"/>
              <a:t>Address Dr. Peter </a:t>
            </a:r>
            <a:r>
              <a:rPr lang="en-US" dirty="0" err="1" smtClean="0"/>
              <a:t>Karevia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Research </a:t>
            </a:r>
            <a:r>
              <a:rPr lang="en-US" dirty="0"/>
              <a:t>Awards Gala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All </a:t>
            </a:r>
            <a:r>
              <a:rPr lang="en-US" b="1" dirty="0"/>
              <a:t>Week – Ralph Brown </a:t>
            </a:r>
            <a:r>
              <a:rPr lang="en-US" b="1" dirty="0" err="1"/>
              <a:t>Draughon</a:t>
            </a:r>
            <a:r>
              <a:rPr lang="en-US" b="1" dirty="0"/>
              <a:t> Library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Creative Scholarship Exhibitions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257800"/>
            <a:ext cx="4038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and Creative Scholarship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4414" y="1774371"/>
            <a:ext cx="4038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Week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71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00200"/>
            <a:ext cx="7924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AU Research Week is a partnership between AU –AU Montgomery and other regional institutions to students and faculty together to celebrate, and share research and creative scholarly activity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Last year over 1000 registered participants, 1200 attendees – including Auburn Connects --over 2000 attendees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Undergraduate, graduate, and faculty presentations/poster session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Highlights Auburn Speaks and AUJUS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Auburn University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Week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2013</a:t>
            </a:r>
            <a:endParaRPr lang="en-US" sz="3600" b="1" i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91200"/>
            <a:ext cx="2116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055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116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/>
              <a:t>Keynote Address</a:t>
            </a:r>
            <a:br>
              <a:rPr lang="en-US" dirty="0"/>
            </a:br>
            <a:r>
              <a:rPr lang="en-US" dirty="0">
                <a:solidFill>
                  <a:prstClr val="black"/>
                </a:solidFill>
              </a:rPr>
              <a:t>Peter </a:t>
            </a:r>
            <a:r>
              <a:rPr lang="en-US" dirty="0" err="1">
                <a:solidFill>
                  <a:prstClr val="black"/>
                </a:solidFill>
              </a:rPr>
              <a:t>Kareiva</a:t>
            </a:r>
            <a:r>
              <a:rPr lang="en-US" b="0" dirty="0">
                <a:solidFill>
                  <a:prstClr val="black"/>
                </a:solidFill>
              </a:rPr>
              <a:t>, Ph.D.</a:t>
            </a:r>
            <a:br>
              <a:rPr lang="en-US" b="0" dirty="0">
                <a:solidFill>
                  <a:prstClr val="black"/>
                </a:solidFill>
              </a:rPr>
            </a:br>
            <a:r>
              <a:rPr lang="en-US" b="0" i="1" dirty="0">
                <a:solidFill>
                  <a:prstClr val="black"/>
                </a:solidFill>
              </a:rPr>
              <a:t>Chief Scientist &amp; Director, </a:t>
            </a:r>
            <a:r>
              <a:rPr lang="en-US" b="0" i="1" dirty="0" smtClean="0">
                <a:solidFill>
                  <a:prstClr val="black"/>
                </a:solidFill>
              </a:rPr>
              <a:t>Nature Conservancy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95287"/>
            <a:ext cx="5111750" cy="5853113"/>
          </a:xfrm>
        </p:spPr>
        <p:txBody>
          <a:bodyPr>
            <a:noAutofit/>
          </a:bodyPr>
          <a:lstStyle/>
          <a:p>
            <a:pPr marL="231775" lvl="0" indent="-23177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VIDEO</a:t>
            </a:r>
            <a:r>
              <a:rPr lang="en-US" sz="2000" dirty="0">
                <a:solidFill>
                  <a:prstClr val="black"/>
                </a:solidFill>
              </a:rPr>
              <a:t>: Watch Peter </a:t>
            </a:r>
            <a:r>
              <a:rPr lang="en-US" sz="2000" dirty="0" err="1">
                <a:solidFill>
                  <a:prstClr val="black"/>
                </a:solidFill>
              </a:rPr>
              <a:t>Kareiva's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talk about a 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“New Environmentalism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"</a:t>
            </a:r>
            <a:r>
              <a:rPr lang="en-US" sz="2000" dirty="0">
                <a:solidFill>
                  <a:prstClr val="black"/>
                </a:solidFill>
              </a:rPr>
              <a:t> as part of the National Academy of Sciences Distinctive Voices program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231775" lvl="0" indent="-23177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31775" lvl="0" indent="-23177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Peter </a:t>
            </a:r>
            <a:r>
              <a:rPr lang="en-US" sz="2000" b="1" dirty="0" err="1">
                <a:solidFill>
                  <a:prstClr val="black"/>
                </a:solidFill>
              </a:rPr>
              <a:t>Kareiva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is chief </a:t>
            </a:r>
            <a:r>
              <a:rPr lang="en-US" sz="2000" dirty="0">
                <a:solidFill>
                  <a:prstClr val="black"/>
                </a:solidFill>
              </a:rPr>
              <a:t>scientist for The Nature </a:t>
            </a:r>
            <a:r>
              <a:rPr lang="en-US" sz="2000" dirty="0" smtClean="0">
                <a:solidFill>
                  <a:prstClr val="black"/>
                </a:solidFill>
              </a:rPr>
              <a:t>Conservancy.  He is </a:t>
            </a:r>
            <a:r>
              <a:rPr lang="en-US" sz="2000" dirty="0">
                <a:solidFill>
                  <a:prstClr val="black"/>
                </a:solidFill>
              </a:rPr>
              <a:t>responsible for developing and helping to implement science-based conservation throughout the organization and for forging new linkages with partners. 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31775" lvl="0" indent="-23177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31775" lvl="0" indent="-23177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In </a:t>
            </a:r>
            <a:r>
              <a:rPr lang="en-US" sz="2000" dirty="0">
                <a:solidFill>
                  <a:prstClr val="black"/>
                </a:solidFill>
              </a:rPr>
              <a:t>May 2011, </a:t>
            </a:r>
            <a:r>
              <a:rPr lang="en-US" sz="2000" dirty="0" smtClean="0">
                <a:solidFill>
                  <a:prstClr val="black"/>
                </a:solidFill>
              </a:rPr>
              <a:t>he </a:t>
            </a:r>
            <a:r>
              <a:rPr lang="en-US" sz="2000" dirty="0">
                <a:solidFill>
                  <a:prstClr val="black"/>
                </a:solidFill>
              </a:rPr>
              <a:t>was named a member of the National Academy of Sciences for his excellence in original scientific research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231775" lvl="0" indent="-23177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31775" lvl="0" indent="-231775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Peter </a:t>
            </a:r>
            <a:r>
              <a:rPr lang="en-US" sz="2000" dirty="0">
                <a:solidFill>
                  <a:prstClr val="black"/>
                </a:solidFill>
              </a:rPr>
              <a:t>received a master’s of science degree in environmental biology from the University of California, Irvine, and his Ph.D. in ecology and evolutionary biology from Cornell University. 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7800"/>
            <a:ext cx="306583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3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SEARCH_T_289 15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6774" y="6106391"/>
            <a:ext cx="2117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en-US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en-US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Auburn </a:t>
            </a:r>
            <a:r>
              <a:rPr lang="en-US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University</a:t>
            </a:r>
            <a:br>
              <a:rPr lang="en-US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Week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2013</a:t>
            </a:r>
            <a:b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Health </a:t>
            </a:r>
            <a:r>
              <a:rPr lang="en-US" sz="4000" dirty="0">
                <a:solidFill>
                  <a:srgbClr val="002060"/>
                </a:solidFill>
                <a:latin typeface="Arno Pro" pitchFamily="18" charset="0"/>
              </a:rPr>
              <a:t>and Wellbeing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cs typeface="Arial" charset="0"/>
              </a:rPr>
              <a:t/>
            </a:r>
            <a:b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  <a:cs typeface="Arial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040188" cy="639762"/>
          </a:xfrm>
        </p:spPr>
        <p:txBody>
          <a:bodyPr>
            <a:normAutofit/>
          </a:bodyPr>
          <a:lstStyle/>
          <a:p>
            <a:pPr marL="114300" lvl="1">
              <a:spcAft>
                <a:spcPts val="800"/>
              </a:spcAft>
            </a:pPr>
            <a:r>
              <a:rPr lang="en-US" sz="2800" dirty="0">
                <a:solidFill>
                  <a:srgbClr val="002060"/>
                </a:solidFill>
                <a:latin typeface="Arno Pro" pitchFamily="18" charset="0"/>
              </a:rPr>
              <a:t>General Areas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40188" cy="3951288"/>
          </a:xfrm>
        </p:spPr>
        <p:txBody>
          <a:bodyPr>
            <a:normAutofit/>
          </a:bodyPr>
          <a:lstStyle/>
          <a:p>
            <a:pPr marL="403225" indent="-288925"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  <a:latin typeface="Arno Pro" pitchFamily="18" charset="0"/>
              </a:rPr>
              <a:t>STEM</a:t>
            </a:r>
          </a:p>
          <a:p>
            <a:pPr marL="403225" indent="-288925"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  <a:latin typeface="Arno Pro" pitchFamily="18" charset="0"/>
              </a:rPr>
              <a:t>Social Science</a:t>
            </a:r>
          </a:p>
          <a:p>
            <a:pPr marL="403225" indent="-288925"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  <a:latin typeface="Arno Pro" pitchFamily="18" charset="0"/>
              </a:rPr>
              <a:t>Humanities</a:t>
            </a:r>
          </a:p>
          <a:p>
            <a:pPr marL="403225" indent="-288925"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  <a:latin typeface="Arno Pro" pitchFamily="18" charset="0"/>
              </a:rPr>
              <a:t>Education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25" y="2209800"/>
            <a:ext cx="4041775" cy="639762"/>
          </a:xfrm>
        </p:spPr>
        <p:txBody>
          <a:bodyPr>
            <a:normAutofit/>
          </a:bodyPr>
          <a:lstStyle/>
          <a:p>
            <a:pPr marL="0" lvl="1"/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Topic Areas</a:t>
            </a:r>
            <a:endParaRPr lang="en-US" sz="2800" dirty="0">
              <a:solidFill>
                <a:srgbClr val="002060"/>
              </a:solidFill>
              <a:latin typeface="Arno Pro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400"/>
            <a:ext cx="4041775" cy="3951288"/>
          </a:xfrm>
        </p:spPr>
        <p:txBody>
          <a:bodyPr>
            <a:normAutofit fontScale="85000" lnSpcReduction="20000"/>
          </a:bodyPr>
          <a:lstStyle/>
          <a:p>
            <a:pPr marL="403225" indent="-288925">
              <a:spcAft>
                <a:spcPts val="800"/>
              </a:spcAft>
            </a:pPr>
            <a:r>
              <a:rPr lang="en-US" dirty="0" smtClean="0">
                <a:solidFill>
                  <a:srgbClr val="002060"/>
                </a:solidFill>
                <a:latin typeface="Arno Pro" pitchFamily="18" charset="0"/>
              </a:rPr>
              <a:t>Water &amp; Environment</a:t>
            </a:r>
            <a:endParaRPr lang="en-US" dirty="0">
              <a:solidFill>
                <a:srgbClr val="002060"/>
              </a:solidFill>
              <a:latin typeface="Arno Pro" pitchFamily="18" charset="0"/>
            </a:endParaRPr>
          </a:p>
          <a:p>
            <a:pPr marL="403225" indent="-288925">
              <a:spcAft>
                <a:spcPts val="800"/>
              </a:spcAft>
            </a:pPr>
            <a:r>
              <a:rPr lang="en-US" dirty="0" smtClean="0">
                <a:solidFill>
                  <a:srgbClr val="002060"/>
                </a:solidFill>
                <a:latin typeface="Arno Pro" pitchFamily="18" charset="0"/>
              </a:rPr>
              <a:t>Gender Issues</a:t>
            </a:r>
            <a:endParaRPr lang="en-US" dirty="0">
              <a:solidFill>
                <a:srgbClr val="002060"/>
              </a:solidFill>
              <a:latin typeface="Arno Pro" pitchFamily="18" charset="0"/>
            </a:endParaRPr>
          </a:p>
          <a:p>
            <a:pPr marL="403225" indent="-288925">
              <a:spcAft>
                <a:spcPts val="800"/>
              </a:spcAft>
            </a:pPr>
            <a:r>
              <a:rPr lang="en-US" dirty="0" smtClean="0">
                <a:solidFill>
                  <a:srgbClr val="002060"/>
                </a:solidFill>
                <a:latin typeface="Arno Pro" pitchFamily="18" charset="0"/>
              </a:rPr>
              <a:t>Food Systems</a:t>
            </a:r>
          </a:p>
          <a:p>
            <a:pPr marL="403225" indent="-288925">
              <a:spcAft>
                <a:spcPts val="800"/>
              </a:spcAft>
            </a:pPr>
            <a:r>
              <a:rPr lang="en-US" dirty="0" smtClean="0">
                <a:solidFill>
                  <a:srgbClr val="002060"/>
                </a:solidFill>
                <a:latin typeface="Arno Pro" pitchFamily="18" charset="0"/>
              </a:rPr>
              <a:t>Health Sciences and Systems</a:t>
            </a:r>
          </a:p>
          <a:p>
            <a:pPr marL="403225" indent="-288925">
              <a:spcAft>
                <a:spcPts val="800"/>
              </a:spcAft>
            </a:pPr>
            <a:r>
              <a:rPr lang="en-US" dirty="0" smtClean="0">
                <a:solidFill>
                  <a:srgbClr val="002060"/>
                </a:solidFill>
                <a:latin typeface="Arno Pro" pitchFamily="18" charset="0"/>
              </a:rPr>
              <a:t>Infrastructure</a:t>
            </a:r>
          </a:p>
          <a:p>
            <a:pPr marL="403225" indent="-288925">
              <a:spcAft>
                <a:spcPts val="800"/>
              </a:spcAft>
            </a:pPr>
            <a:r>
              <a:rPr lang="en-US" dirty="0" smtClean="0">
                <a:solidFill>
                  <a:srgbClr val="002060"/>
                </a:solidFill>
                <a:latin typeface="Arno Pro" pitchFamily="18" charset="0"/>
              </a:rPr>
              <a:t>Sustainability</a:t>
            </a:r>
          </a:p>
          <a:p>
            <a:pPr marL="403225" indent="-288925">
              <a:spcAft>
                <a:spcPts val="800"/>
              </a:spcAft>
            </a:pPr>
            <a:r>
              <a:rPr lang="en-US" dirty="0" smtClean="0">
                <a:solidFill>
                  <a:srgbClr val="002060"/>
                </a:solidFill>
                <a:latin typeface="Arno Pro" pitchFamily="18" charset="0"/>
              </a:rPr>
              <a:t>Arts &amp; Literature</a:t>
            </a:r>
          </a:p>
          <a:p>
            <a:pPr marL="403225" indent="-288925">
              <a:spcAft>
                <a:spcPts val="800"/>
              </a:spcAft>
            </a:pPr>
            <a:r>
              <a:rPr lang="en-US" dirty="0" smtClean="0">
                <a:solidFill>
                  <a:srgbClr val="002060"/>
                </a:solidFill>
                <a:latin typeface="Arno Pro" pitchFamily="18" charset="0"/>
              </a:rPr>
              <a:t>Society/Social and Political Structures and Issues</a:t>
            </a:r>
          </a:p>
          <a:p>
            <a:pPr marL="403225" indent="-288925">
              <a:spcAft>
                <a:spcPts val="800"/>
              </a:spcAft>
            </a:pPr>
            <a:r>
              <a:rPr lang="en-US" dirty="0" smtClean="0">
                <a:solidFill>
                  <a:srgbClr val="002060"/>
                </a:solidFill>
                <a:latin typeface="Arno Pro" pitchFamily="18" charset="0"/>
              </a:rPr>
              <a:t>Other</a:t>
            </a:r>
            <a:endParaRPr lang="en-US" dirty="0">
              <a:solidFill>
                <a:srgbClr val="002060"/>
              </a:solidFill>
              <a:latin typeface="Arno Pro" pitchFamily="18" charset="0"/>
            </a:endParaRPr>
          </a:p>
          <a:p>
            <a:pPr marL="114300" indent="0">
              <a:spcAft>
                <a:spcPts val="800"/>
              </a:spcAft>
              <a:buNone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276600" y="2819400"/>
            <a:ext cx="1066800" cy="289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Auburn University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Week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2013</a:t>
            </a:r>
            <a:endParaRPr lang="en-US" sz="3600" b="1" i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600200"/>
            <a:ext cx="7924800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Advancements 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Integration of research/creative scholarly activity across stakeholders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Special Programs</a:t>
            </a:r>
          </a:p>
          <a:p>
            <a:pPr marL="746125" lvl="1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Bridge Program/SENCER/Library Institutional Repository/AU Speaks 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Inviting Tuskegee as a partner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Recruiting </a:t>
            </a:r>
            <a:r>
              <a:rPr lang="en-US" sz="2800" dirty="0">
                <a:solidFill>
                  <a:srgbClr val="002060"/>
                </a:solidFill>
                <a:latin typeface="Arno Pro" pitchFamily="18" charset="0"/>
              </a:rPr>
              <a:t>T</a:t>
            </a: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ool </a:t>
            </a:r>
          </a:p>
          <a:p>
            <a:pPr marL="746125" lvl="1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Undergraduate, Graduate, HBCU’s</a:t>
            </a:r>
          </a:p>
          <a:p>
            <a:pPr marL="288925" indent="-288925">
              <a:spcAft>
                <a:spcPts val="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Arno Pro" pitchFamily="18" charset="0"/>
              </a:rPr>
              <a:t>Increase Sponsorship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2116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89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00200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Reminder: CALL TO FACULTY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Encouraging Engagement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in Research</a:t>
            </a:r>
            <a:r>
              <a:rPr lang="en-US" sz="4000" dirty="0">
                <a:solidFill>
                  <a:srgbClr val="002060"/>
                </a:solidFill>
                <a:latin typeface="Arno Pro" pitchFamily="18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Arno Pro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by Designing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</a:t>
            </a:r>
            <a:r>
              <a:rPr lang="en-US" sz="40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Week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2013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into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2060"/>
                </a:solidFill>
                <a:latin typeface="Arno Pro" pitchFamily="18" charset="0"/>
              </a:rPr>
              <a:t>Course Syllabi and Assignments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Auburn University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Research Week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2013</a:t>
            </a:r>
            <a:endParaRPr lang="en-US" sz="3600" b="1" i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01405"/>
            <a:ext cx="2116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913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8391</TotalTime>
  <Words>358</Words>
  <Application>Microsoft Office PowerPoint</Application>
  <PresentationFormat>On-screen Show (4:3)</PresentationFormat>
  <Paragraphs>139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Auburn University Research Week 2013  April 1st – 4th 2013 </vt:lpstr>
      <vt:lpstr>Auburn University Research Week 2013  April 1st – 4th 2013 </vt:lpstr>
      <vt:lpstr>PowerPoint Presentation</vt:lpstr>
      <vt:lpstr>             Keynote Address Peter Kareiva, Ph.D. Chief Scientist &amp; Director, Nature Conservancy</vt:lpstr>
      <vt:lpstr>  Auburn University Research Week 2013 Health and Wellbeing </vt:lpstr>
      <vt:lpstr>PowerPoint Presentation</vt:lpstr>
      <vt:lpstr>PowerPoint Presentation</vt:lpstr>
      <vt:lpstr>Auburn University Research Week 2013  April 1st – 4th 2013 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C.A. Pinkert</dc:creator>
  <cp:lastModifiedBy>Paula Bobrowski</cp:lastModifiedBy>
  <cp:revision>76</cp:revision>
  <cp:lastPrinted>2012-11-07T19:11:40Z</cp:lastPrinted>
  <dcterms:created xsi:type="dcterms:W3CDTF">2010-08-30T16:56:44Z</dcterms:created>
  <dcterms:modified xsi:type="dcterms:W3CDTF">2013-01-10T20:43:17Z</dcterms:modified>
</cp:coreProperties>
</file>