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0006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9D5FC-E9BF-4FA1-ACCC-D568A9A5F83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F9607-A0A0-4FCC-90B7-CA63698A38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35" name="Picture 167" descr="Tower logo.png   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3962400" cy="37306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0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308" name="Picture 164" descr="Tower logo.png   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5943600"/>
            <a:ext cx="806450" cy="758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32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8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4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Times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5181600" y="26670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200" dirty="0" smtClean="0">
                <a:solidFill>
                  <a:srgbClr val="0006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2012 Employee Benefits Changes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 – 30, Effective January 1, 2012</a:t>
            </a:r>
          </a:p>
          <a:p>
            <a:endParaRPr lang="en-US" sz="800" dirty="0" smtClean="0"/>
          </a:p>
          <a:p>
            <a:r>
              <a:rPr lang="en-US" dirty="0" smtClean="0"/>
              <a:t>All Insurances – Passive, If No Changes</a:t>
            </a:r>
          </a:p>
          <a:p>
            <a:endParaRPr lang="en-US" sz="800" dirty="0" smtClean="0"/>
          </a:p>
          <a:p>
            <a:r>
              <a:rPr lang="en-US" dirty="0" smtClean="0"/>
              <a:t>FSA – Must Re-enroll</a:t>
            </a:r>
          </a:p>
          <a:p>
            <a:endParaRPr lang="en-US" sz="800" dirty="0" smtClean="0"/>
          </a:p>
          <a:p>
            <a:r>
              <a:rPr lang="en-US" dirty="0" smtClean="0"/>
              <a:t>Healthy Tigers Screenings</a:t>
            </a:r>
          </a:p>
          <a:p>
            <a:endParaRPr lang="en-US" sz="800" dirty="0" smtClean="0"/>
          </a:p>
          <a:p>
            <a:r>
              <a:rPr lang="en-US" dirty="0" smtClean="0"/>
              <a:t>Voluntary Retirement – Complete New Salary Deferral Agreement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 smtClean="0">
                <a:solidFill>
                  <a:srgbClr val="0006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Health &amp; Welfare Benefits Changes</a:t>
            </a:r>
            <a:endParaRPr lang="en-US" sz="4000" dirty="0">
              <a:solidFill>
                <a:srgbClr val="00068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5126" name="Rectangle 6"/>
          <p:cNvSpPr>
            <a:spLocks noRot="1" noChangeArrowheads="1"/>
          </p:cNvSpPr>
          <p:nvPr/>
        </p:nvSpPr>
        <p:spPr bwMode="auto">
          <a:xfrm>
            <a:off x="301625" y="1600200"/>
            <a:ext cx="8540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0000"/>
              <a:buFont typeface="Times"/>
              <a:buChar char="•"/>
            </a:pP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New Health Insurance Coverage Tiers</a:t>
            </a:r>
            <a:endParaRPr lang="en-US" sz="3200" dirty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SzPct val="80000"/>
              <a:buFont typeface="Times"/>
              <a:buChar char="•"/>
            </a:pPr>
            <a:r>
              <a:rPr lang="en-US" sz="28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Employee + Spouse, Employee + </a:t>
            </a:r>
            <a:r>
              <a:rPr lang="en-US" sz="28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Child(</a:t>
            </a:r>
            <a:r>
              <a:rPr lang="en-US" sz="2800" dirty="0" err="1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ren</a:t>
            </a:r>
            <a:r>
              <a:rPr lang="en-US" sz="28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2800" dirty="0" smtClean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SzPct val="80000"/>
              <a:buFont typeface="Times"/>
              <a:buChar char="•"/>
            </a:pPr>
            <a:endParaRPr lang="en-US" sz="1400" dirty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285750" indent="-285750" eaLnBrk="1" hangingPunct="1">
              <a:spcBef>
                <a:spcPct val="20000"/>
              </a:spcBef>
              <a:buSzPct val="80000"/>
              <a:buFont typeface="Times"/>
              <a:buChar char="•"/>
            </a:pP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New </a:t>
            </a: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Health Insurance Salary </a:t>
            </a: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Brackets</a:t>
            </a:r>
          </a:p>
          <a:p>
            <a:pPr marL="742950" lvl="1" indent="-285750" eaLnBrk="1" hangingPunct="1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 1:  &lt;</a:t>
            </a: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26,700.00</a:t>
            </a:r>
            <a:endParaRPr lang="en-US" sz="3200" dirty="0" smtClean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 2:    26,700.00 – 39,999,99</a:t>
            </a:r>
          </a:p>
          <a:p>
            <a:pPr marL="742950" lvl="1" indent="-285750" eaLnBrk="1" hangingPunct="1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 3:  </a:t>
            </a:r>
            <a:r>
              <a:rPr lang="en-US" sz="3200" u="sng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&gt;</a:t>
            </a: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40,000.00</a:t>
            </a:r>
          </a:p>
          <a:p>
            <a:pPr marL="742950" lvl="1" indent="-285750" eaLnBrk="1" hangingPunct="1">
              <a:spcBef>
                <a:spcPct val="20000"/>
              </a:spcBef>
              <a:buSzPct val="80000"/>
            </a:pPr>
            <a:endParaRPr lang="en-US" sz="1400" dirty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285750" indent="-285750" eaLnBrk="1" hangingPunct="1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sz="3200" dirty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6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Passive Enrollment (except FSA/Cancer)         </a:t>
            </a:r>
            <a:endParaRPr lang="en-US" sz="3200" u="sng" dirty="0" smtClean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SzPct val="80000"/>
            </a:pPr>
            <a:endParaRPr lang="en-US" dirty="0">
              <a:solidFill>
                <a:srgbClr val="000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Cancer Insurance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Colonial Group Insurance Plan</a:t>
            </a:r>
          </a:p>
          <a:p>
            <a:pPr lvl="1"/>
            <a:r>
              <a:rPr lang="en-US" dirty="0" smtClean="0"/>
              <a:t>2 Levels</a:t>
            </a:r>
          </a:p>
          <a:p>
            <a:pPr lvl="1"/>
            <a:r>
              <a:rPr lang="en-US" dirty="0" smtClean="0"/>
              <a:t>Guaranteed Issue</a:t>
            </a:r>
          </a:p>
          <a:p>
            <a:pPr lvl="1"/>
            <a:r>
              <a:rPr lang="en-US" dirty="0" smtClean="0"/>
              <a:t>12/12 </a:t>
            </a:r>
            <a:r>
              <a:rPr lang="en-US" dirty="0" err="1" smtClean="0"/>
              <a:t>Lookback</a:t>
            </a:r>
            <a:r>
              <a:rPr lang="en-US" dirty="0" smtClean="0"/>
              <a:t> Clause</a:t>
            </a:r>
          </a:p>
          <a:p>
            <a:pPr lvl="1"/>
            <a:r>
              <a:rPr lang="en-US" dirty="0" smtClean="0"/>
              <a:t>Initial Diagnosis Benefit</a:t>
            </a:r>
          </a:p>
          <a:p>
            <a:pPr lvl="1"/>
            <a:r>
              <a:rPr lang="en-US" dirty="0" smtClean="0"/>
              <a:t>Wellness Benefit</a:t>
            </a:r>
          </a:p>
          <a:p>
            <a:pPr lvl="1"/>
            <a:r>
              <a:rPr lang="en-US" dirty="0" smtClean="0"/>
              <a:t>Can Keep Existing </a:t>
            </a:r>
            <a:r>
              <a:rPr lang="en-US" dirty="0" err="1" smtClean="0"/>
              <a:t>Aflac</a:t>
            </a:r>
            <a:r>
              <a:rPr lang="en-US" dirty="0" smtClean="0"/>
              <a:t> and Colonial Products</a:t>
            </a:r>
          </a:p>
          <a:p>
            <a:pPr lvl="1"/>
            <a:r>
              <a:rPr lang="en-US" dirty="0" smtClean="0"/>
              <a:t>To Enroll – Johnson Sterling (334) 887-5533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Flexible Spending Accounts (FSA)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with Health/Welfare Open Enrollment</a:t>
            </a:r>
          </a:p>
          <a:p>
            <a:endParaRPr lang="en-US" sz="1400" dirty="0" smtClean="0"/>
          </a:p>
          <a:p>
            <a:r>
              <a:rPr lang="en-US" dirty="0" smtClean="0"/>
              <a:t>Must Re-enroll </a:t>
            </a:r>
            <a:r>
              <a:rPr lang="en-US" dirty="0" smtClean="0"/>
              <a:t>Annually – Online or Paper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Use It </a:t>
            </a:r>
            <a:r>
              <a:rPr lang="en-US" dirty="0" smtClean="0"/>
              <a:t>or </a:t>
            </a:r>
            <a:r>
              <a:rPr lang="en-US" dirty="0" smtClean="0"/>
              <a:t>Lose It</a:t>
            </a:r>
          </a:p>
          <a:p>
            <a:pPr lvl="1"/>
            <a:r>
              <a:rPr lang="en-US" dirty="0" smtClean="0"/>
              <a:t>Grace Period – January 1 – March 15</a:t>
            </a:r>
          </a:p>
          <a:p>
            <a:pPr lvl="1"/>
            <a:r>
              <a:rPr lang="en-US" dirty="0" smtClean="0"/>
              <a:t>Can Use Debit Card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Healthy Tigers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Screened Annually </a:t>
            </a:r>
            <a:r>
              <a:rPr lang="en-US" dirty="0" smtClean="0"/>
              <a:t>t</a:t>
            </a:r>
            <a:r>
              <a:rPr lang="en-US" dirty="0" smtClean="0"/>
              <a:t>o get </a:t>
            </a:r>
            <a:r>
              <a:rPr lang="en-US" dirty="0" smtClean="0"/>
              <a:t>$25/mo. Benefit</a:t>
            </a:r>
          </a:p>
          <a:p>
            <a:r>
              <a:rPr lang="en-US" dirty="0" smtClean="0"/>
              <a:t>For 2012, Spouses (if applicable) Must Also Be Screened</a:t>
            </a:r>
          </a:p>
          <a:p>
            <a:r>
              <a:rPr lang="en-US" dirty="0" smtClean="0"/>
              <a:t>Saturday and After Hours Screenings</a:t>
            </a:r>
          </a:p>
          <a:p>
            <a:r>
              <a:rPr lang="en-US" dirty="0" smtClean="0"/>
              <a:t>Benefits Fair Screenings (Pre-Register)</a:t>
            </a:r>
          </a:p>
          <a:p>
            <a:r>
              <a:rPr lang="en-US" dirty="0" smtClean="0"/>
              <a:t>Can Submit </a:t>
            </a:r>
            <a:r>
              <a:rPr lang="en-US" dirty="0" smtClean="0"/>
              <a:t>Physician </a:t>
            </a:r>
            <a:r>
              <a:rPr lang="en-US" dirty="0" smtClean="0"/>
              <a:t>Screening Form</a:t>
            </a:r>
          </a:p>
          <a:p>
            <a:r>
              <a:rPr lang="en-US" dirty="0" smtClean="0"/>
              <a:t>No Pharmacy Screenings in December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Voluntary Retirement Plan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Changes 403(b) and 457(b)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Compensation Sources (Summer </a:t>
            </a:r>
            <a:r>
              <a:rPr lang="en-US" dirty="0" smtClean="0"/>
              <a:t>Pay, Second Jobs, Supplemental Pay)</a:t>
            </a:r>
          </a:p>
          <a:p>
            <a:endParaRPr lang="en-US" sz="1400" dirty="0" smtClean="0"/>
          </a:p>
          <a:p>
            <a:r>
              <a:rPr lang="en-US" dirty="0" smtClean="0"/>
              <a:t>Whole Percentages</a:t>
            </a:r>
          </a:p>
          <a:p>
            <a:endParaRPr lang="en-US" sz="1400" dirty="0" smtClean="0"/>
          </a:p>
          <a:p>
            <a:r>
              <a:rPr lang="en-US" dirty="0" smtClean="0"/>
              <a:t>Matching </a:t>
            </a:r>
            <a:r>
              <a:rPr lang="en-US" dirty="0" smtClean="0"/>
              <a:t>– No </a:t>
            </a:r>
            <a:r>
              <a:rPr lang="en-US" dirty="0" smtClean="0"/>
              <a:t>Pay-period Cap</a:t>
            </a:r>
          </a:p>
          <a:p>
            <a:endParaRPr lang="en-US" sz="1400" dirty="0" smtClean="0"/>
          </a:p>
          <a:p>
            <a:r>
              <a:rPr lang="en-US" dirty="0" smtClean="0"/>
              <a:t>2012 Contribution Limit – Goes Up to $17,000 (Catch-Up Still $5,500)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Voluntary Retirement Plan Changes 403(b) and 457(b)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Vendor at a Time Per </a:t>
            </a:r>
            <a:r>
              <a:rPr lang="en-US" dirty="0" smtClean="0"/>
              <a:t>Plan</a:t>
            </a:r>
          </a:p>
          <a:p>
            <a:endParaRPr lang="en-US" sz="1400" dirty="0" smtClean="0"/>
          </a:p>
          <a:p>
            <a:r>
              <a:rPr lang="en-US" dirty="0" smtClean="0"/>
              <a:t>Once Vested, Always </a:t>
            </a:r>
            <a:r>
              <a:rPr lang="en-US" dirty="0" smtClean="0"/>
              <a:t>Vested</a:t>
            </a:r>
          </a:p>
          <a:p>
            <a:endParaRPr lang="en-US" sz="1400" dirty="0" smtClean="0"/>
          </a:p>
          <a:p>
            <a:r>
              <a:rPr lang="en-US" dirty="0" smtClean="0"/>
              <a:t>Limited to One Loan at a </a:t>
            </a:r>
            <a:r>
              <a:rPr lang="en-US" dirty="0" smtClean="0"/>
              <a:t>Time</a:t>
            </a:r>
          </a:p>
          <a:p>
            <a:endParaRPr lang="en-US" sz="1400" dirty="0" smtClean="0"/>
          </a:p>
          <a:p>
            <a:r>
              <a:rPr lang="en-US" dirty="0" smtClean="0"/>
              <a:t>Doesn’t Affect Investments or </a:t>
            </a:r>
            <a:r>
              <a:rPr lang="en-US" dirty="0" smtClean="0"/>
              <a:t>Teachers’ Retirement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Must I Do Now?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Salary Deferral Agreements </a:t>
            </a:r>
            <a:r>
              <a:rPr lang="en-US" dirty="0" smtClean="0"/>
              <a:t>by November 30  </a:t>
            </a:r>
          </a:p>
          <a:p>
            <a:endParaRPr lang="en-US" sz="1400" dirty="0" smtClean="0"/>
          </a:p>
          <a:p>
            <a:r>
              <a:rPr lang="en-US" dirty="0" smtClean="0"/>
              <a:t>Use the </a:t>
            </a:r>
            <a:r>
              <a:rPr lang="en-US" dirty="0" smtClean="0"/>
              <a:t>Calculator</a:t>
            </a:r>
            <a:r>
              <a:rPr lang="en-US" dirty="0" smtClean="0"/>
              <a:t>!</a:t>
            </a:r>
          </a:p>
          <a:p>
            <a:endParaRPr lang="en-US" sz="1400" dirty="0" smtClean="0"/>
          </a:p>
          <a:p>
            <a:r>
              <a:rPr lang="en-US" dirty="0" smtClean="0"/>
              <a:t>If You Miss Deadline – Can Start 1</a:t>
            </a:r>
            <a:r>
              <a:rPr lang="en-US" baseline="30000" dirty="0" smtClean="0"/>
              <a:t>st</a:t>
            </a:r>
            <a:r>
              <a:rPr lang="en-US" dirty="0" smtClean="0"/>
              <a:t> Day of Next Month in 2012</a:t>
            </a:r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New Enrollment Application </a:t>
            </a:r>
            <a:r>
              <a:rPr lang="en-US" dirty="0" smtClean="0"/>
              <a:t>if you are a </a:t>
            </a:r>
            <a:r>
              <a:rPr lang="en-US" dirty="0" smtClean="0"/>
              <a:t>New Participant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“Getting Ready for 2012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   Employee Benefits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Fair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7 &amp; 8, 8:30 – </a:t>
            </a:r>
            <a:r>
              <a:rPr lang="en-US" dirty="0" smtClean="0"/>
              <a:t>4:00</a:t>
            </a:r>
            <a:endParaRPr lang="en-US" dirty="0" smtClean="0"/>
          </a:p>
          <a:p>
            <a:r>
              <a:rPr lang="en-US" dirty="0" smtClean="0"/>
              <a:t>OIT Building – 300 </a:t>
            </a:r>
            <a:r>
              <a:rPr lang="en-US" dirty="0" err="1" smtClean="0"/>
              <a:t>Lem</a:t>
            </a:r>
            <a:r>
              <a:rPr lang="en-US" dirty="0" smtClean="0"/>
              <a:t> Morrison </a:t>
            </a:r>
            <a:r>
              <a:rPr lang="en-US" dirty="0" smtClean="0"/>
              <a:t>Drive</a:t>
            </a:r>
            <a:endParaRPr lang="en-US" dirty="0" smtClean="0"/>
          </a:p>
          <a:p>
            <a:r>
              <a:rPr lang="en-US" dirty="0" smtClean="0"/>
              <a:t>Vendors (TDA Providers, Colonial Cancer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Healthy Tigers Screenings (Pre-Register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Flu Shots</a:t>
            </a:r>
          </a:p>
          <a:p>
            <a:r>
              <a:rPr lang="en-US" dirty="0" smtClean="0"/>
              <a:t>Door Prizes</a:t>
            </a:r>
          </a:p>
          <a:p>
            <a:r>
              <a:rPr lang="en-US" dirty="0" smtClean="0"/>
              <a:t>One Stop Shop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9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E1E1FF"/>
      </a:accent1>
      <a:accent2>
        <a:srgbClr val="D9FFF8"/>
      </a:accent2>
      <a:accent3>
        <a:srgbClr val="FFFFFF"/>
      </a:accent3>
      <a:accent4>
        <a:srgbClr val="000000"/>
      </a:accent4>
      <a:accent5>
        <a:srgbClr val="EEEEFF"/>
      </a:accent5>
      <a:accent6>
        <a:srgbClr val="C4E7E1"/>
      </a:accent6>
      <a:hlink>
        <a:srgbClr val="9966FF"/>
      </a:hlink>
      <a:folHlink>
        <a:srgbClr val="666699"/>
      </a:folHlink>
    </a:clrScheme>
    <a:fontScheme name="Comp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ompass 1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C0000"/>
        </a:accent1>
        <a:accent2>
          <a:srgbClr val="FF9900"/>
        </a:accent2>
        <a:accent3>
          <a:srgbClr val="C0AAAA"/>
        </a:accent3>
        <a:accent4>
          <a:srgbClr val="DADADA"/>
        </a:accent4>
        <a:accent5>
          <a:srgbClr val="B2AAAA"/>
        </a:accent5>
        <a:accent6>
          <a:srgbClr val="E78A00"/>
        </a:accent6>
        <a:hlink>
          <a:srgbClr val="FFDF57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7A5C40"/>
        </a:accent1>
        <a:accent2>
          <a:srgbClr val="FFFF99"/>
        </a:accent2>
        <a:accent3>
          <a:srgbClr val="D3C3B8"/>
        </a:accent3>
        <a:accent4>
          <a:srgbClr val="DADADA"/>
        </a:accent4>
        <a:accent5>
          <a:srgbClr val="BEB5AF"/>
        </a:accent5>
        <a:accent6>
          <a:srgbClr val="E7E78A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005452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AB3B3"/>
        </a:accent5>
        <a:accent6>
          <a:srgbClr val="00B95C"/>
        </a:accent6>
        <a:hlink>
          <a:srgbClr val="CC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333333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ADADAD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0048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AAB1AA"/>
        </a:accent5>
        <a:accent6>
          <a:srgbClr val="6E8704"/>
        </a:accent6>
        <a:hlink>
          <a:srgbClr val="99FF33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57574D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B4B4B2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8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364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Compass</vt:lpstr>
      <vt:lpstr>Slide 1</vt:lpstr>
      <vt:lpstr>Slide 2</vt:lpstr>
      <vt:lpstr>Cancer Insurance</vt:lpstr>
      <vt:lpstr>Flexible Spending Accounts (FSA)</vt:lpstr>
      <vt:lpstr>Healthy Tigers</vt:lpstr>
      <vt:lpstr>Voluntary Retirement Plan Changes 403(b) and 457(b) </vt:lpstr>
      <vt:lpstr>Voluntary Retirement Plan Changes 403(b) and 457(b) </vt:lpstr>
      <vt:lpstr>What Must I Do Now? </vt:lpstr>
      <vt:lpstr>“Getting Ready for 2012”    Employee Benefits Fair</vt:lpstr>
      <vt:lpstr>Open Enrollment</vt:lpstr>
    </vt:vector>
  </TitlesOfParts>
  <Company>University Relations - Publications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Loden</dc:creator>
  <cp:lastModifiedBy>Karla Sorrells McCormick</cp:lastModifiedBy>
  <cp:revision>48</cp:revision>
  <dcterms:created xsi:type="dcterms:W3CDTF">2005-04-20T15:39:23Z</dcterms:created>
  <dcterms:modified xsi:type="dcterms:W3CDTF">2011-10-24T22:01:01Z</dcterms:modified>
</cp:coreProperties>
</file>