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70" r:id="rId3"/>
    <p:sldId id="275" r:id="rId4"/>
    <p:sldId id="276" r:id="rId5"/>
    <p:sldId id="274" r:id="rId6"/>
    <p:sldId id="271" r:id="rId7"/>
    <p:sldId id="272" r:id="rId8"/>
    <p:sldId id="273" r:id="rId9"/>
    <p:sldId id="261" r:id="rId10"/>
    <p:sldId id="269" r:id="rId11"/>
    <p:sldId id="277" r:id="rId12"/>
    <p:sldId id="280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FE39764-F7FF-4E28-9AD4-FBFAF5FFF58C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375E6E5-51F4-4B31-8A08-13F910E61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71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50DC328-7FEF-4B48-8480-7B09D8387F66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D7F6AE6-8526-4C59-9A36-6DF0DD6C0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6AE6-8526-4C59-9A36-6DF0DD6C0B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6AE6-8526-4C59-9A36-6DF0DD6C0B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6AE6-8526-4C59-9A36-6DF0DD6C0B9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6AE6-8526-4C59-9A36-6DF0DD6C0B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4B50-1936-4718-BDE8-3CBAA27BEBC5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uburn.edu/researc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p.auburn.edu/vpr/iga/igp/default.asp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ESEARCH_W_289 1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6096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0" y="5562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 A. Pinkert, Ph.D.</a:t>
            </a:r>
          </a:p>
          <a:p>
            <a:r>
              <a:rPr lang="en-US" dirty="0" smtClean="0"/>
              <a:t>Associate Vice President for Research</a:t>
            </a:r>
          </a:p>
          <a:p>
            <a:r>
              <a:rPr lang="en-US" dirty="0" smtClean="0"/>
              <a:t>University Senate Presentation</a:t>
            </a:r>
          </a:p>
          <a:p>
            <a:r>
              <a:rPr lang="en-US" dirty="0" smtClean="0"/>
              <a:t>May 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0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8305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Level 1 support; the one area that is not interdisciplinary in nature, work must represent a new program or initiative with the application describing either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the award will result in a) additional extramural support and/or b) how this award will result in furthering the research/scholarship mission of 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1" indent="-228600">
              <a:lnSpc>
                <a:spcPct val="90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1 – Seed Research/Scholarship Proposals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(individual investigator driven projects) working on a new research program or scholarly initiative. A faculty member must be at the Assistant Professor level or higher. Up to $2,500 may be requested ($2,500 in OVPR support with 1:1 matching funds of up to $2,500 from the department/school/ college can extend the total award to $5,000).”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Additional salary leverage possible with Provost’s Professional Improvement Leave or Discretionary Teaching Grant-in-Aid programs.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Similarly, for Level 2 support; the award is considered seed funding and the applicant must describe how the award will result in: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additional extramural support and/or b) how this award will result in furthering the research/scholarship mission of AU. </a:t>
            </a:r>
          </a:p>
          <a:p>
            <a:pPr marL="228600" lvl="1" indent="-228600">
              <a:lnSpc>
                <a:spcPct val="90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2 – Exploratory Interdisciplinary Research/Scholarship Proposals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(faculty from at least two departments/schools/colleges) working on a new research program or scholarly initiative. At least one faculty member must be at the Assistant Professor level. Up to $3,750 may be requested ($3,750 in OVPR support with 1:1 matching funds of up to $3,750 from the school/college can extend the total award to $7,500). The application form without additional narrative is required.”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Auburn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Intramural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Grants Program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Garamond" pitchFamily="18" charset="0"/>
                <a:ea typeface="+mj-ea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897277"/>
            <a:ext cx="8305800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" pitchFamily="18" charset="0"/>
                <a:cs typeface="Times New Roman" pitchFamily="18" charset="0"/>
              </a:rPr>
              <a:t>Call to be announced – this week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IGP workshop to be held after start of Fall 2012 semester (September 2012)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" pitchFamily="18" charset="0"/>
                <a:cs typeface="Times New Roman" pitchFamily="18" charset="0"/>
              </a:rPr>
              <a:t>IGP application due date – November 1, 2012</a:t>
            </a:r>
          </a:p>
          <a:p>
            <a:pPr marL="228600" indent="-2286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Information at </a:t>
            </a:r>
            <a:r>
              <a:rPr lang="en-US" sz="3200" b="1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" pitchFamily="18" charset="0"/>
                <a:cs typeface="Times New Roman" pitchFamily="18" charset="0"/>
                <a:hlinkClick r:id="rId3"/>
              </a:rPr>
              <a:t>auburn.edu/research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then follow links for “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" pitchFamily="18" charset="0"/>
                <a:cs typeface="Times New Roman" pitchFamily="18" charset="0"/>
              </a:rPr>
              <a:t>Information for Auburn Researchers</a:t>
            </a:r>
            <a:r>
              <a:rPr lang="en-US" sz="3200" b="1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” then “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no Pro" pitchFamily="18" charset="0"/>
                <a:cs typeface="Times New Roman" pitchFamily="18" charset="0"/>
              </a:rPr>
              <a:t>Internal Grants &amp; Awards</a:t>
            </a:r>
            <a:r>
              <a:rPr lang="en-US" sz="3200" b="1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” or go straight to –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  <a:hlinkClick r:id="rId4"/>
              </a:rPr>
              <a:t>fp.auburn.edu/</a:t>
            </a:r>
            <a:r>
              <a:rPr lang="en-US" sz="3200" b="1" dirty="0" err="1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  <a:hlinkClick r:id="rId4"/>
              </a:rPr>
              <a:t>vpr</a:t>
            </a:r>
            <a:r>
              <a:rPr lang="en-US" sz="3200" b="1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3200" b="1" dirty="0" err="1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  <a:hlinkClick r:id="rId4"/>
              </a:rPr>
              <a:t>iga</a:t>
            </a:r>
            <a:r>
              <a:rPr lang="en-US" sz="3200" b="1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3200" b="1" dirty="0" err="1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  <a:hlinkClick r:id="rId4"/>
              </a:rPr>
              <a:t>igp</a:t>
            </a:r>
            <a:r>
              <a:rPr lang="en-US" sz="3200" b="1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  <a:hlinkClick r:id="rId4"/>
              </a:rPr>
              <a:t>/default.aspx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Auburn University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Intramural Grants Program 2012-13</a:t>
            </a:r>
            <a:r>
              <a:rPr lang="en-US" sz="3600" b="1" i="1" dirty="0" smtClean="0">
                <a:solidFill>
                  <a:srgbClr val="003366"/>
                </a:solidFill>
                <a:latin typeface="Garamond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89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65506"/>
            <a:ext cx="8305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Summary</a:t>
            </a:r>
          </a:p>
          <a:p>
            <a:pPr marL="225425" indent="-225425">
              <a:lnSpc>
                <a:spcPct val="90000"/>
              </a:lnSpc>
              <a:spcAft>
                <a:spcPts val="800"/>
              </a:spcAft>
              <a:tabLst>
                <a:tab pos="225425" algn="l"/>
              </a:tabLst>
            </a:pPr>
            <a:r>
              <a:rPr lang="en-US" sz="2800" dirty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•	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Levels </a:t>
            </a:r>
            <a:r>
              <a:rPr lang="en-US" sz="2800" dirty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1&amp;2 are very broad and can be used for faculty to 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do a host of activities from travel to faculty/student support… </a:t>
            </a:r>
            <a:endParaRPr lang="en-US" sz="2800" dirty="0">
              <a:solidFill>
                <a:srgbClr val="002060"/>
              </a:solidFill>
              <a:latin typeface="Arno Pro" pitchFamily="18" charset="0"/>
              <a:cs typeface="Times New Roman" pitchFamily="18" charset="0"/>
            </a:endParaRPr>
          </a:p>
          <a:p>
            <a:pPr marL="225425" indent="-225425">
              <a:lnSpc>
                <a:spcPct val="90000"/>
              </a:lnSpc>
              <a:spcAft>
                <a:spcPts val="800"/>
              </a:spcAft>
              <a:tabLst>
                <a:tab pos="225425" algn="l"/>
              </a:tabLst>
            </a:pPr>
            <a:r>
              <a:rPr lang="en-US" sz="2800" dirty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•	The FRC 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and CRG committees are  </a:t>
            </a:r>
            <a:r>
              <a:rPr lang="en-US" sz="2800" dirty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intimately involved 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in </a:t>
            </a:r>
            <a:r>
              <a:rPr lang="en-US" sz="2800" dirty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all phases 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of the IGP program. </a:t>
            </a:r>
            <a:endParaRPr lang="en-US" sz="2800" dirty="0">
              <a:solidFill>
                <a:srgbClr val="002060"/>
              </a:solidFill>
              <a:latin typeface="Arno Pro" pitchFamily="18" charset="0"/>
              <a:cs typeface="Times New Roman" pitchFamily="18" charset="0"/>
            </a:endParaRPr>
          </a:p>
          <a:p>
            <a:pPr marL="225425" indent="-225425">
              <a:lnSpc>
                <a:spcPct val="90000"/>
              </a:lnSpc>
              <a:spcAft>
                <a:spcPts val="800"/>
              </a:spcAft>
              <a:tabLst>
                <a:tab pos="225425" algn="l"/>
              </a:tabLst>
            </a:pPr>
            <a:r>
              <a:rPr lang="en-US" sz="2800" dirty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•	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After </a:t>
            </a:r>
            <a:r>
              <a:rPr lang="en-US" sz="2800" dirty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3rd year of the IGP program, the </a:t>
            </a:r>
            <a:r>
              <a:rPr lang="en-US" sz="2800" dirty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OVPR in conjunction with the 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FRC and ADRs will </a:t>
            </a:r>
            <a:r>
              <a:rPr lang="en-US" sz="2800" dirty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be reviewing the impacts of the IGP and align future investments with funds available and successes of the first three years of this comprehensive internal scholarly investment program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Arno Pro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Auburn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Intramural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Grants Program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Garamond" pitchFamily="18" charset="0"/>
                <a:ea typeface="+mj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57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ESEARCH_W_289 1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9144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ESEARCH_W_289 1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6096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4953000"/>
            <a:ext cx="845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1F497D">
                    <a:lumMod val="75000"/>
                  </a:srgbClr>
                </a:solidFill>
                <a:latin typeface="Adobe Caslon Pro" pitchFamily="18" charset="0"/>
              </a:rPr>
              <a:t>AU Research Week</a:t>
            </a:r>
            <a:endParaRPr lang="en-US" sz="4000" b="1" dirty="0">
              <a:solidFill>
                <a:srgbClr val="FF6600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69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00200"/>
            <a:ext cx="7924800" cy="5420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Inaugural research and creative scholarship program to bring AU and AUM students and faculty together</a:t>
            </a:r>
          </a:p>
          <a:p>
            <a:pPr marL="288925" indent="-288925">
              <a:lnSpc>
                <a:spcPct val="8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Paula Bobrowski and her committee took a huge leadership role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Over 1000 registered participants, 1200 attendees – including Auburn Connects and over 2000 attendees…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Undergraduate, graduate and faculty efforts showcased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Auburn Speaks and AUJUS introduced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Gala well-attended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Participation of Research Advisory Board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 smtClean="0">
              <a:solidFill>
                <a:srgbClr val="002060"/>
              </a:solidFill>
              <a:latin typeface="Arno Pro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Auburn University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Week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2012</a:t>
            </a:r>
            <a:endParaRPr lang="en-US" sz="3600" b="1" i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0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Auburn University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Week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2013</a:t>
            </a:r>
            <a:endParaRPr lang="en-US" sz="3600" b="1" i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600200"/>
            <a:ext cx="79248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Research Week 2013 to be led by Dr. Bobrowski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New communication vehicles and methods to be a priority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We are visiting with all constituencies to look at successes and areas to improve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Research Week will also be used as a recruiting tool at the undergraduate and graduate levels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Identifying additional sponsorships will help in continuing what we hope will become an Auburn tradition</a:t>
            </a:r>
          </a:p>
        </p:txBody>
      </p:sp>
    </p:spTree>
    <p:extLst>
      <p:ext uri="{BB962C8B-B14F-4D97-AF65-F5344CB8AC3E}">
        <p14:creationId xmlns:p14="http://schemas.microsoft.com/office/powerpoint/2010/main" val="362902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ESEARCH_W_289 1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6096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4953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1F497D">
                    <a:lumMod val="75000"/>
                  </a:srgbClr>
                </a:solidFill>
                <a:latin typeface="Adobe Caslon Pro" pitchFamily="18" charset="0"/>
              </a:rPr>
              <a:t>AU Intramural Grants Program </a:t>
            </a: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  <a:latin typeface="Adobe Caslon Pro" pitchFamily="18" charset="0"/>
              </a:rPr>
              <a:t>(AU-IGP</a:t>
            </a:r>
            <a:r>
              <a:rPr lang="en-US" sz="2800" b="1" smtClean="0">
                <a:solidFill>
                  <a:srgbClr val="1F497D">
                    <a:lumMod val="75000"/>
                  </a:srgbClr>
                </a:solidFill>
                <a:latin typeface="Adobe Caslon Pro" pitchFamily="18" charset="0"/>
              </a:rPr>
              <a:t>) </a:t>
            </a:r>
            <a:r>
              <a:rPr lang="en-US" sz="4000" b="1" smtClean="0">
                <a:solidFill>
                  <a:srgbClr val="FF6600"/>
                </a:solidFill>
                <a:latin typeface="Adobe Caslon Pro" pitchFamily="18" charset="0"/>
              </a:rPr>
              <a:t>2010-11, 2011-12, 2012-13</a:t>
            </a:r>
            <a:endParaRPr lang="en-US" sz="4000" b="1" dirty="0">
              <a:solidFill>
                <a:srgbClr val="FF6600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5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0"/>
            <a:ext cx="5029200" cy="461665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6200000" sx="102000" sy="102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buClr>
                <a:srgbClr val="E46C0A"/>
              </a:buClr>
              <a:defRPr/>
            </a:pP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Strategic Interdisciplinary Initiatives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3785681"/>
            <a:ext cx="5029200" cy="938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numCol="2" anchor="ctr" anchorCtr="1">
            <a:spAutoFit/>
          </a:bodyPr>
          <a:lstStyle/>
          <a:p>
            <a:pPr algn="ctr"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Faculty </a:t>
            </a:r>
            <a:r>
              <a:rPr lang="en-US" sz="1100" b="1" dirty="0">
                <a:solidFill>
                  <a:prstClr val="black"/>
                </a:solidFill>
              </a:rPr>
              <a:t>Expertise</a:t>
            </a:r>
          </a:p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</a:rPr>
              <a:t>Academic </a:t>
            </a:r>
            <a:r>
              <a:rPr lang="en-US" sz="1100" b="1" dirty="0" smtClean="0">
                <a:solidFill>
                  <a:prstClr val="black"/>
                </a:solidFill>
              </a:rPr>
              <a:t>Programs/Libraries/OIT</a:t>
            </a:r>
            <a:endParaRPr lang="en-US" sz="11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</a:rPr>
              <a:t>Undergraduate/Graduate </a:t>
            </a:r>
            <a:r>
              <a:rPr lang="en-US" sz="1100" b="1" dirty="0" smtClean="0">
                <a:solidFill>
                  <a:prstClr val="black"/>
                </a:solidFill>
              </a:rPr>
              <a:t>Students</a:t>
            </a:r>
          </a:p>
          <a:p>
            <a:pPr algn="ctr">
              <a:defRPr/>
            </a:pPr>
            <a:endParaRPr lang="en-US" sz="11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1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Research </a:t>
            </a:r>
            <a:r>
              <a:rPr lang="en-US" sz="1100" b="1" dirty="0">
                <a:solidFill>
                  <a:prstClr val="black"/>
                </a:solidFill>
              </a:rPr>
              <a:t>Staff</a:t>
            </a:r>
          </a:p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</a:rPr>
              <a:t>Research Facilities</a:t>
            </a:r>
          </a:p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</a:rPr>
              <a:t>Intramural Grants </a:t>
            </a:r>
            <a:r>
              <a:rPr lang="en-US" sz="1100" b="1" dirty="0" smtClean="0">
                <a:solidFill>
                  <a:prstClr val="black"/>
                </a:solidFill>
              </a:rPr>
              <a:t>Program</a:t>
            </a:r>
          </a:p>
          <a:p>
            <a:pPr algn="ctr"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087940"/>
            <a:ext cx="5029200" cy="1569660"/>
          </a:xfrm>
          <a:prstGeom prst="rect">
            <a:avLst/>
          </a:prstGeom>
          <a:solidFill>
            <a:schemeClr val="accent6"/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Cyber Systems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Energy &amp; Environment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Gulf of Mexico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Health Sciences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S.T.E.M.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Transportation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5638800" y="1828800"/>
            <a:ext cx="3352800" cy="2590800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365760" anchor="ctr"/>
          <a:lstStyle/>
          <a:p>
            <a:pPr>
              <a:defRPr/>
            </a:pPr>
            <a:endParaRPr lang="en-US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Facilities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MRI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CASIC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Labs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NCAT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ARTF</a:t>
            </a:r>
          </a:p>
          <a:p>
            <a:pPr>
              <a:defRPr/>
            </a:pPr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AAES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 Research           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Center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52400" y="1828800"/>
            <a:ext cx="3048000" cy="2628988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365760" anchor="ctr"/>
          <a:lstStyle/>
          <a:p>
            <a:pPr>
              <a:defRPr/>
            </a:pPr>
            <a:endParaRPr lang="en-US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NSF/NIH/USDA</a:t>
            </a:r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Agencies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Corporations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Foundations</a:t>
            </a:r>
          </a:p>
          <a:p>
            <a:pPr>
              <a:defRPr/>
            </a:pPr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Agencies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Alliances</a:t>
            </a:r>
          </a:p>
          <a:p>
            <a:pPr>
              <a:defRPr/>
            </a:pPr>
            <a:r>
              <a:rPr lang="en-US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Associations</a:t>
            </a:r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87338"/>
            <a:ext cx="8382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E46C0A"/>
              </a:buClr>
              <a:defRPr/>
            </a:pPr>
            <a:r>
              <a:rPr lang="en-US" sz="3200" b="1" i="1" dirty="0">
                <a:solidFill>
                  <a:srgbClr val="003366"/>
                </a:solidFill>
                <a:latin typeface="Garamond" pitchFamily="18" charset="0"/>
                <a:cs typeface="Arial" charset="0"/>
              </a:rPr>
              <a:t>Auburn University Research</a:t>
            </a:r>
          </a:p>
          <a:p>
            <a:pPr algn="ctr">
              <a:buClr>
                <a:srgbClr val="E46C0A"/>
              </a:buClr>
              <a:defRPr/>
            </a:pPr>
            <a:endParaRPr lang="en-US" sz="2800" b="1" i="1" dirty="0">
              <a:solidFill>
                <a:srgbClr val="003366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2133600"/>
            <a:ext cx="1066800" cy="277813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C0504D">
                    <a:lumMod val="75000"/>
                  </a:srgbClr>
                </a:solidFill>
              </a:rPr>
              <a:t>Enablers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2133600"/>
            <a:ext cx="1371600" cy="276225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9BBB59">
                    <a:lumMod val="75000"/>
                  </a:srgbClr>
                </a:solidFill>
              </a:rPr>
              <a:t>Funding/Sponsors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6200" y="4876800"/>
            <a:ext cx="1066800" cy="27622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4F81BD">
                    <a:lumMod val="75000"/>
                  </a:srgbClr>
                </a:solidFill>
              </a:rPr>
              <a:t>Foundation</a:t>
            </a:r>
          </a:p>
        </p:txBody>
      </p:sp>
      <p:pic>
        <p:nvPicPr>
          <p:cNvPr id="19470" name="Picture 10" descr="RESEARCH_T_289 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791200"/>
            <a:ext cx="21177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07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600200"/>
            <a:ext cx="7924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no Pro" pitchFamily="18" charset="0"/>
                <a:ea typeface="Times New Roman"/>
              </a:rPr>
              <a:t>Four levels of competition </a:t>
            </a:r>
            <a:r>
              <a:rPr lang="en-US" sz="2000" b="1" dirty="0" smtClean="0">
                <a:solidFill>
                  <a:prstClr val="black"/>
                </a:solidFill>
                <a:latin typeface="Arno Pro" pitchFamily="18" charset="0"/>
                <a:ea typeface="Times New Roman"/>
              </a:rPr>
              <a:t>(OVPR contribution)</a:t>
            </a:r>
            <a:r>
              <a:rPr lang="en-US" sz="2000" dirty="0" smtClean="0">
                <a:solidFill>
                  <a:prstClr val="black"/>
                </a:solidFill>
                <a:latin typeface="Arno Pro" pitchFamily="18" charset="0"/>
                <a:ea typeface="Times New Roman"/>
              </a:rPr>
              <a:t>: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1 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– Seed Research/Scholarship Proposals </a:t>
            </a:r>
            <a:r>
              <a:rPr lang="en-US" sz="2000" b="1" dirty="0" smtClean="0">
                <a:solidFill>
                  <a:prstClr val="black"/>
                </a:solidFill>
                <a:latin typeface="Arno Pro" pitchFamily="18" charset="0"/>
              </a:rPr>
              <a:t>($2,500)</a:t>
            </a:r>
          </a:p>
          <a:p>
            <a:pPr marL="685800" lvl="1" indent="-228600"/>
            <a:r>
              <a:rPr lang="en-US" sz="2000" b="1" dirty="0" smtClean="0">
                <a:solidFill>
                  <a:prstClr val="black"/>
                </a:solidFill>
                <a:latin typeface="Arno Pro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rno Pro" pitchFamily="18" charset="0"/>
              </a:rPr>
              <a:t>Individual investigator driven projects working on a new research program or  scholarly initiative. 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2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 – Exploratory Interdisciplinary Research/Scholarship Proposals </a:t>
            </a:r>
            <a:r>
              <a:rPr lang="en-US" sz="2000" b="1" dirty="0" smtClean="0">
                <a:solidFill>
                  <a:prstClr val="black"/>
                </a:solidFill>
                <a:latin typeface="Arno Pro" pitchFamily="18" charset="0"/>
              </a:rPr>
              <a:t>($3,750)</a:t>
            </a:r>
            <a:r>
              <a:rPr lang="en-US" sz="2000" dirty="0" smtClean="0">
                <a:solidFill>
                  <a:prstClr val="black"/>
                </a:solidFill>
                <a:latin typeface="Arno Pro" pitchFamily="18" charset="0"/>
              </a:rPr>
              <a:t> Faculty from at least two departments/schools/ colleges working on a new research program or scholarly initiative. 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3 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– Developmental Interdisciplinary Research/Scholarship Proposals</a:t>
            </a:r>
            <a:r>
              <a:rPr lang="en-US" sz="2000" dirty="0" smtClean="0">
                <a:solidFill>
                  <a:prstClr val="black"/>
                </a:solidFill>
                <a:latin typeface="Arno Pro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no Pro" pitchFamily="18" charset="0"/>
              </a:rPr>
              <a:t>($25,000-$100,000)</a:t>
            </a:r>
            <a:r>
              <a:rPr lang="en-US" sz="2000" dirty="0" smtClean="0">
                <a:solidFill>
                  <a:prstClr val="black"/>
                </a:solidFill>
                <a:latin typeface="Arno Pro" pitchFamily="18" charset="0"/>
              </a:rPr>
              <a:t> Faculty from at least two schools/colleges working on a new research program or scholarly initiative. 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4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 –  Interdisciplinary Equipment Proposals </a:t>
            </a:r>
            <a:r>
              <a:rPr lang="en-US" sz="2000" b="1" dirty="0" smtClean="0">
                <a:solidFill>
                  <a:prstClr val="black"/>
                </a:solidFill>
                <a:latin typeface="Arno Pro" pitchFamily="18" charset="0"/>
              </a:rPr>
              <a:t>($25,000-$100,000)</a:t>
            </a:r>
            <a:r>
              <a:rPr lang="en-US" sz="2000" dirty="0" smtClean="0">
                <a:solidFill>
                  <a:prstClr val="black"/>
                </a:solidFill>
                <a:latin typeface="Arno Pro" pitchFamily="18" charset="0"/>
              </a:rPr>
              <a:t> Faculty from at least two schools/colleges must demonstrate need. </a:t>
            </a:r>
            <a:endParaRPr lang="en-US" sz="2000" dirty="0">
              <a:solidFill>
                <a:prstClr val="black"/>
              </a:solidFill>
              <a:latin typeface="Arno Pro" pitchFamily="18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Auburn University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Intramural Grants Program</a:t>
            </a:r>
            <a:r>
              <a:rPr lang="en-US" sz="3600" b="1" i="1" dirty="0" smtClean="0">
                <a:solidFill>
                  <a:srgbClr val="003366"/>
                </a:solidFill>
                <a:latin typeface="Garamond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88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891367"/>
            <a:ext cx="6858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The inaugural 2010-2011 program, with required matching funds, allocated in excess of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$3,000,000 (60/60 funded)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.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For the 2011-12 program, total funding for scholarly efforts of faculty exceeded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$2,000,000 (54/88 funded)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.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Auburn University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Intramural Grants Program</a:t>
            </a:r>
            <a:r>
              <a:rPr lang="en-US" sz="3600" b="1" i="1" dirty="0" smtClean="0">
                <a:solidFill>
                  <a:srgbClr val="003366"/>
                </a:solidFill>
                <a:latin typeface="Garamond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2427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27287"/>
            <a:ext cx="8610600" cy="550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AU-IGP was designed be all inclusive across all colleges/schools. </a:t>
            </a:r>
          </a:p>
          <a:p>
            <a:pPr marL="228600" indent="-228600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Levels 2-4 provide a broad spectra of targeted areas –</a:t>
            </a:r>
          </a:p>
          <a:p>
            <a:pPr marL="225425">
              <a:lnSpc>
                <a:spcPct val="90000"/>
              </a:lnSpc>
              <a:spcAft>
                <a:spcPts val="4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aspects: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basic/applied/translational/outreach/policy/etc.)</a:t>
            </a:r>
          </a:p>
          <a:p>
            <a:pPr marL="804863" lvl="1" indent="-2286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Cyber Systems</a:t>
            </a:r>
          </a:p>
          <a:p>
            <a:pPr marL="804863" lvl="1" indent="-2286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Energy and the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 marL="1376363" lvl="2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Gulf-related research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4863" lvl="1" indent="-2286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Health Sciences </a:t>
            </a:r>
          </a:p>
          <a:p>
            <a:pPr marL="1376363" lvl="2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Cancer Biology</a:t>
            </a:r>
          </a:p>
          <a:p>
            <a:pPr marL="1376363" lvl="2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Food Safety</a:t>
            </a:r>
          </a:p>
          <a:p>
            <a:pPr marL="1376363" lvl="2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MRI</a:t>
            </a:r>
          </a:p>
          <a:p>
            <a:pPr marL="804863" lvl="1" indent="-228600">
              <a:lnSpc>
                <a:spcPct val="9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Science, Technology, Engineering and Mathematics</a:t>
            </a:r>
          </a:p>
          <a:p>
            <a:pPr marL="804863" lvl="1" indent="-228600">
              <a:lnSpc>
                <a:spcPct val="9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Transportation</a:t>
            </a:r>
          </a:p>
          <a:p>
            <a:pPr marL="804863" lvl="1" indent="-228600">
              <a:lnSpc>
                <a:spcPct val="9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Auburn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Intramural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Grants Program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Garamond" pitchFamily="18" charset="0"/>
                <a:ea typeface="+mj-ea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453</Words>
  <Application>Microsoft Office PowerPoint</Application>
  <PresentationFormat>On-screen Show (4:3)</PresentationFormat>
  <Paragraphs>121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C.A. Pinkert</dc:creator>
  <cp:lastModifiedBy>Dr. C.A. Pinkert</cp:lastModifiedBy>
  <cp:revision>45</cp:revision>
  <cp:lastPrinted>2012-04-02T21:50:06Z</cp:lastPrinted>
  <dcterms:created xsi:type="dcterms:W3CDTF">2010-08-30T16:56:44Z</dcterms:created>
  <dcterms:modified xsi:type="dcterms:W3CDTF">2012-04-29T22:23:01Z</dcterms:modified>
</cp:coreProperties>
</file>