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90" r:id="rId4"/>
    <p:sldId id="291" r:id="rId5"/>
    <p:sldId id="299" r:id="rId6"/>
    <p:sldId id="292" r:id="rId7"/>
    <p:sldId id="293" r:id="rId8"/>
    <p:sldId id="287" r:id="rId9"/>
    <p:sldId id="288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924675" cy="9210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45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" h="19050"/>
              <a:bevelB w="19050" h="19050"/>
              <a:contourClr>
                <a:srgbClr val="000000"/>
              </a:contourClr>
            </a:sp3d>
          </c:spPr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Housing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Pos val="outEnd"/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Athletics</c:v>
                </c:pt>
                <c:pt idx="1">
                  <c:v>Housing</c:v>
                </c:pt>
                <c:pt idx="2">
                  <c:v>IT</c:v>
                </c:pt>
                <c:pt idx="3">
                  <c:v>Bookstore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</c:v>
                </c:pt>
                <c:pt idx="1">
                  <c:v>20</c:v>
                </c:pt>
                <c:pt idx="2">
                  <c:v>11</c:v>
                </c:pt>
                <c:pt idx="3">
                  <c:v>11</c:v>
                </c:pt>
                <c:pt idx="4">
                  <c:v>2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2713" y="0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8713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2713" y="8748713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fld id="{8D725CE8-1ADC-42CC-A5E8-E6872FEEFB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05337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375150"/>
            <a:ext cx="5540375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8713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748713"/>
            <a:ext cx="300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fld id="{34A6A487-F8A9-47EE-8FD8-FEA2F09E34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290" y="4375071"/>
            <a:ext cx="5078095" cy="414480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290" y="4375071"/>
            <a:ext cx="5078095" cy="4144804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6A487-F8A9-47EE-8FD8-FEA2F09E34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6A487-F8A9-47EE-8FD8-FEA2F09E34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53" tIns="45276" rIns="90553" bIns="45276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sz="240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sz="240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DFE4D86-2ED9-4576-AAA6-B1DBBF7E97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543800" cy="3733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sz="2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sz="24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sz="24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sz="240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77200" y="5867400"/>
            <a:ext cx="838200" cy="7397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6600"/>
                </a:solidFill>
              </a:rPr>
              <a:t>Budget Update to University Senate</a:t>
            </a:r>
            <a:endParaRPr lang="en-US" sz="6000" dirty="0">
              <a:solidFill>
                <a:srgbClr val="FF66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7010400" cy="1295400"/>
          </a:xfrm>
        </p:spPr>
        <p:txBody>
          <a:bodyPr/>
          <a:lstStyle/>
          <a:p>
            <a:r>
              <a:rPr lang="en-US" sz="4400" dirty="0" smtClean="0"/>
              <a:t>October 12, </a:t>
            </a:r>
            <a:r>
              <a:rPr lang="en-US" sz="4400" dirty="0"/>
              <a:t>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6600"/>
                </a:solidFill>
              </a:rPr>
              <a:t>STIMULUS FUNDING and OUTLOOK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81000" y="152400"/>
            <a:ext cx="8077200" cy="11430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Stimulus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9600" y="1828800"/>
            <a:ext cx="8001000" cy="4800600"/>
          </a:xfrm>
        </p:spPr>
        <p:txBody>
          <a:bodyPr lIns="91440" tIns="45720" rIns="91440" bIns="45720"/>
          <a:lstStyle/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sz="2800" smtClean="0"/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smtClean="0"/>
              <a:t>Final year of  </a:t>
            </a:r>
            <a:r>
              <a:rPr lang="en-US" sz="2800" u="sng" smtClean="0"/>
              <a:t>State Fiscal Stabilization Funds (SFSF)</a:t>
            </a:r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sz="2800" u="sng" smtClean="0"/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sz="2800" u="sng" smtClean="0"/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smtClean="0"/>
              <a:t>Allocated  primarily to academic units to offset impact of budget reductions</a:t>
            </a:r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sz="2800" smtClean="0"/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sz="2800" smtClean="0"/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smtClean="0"/>
              <a:t>Main campus allocation of $16.9M</a:t>
            </a:r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sz="2800" smtClean="0"/>
          </a:p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Times" pitchFamily="18" charset="0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Times" pitchFamily="18" charset="0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533400" y="533400"/>
            <a:ext cx="8229600" cy="1219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sz="4000" dirty="0" smtClean="0">
                <a:solidFill>
                  <a:srgbClr val="FF6600"/>
                </a:solidFill>
              </a:rPr>
              <a:t>FY11 </a:t>
            </a:r>
            <a:r>
              <a:rPr lang="en-US" sz="4000" dirty="0">
                <a:solidFill>
                  <a:srgbClr val="FF6600"/>
                </a:solidFill>
              </a:rPr>
              <a:t>SFSF Allocations-Main Campus</a:t>
            </a:r>
          </a:p>
        </p:txBody>
      </p:sp>
      <p:graphicFrame>
        <p:nvGraphicFramePr>
          <p:cNvPr id="35950" name="Group 110"/>
          <p:cNvGraphicFramePr>
            <a:graphicFrameLocks noGrp="1"/>
          </p:cNvGraphicFramePr>
          <p:nvPr>
            <p:ph idx="4294967295"/>
          </p:nvPr>
        </p:nvGraphicFramePr>
        <p:xfrm>
          <a:off x="228600" y="1676400"/>
          <a:ext cx="8610600" cy="5213558"/>
        </p:xfrm>
        <a:graphic>
          <a:graphicData uri="http://schemas.openxmlformats.org/drawingml/2006/table">
            <a:tbl>
              <a:tblPr/>
              <a:tblGrid>
                <a:gridCol w="6336223"/>
                <a:gridCol w="2274377"/>
              </a:tblGrid>
              <a:tr h="1058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18" charset="0"/>
                        </a:rPr>
                        <a:t>Funding GTA, part-time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18" charset="0"/>
                        </a:rPr>
                        <a:t>    temporary faculty positions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18" charset="0"/>
                        </a:rPr>
                        <a:t>  $8.7M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Core Support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1.7M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Library subscription contract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1.5M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Honors Program personnel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1.3M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Classroom technology - OIT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1.0M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Diversity hires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1.0M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Graduate Opportunity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150K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Total to Provost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$ 15.4M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533400" y="533400"/>
            <a:ext cx="8229600" cy="1219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sz="4000" dirty="0" smtClean="0">
                <a:solidFill>
                  <a:srgbClr val="FF6600"/>
                </a:solidFill>
              </a:rPr>
              <a:t>FY11 </a:t>
            </a:r>
            <a:r>
              <a:rPr lang="en-US" sz="4000" dirty="0">
                <a:solidFill>
                  <a:srgbClr val="FF6600"/>
                </a:solidFill>
              </a:rPr>
              <a:t>SFSF Allocations-Main Campus</a:t>
            </a:r>
          </a:p>
        </p:txBody>
      </p:sp>
      <p:graphicFrame>
        <p:nvGraphicFramePr>
          <p:cNvPr id="35950" name="Group 110"/>
          <p:cNvGraphicFramePr>
            <a:graphicFrameLocks noGrp="1"/>
          </p:cNvGraphicFramePr>
          <p:nvPr>
            <p:ph idx="4294967295"/>
          </p:nvPr>
        </p:nvGraphicFramePr>
        <p:xfrm>
          <a:off x="533400" y="1681163"/>
          <a:ext cx="8001000" cy="3383280"/>
        </p:xfrm>
        <a:graphic>
          <a:graphicData uri="http://schemas.openxmlformats.org/drawingml/2006/table">
            <a:tbl>
              <a:tblPr/>
              <a:tblGrid>
                <a:gridCol w="5887641"/>
                <a:gridCol w="2113359"/>
              </a:tblGrid>
              <a:tr h="946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18" charset="0"/>
                        </a:rPr>
                        <a:t>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Chemical storage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$873K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Campus night shuttle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370K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Public Safety cameras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300K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  Total – other allocations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$1.5M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Outlook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077200" cy="3886200"/>
          </a:xfrm>
        </p:spPr>
        <p:txBody>
          <a:bodyPr/>
          <a:lstStyle/>
          <a:p>
            <a:r>
              <a:rPr lang="en-US" dirty="0" smtClean="0"/>
              <a:t>After budget was prepared 2% proration announced for FY10 - $</a:t>
            </a:r>
            <a:r>
              <a:rPr lang="en-US" smtClean="0"/>
              <a:t>5.2M impact</a:t>
            </a:r>
            <a:endParaRPr lang="en-US" dirty="0" smtClean="0"/>
          </a:p>
          <a:p>
            <a:r>
              <a:rPr lang="en-US" dirty="0" smtClean="0"/>
              <a:t>In FY11 </a:t>
            </a:r>
            <a:r>
              <a:rPr lang="en-US" dirty="0"/>
              <a:t>Stimulus will offset </a:t>
            </a:r>
            <a:r>
              <a:rPr lang="en-US" dirty="0" smtClean="0"/>
              <a:t>budget </a:t>
            </a:r>
            <a:r>
              <a:rPr lang="en-US" dirty="0"/>
              <a:t>reductions </a:t>
            </a:r>
            <a:r>
              <a:rPr lang="en-US" dirty="0" smtClean="0"/>
              <a:t>in </a:t>
            </a:r>
            <a:r>
              <a:rPr lang="en-US" dirty="0"/>
              <a:t>academic </a:t>
            </a:r>
            <a:r>
              <a:rPr lang="en-US" dirty="0" smtClean="0"/>
              <a:t>units</a:t>
            </a:r>
            <a:endParaRPr lang="en-US" dirty="0"/>
          </a:p>
          <a:p>
            <a:r>
              <a:rPr lang="en-US" dirty="0"/>
              <a:t>Proration of </a:t>
            </a:r>
            <a:r>
              <a:rPr lang="en-US" dirty="0" smtClean="0"/>
              <a:t>FY11 </a:t>
            </a:r>
            <a:r>
              <a:rPr lang="en-US" dirty="0"/>
              <a:t>State appropriation is </a:t>
            </a:r>
            <a:r>
              <a:rPr lang="en-US" dirty="0" smtClean="0"/>
              <a:t>possible and depending on amount, further one-time budget reductions may be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solidFill>
                  <a:srgbClr val="FF6600"/>
                </a:solidFill>
              </a:rPr>
              <a:t>Agenda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733800"/>
          </a:xfrm>
        </p:spPr>
        <p:txBody>
          <a:bodyPr/>
          <a:lstStyle/>
          <a:p>
            <a:r>
              <a:rPr lang="en-US" sz="4400" dirty="0" smtClean="0"/>
              <a:t>FY11 Budget</a:t>
            </a:r>
          </a:p>
          <a:p>
            <a:r>
              <a:rPr lang="en-US" sz="4400" dirty="0" smtClean="0"/>
              <a:t>Proposed one-time salary supplement</a:t>
            </a:r>
          </a:p>
          <a:p>
            <a:r>
              <a:rPr lang="en-US" sz="4400" dirty="0" smtClean="0"/>
              <a:t>Budget outlook</a:t>
            </a:r>
            <a:endParaRPr lang="en-US" sz="4400" dirty="0"/>
          </a:p>
          <a:p>
            <a:pPr>
              <a:buFont typeface="Times" pitchFamily="18" charset="0"/>
              <a:buNone/>
            </a:pPr>
            <a:endParaRPr lang="en-US" sz="2000" dirty="0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8137525" y="621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810000" y="63166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3886200" y="59436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58200" cy="14478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6600"/>
                </a:solidFill>
                <a:latin typeface="Times New Roman" pitchFamily="18" charset="0"/>
              </a:rPr>
              <a:t>Total FY11 </a:t>
            </a:r>
            <a:br>
              <a:rPr lang="en-US" sz="4000" b="1" dirty="0" smtClean="0">
                <a:solidFill>
                  <a:srgbClr val="FF6600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rgbClr val="FF6600"/>
                </a:solidFill>
                <a:latin typeface="Times New Roman" pitchFamily="18" charset="0"/>
              </a:rPr>
              <a:t>Proposed Budget by Division $ 937M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217488" y="1795463"/>
          <a:ext cx="8926512" cy="5057775"/>
        </p:xfrm>
        <a:graphic>
          <a:graphicData uri="http://schemas.openxmlformats.org/presentationml/2006/ole">
            <p:oleObj spid="_x0000_s2050" name="Chart" r:id="rId4" imgW="9010802" imgH="51054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Auburn University-Main Campus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>Proposed FY11 Total Budget - $744M</a:t>
            </a:r>
            <a:b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endParaRPr lang="en-US" sz="3600" b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277813" y="2138363"/>
          <a:ext cx="8262937" cy="4486275"/>
        </p:xfrm>
        <a:graphic>
          <a:graphicData uri="http://schemas.openxmlformats.org/presentationml/2006/ole">
            <p:oleObj spid="_x0000_s3074" name="Chart" r:id="rId4" imgW="8858402" imgH="481004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State Appropriations</a:t>
            </a:r>
            <a:endParaRPr lang="en-US" dirty="0">
              <a:solidFill>
                <a:srgbClr val="FF66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1" y="1904999"/>
          <a:ext cx="8229599" cy="4102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030"/>
                <a:gridCol w="1057013"/>
                <a:gridCol w="1271952"/>
                <a:gridCol w="1112107"/>
                <a:gridCol w="1088982"/>
                <a:gridCol w="1283515"/>
              </a:tblGrid>
              <a:tr h="6623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6600"/>
                          </a:solidFill>
                        </a:rPr>
                        <a:t>2008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2009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2010</a:t>
                      </a:r>
                      <a:endParaRPr lang="en-US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2011</a:t>
                      </a:r>
                      <a:endParaRPr lang="en-US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Reduction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232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Continuing State Appropriations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FF6600"/>
                          </a:solidFill>
                        </a:rPr>
                        <a:t>$336.7</a:t>
                      </a:r>
                      <a:endParaRPr lang="en-US" sz="2000" b="1" baseline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$293.7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 $52.6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77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FF6600"/>
                          </a:solidFill>
                        </a:rPr>
                        <a:t> $336.7</a:t>
                      </a:r>
                      <a:endParaRPr lang="en-US" sz="2000" b="1" baseline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$260.7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 $ 76.0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2322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FF6600"/>
                          </a:solidFill>
                        </a:rPr>
                        <a:t> $336.7</a:t>
                      </a:r>
                      <a:endParaRPr lang="en-US" sz="2000" b="1" baseline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$242.8</a:t>
                      </a:r>
                    </a:p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 $ 93.9</a:t>
                      </a:r>
                    </a:p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232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One-time proration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$  32.3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 $ 19.5</a:t>
                      </a:r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 $ 51.8</a:t>
                      </a:r>
                    </a:p>
                    <a:p>
                      <a:endParaRPr lang="en-US" sz="2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352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 Reductions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       over 3 Years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$274.3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6600"/>
                </a:solidFill>
                <a:latin typeface="Times New Roman" pitchFamily="18" charset="0"/>
              </a:rPr>
              <a:t>Auburn University-Main Campus</a:t>
            </a:r>
            <a:br>
              <a:rPr lang="en-US" sz="3600" b="1" dirty="0" smtClean="0">
                <a:solidFill>
                  <a:srgbClr val="FF6600"/>
                </a:solidFill>
                <a:latin typeface="Times New Roman" pitchFamily="18" charset="0"/>
              </a:rPr>
            </a:br>
            <a:r>
              <a:rPr lang="en-US" sz="3200" b="1" dirty="0" smtClean="0">
                <a:solidFill>
                  <a:srgbClr val="FF6600"/>
                </a:solidFill>
                <a:latin typeface="Times New Roman" pitchFamily="18" charset="0"/>
              </a:rPr>
              <a:t>Proposed FY11 </a:t>
            </a:r>
            <a:r>
              <a:rPr lang="en-US" sz="3200" b="1" dirty="0" smtClean="0">
                <a:solidFill>
                  <a:srgbClr val="FF6600"/>
                </a:solidFill>
                <a:latin typeface="Times New Roman" pitchFamily="18" charset="0"/>
              </a:rPr>
              <a:t>Auxiliary Budget - $105M</a:t>
            </a:r>
            <a:endParaRPr lang="en-US" sz="3200" dirty="0">
              <a:solidFill>
                <a:srgbClr val="FF66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800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More Auxiliaries</a:t>
            </a:r>
            <a:br>
              <a:rPr lang="en-US" dirty="0" smtClean="0">
                <a:solidFill>
                  <a:srgbClr val="FF6600"/>
                </a:solidFill>
              </a:rPr>
            </a:b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Auxiliary funds</a:t>
            </a:r>
          </a:p>
          <a:p>
            <a:pPr lvl="1"/>
            <a:r>
              <a:rPr lang="en-US" dirty="0" smtClean="0"/>
              <a:t>Self-supporting</a:t>
            </a:r>
          </a:p>
          <a:p>
            <a:pPr lvl="1"/>
            <a:r>
              <a:rPr lang="en-US" dirty="0" smtClean="0"/>
              <a:t>Each auxiliary assessed 6.3% for administrative costs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All Divisions – Salary Supplement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343400"/>
          </a:xfrm>
        </p:spPr>
        <p:txBody>
          <a:bodyPr/>
          <a:lstStyle/>
          <a:p>
            <a:r>
              <a:rPr lang="en-US" dirty="0" smtClean="0"/>
              <a:t>One-time </a:t>
            </a:r>
            <a:r>
              <a:rPr lang="en-US" dirty="0" smtClean="0"/>
              <a:t>merit-based salary supplement to be paid in December, 2010</a:t>
            </a:r>
          </a:p>
          <a:p>
            <a:r>
              <a:rPr lang="en-US" dirty="0" smtClean="0"/>
              <a:t>Eligibility – regular/continuing employee prior to June 1, 2010</a:t>
            </a:r>
          </a:p>
          <a:p>
            <a:r>
              <a:rPr lang="en-US" dirty="0" smtClean="0"/>
              <a:t>Based on documented performance </a:t>
            </a:r>
            <a:r>
              <a:rPr lang="en-US" dirty="0" smtClean="0"/>
              <a:t>appraisals</a:t>
            </a:r>
            <a:endParaRPr lang="en-US" dirty="0" smtClean="0"/>
          </a:p>
          <a:p>
            <a:r>
              <a:rPr lang="en-US" dirty="0" smtClean="0"/>
              <a:t>Individual supplements at 0-6% of base salary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32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All Divisions – Salary Supplement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419600"/>
          </a:xfrm>
        </p:spPr>
        <p:txBody>
          <a:bodyPr/>
          <a:lstStyle/>
          <a:p>
            <a:r>
              <a:rPr lang="en-US" dirty="0" smtClean="0"/>
              <a:t>Allocation to Colleges/VPs – 4% on </a:t>
            </a:r>
            <a:r>
              <a:rPr lang="en-US" dirty="0" smtClean="0"/>
              <a:t>filled and eligible positions on base </a:t>
            </a:r>
            <a:r>
              <a:rPr lang="en-US" dirty="0" smtClean="0"/>
              <a:t>budget funds</a:t>
            </a:r>
          </a:p>
          <a:p>
            <a:r>
              <a:rPr lang="en-US" dirty="0" smtClean="0"/>
              <a:t>Source – general fund balances, auxiliary funds and other soft funds</a:t>
            </a:r>
          </a:p>
          <a:p>
            <a:r>
              <a:rPr lang="en-US" dirty="0" smtClean="0"/>
              <a:t>Divisional breakdown</a:t>
            </a:r>
          </a:p>
          <a:p>
            <a:pPr lvl="1"/>
            <a:r>
              <a:rPr lang="en-US" sz="2400" dirty="0" smtClean="0"/>
              <a:t>AU -   $13.7M</a:t>
            </a:r>
          </a:p>
          <a:p>
            <a:pPr lvl="1"/>
            <a:r>
              <a:rPr lang="en-US" sz="2400" dirty="0" smtClean="0"/>
              <a:t>AUM - $1.8M</a:t>
            </a:r>
          </a:p>
          <a:p>
            <a:pPr lvl="1"/>
            <a:r>
              <a:rPr lang="en-US" sz="2400" dirty="0" smtClean="0"/>
              <a:t>AAES-$1.3M</a:t>
            </a:r>
          </a:p>
          <a:p>
            <a:pPr lvl="1"/>
            <a:r>
              <a:rPr lang="en-US" sz="2400" dirty="0" smtClean="0"/>
              <a:t>ACES-$1.5M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324600"/>
            <a:ext cx="54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 Template3</Template>
  <TotalTime>31671</TotalTime>
  <Words>345</Words>
  <Application>Microsoft Office PowerPoint</Application>
  <PresentationFormat>On-screen Show (4:3)</PresentationFormat>
  <Paragraphs>103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Project Overview</vt:lpstr>
      <vt:lpstr>Microsoft Graph Chart</vt:lpstr>
      <vt:lpstr>Budget Update to University Senate</vt:lpstr>
      <vt:lpstr>Agenda</vt:lpstr>
      <vt:lpstr>Total FY11  Proposed Budget by Division $ 937M</vt:lpstr>
      <vt:lpstr>Auburn University-Main Campus Proposed FY11 Total Budget - $744M </vt:lpstr>
      <vt:lpstr>State Appropriations</vt:lpstr>
      <vt:lpstr>Auburn University-Main Campus Proposed FY11 Auxiliary Budget - $105M</vt:lpstr>
      <vt:lpstr>More Auxiliaries </vt:lpstr>
      <vt:lpstr>All Divisions – Salary Supplement</vt:lpstr>
      <vt:lpstr>All Divisions – Salary Supplement</vt:lpstr>
      <vt:lpstr>Slide 10</vt:lpstr>
      <vt:lpstr>Stimulus</vt:lpstr>
      <vt:lpstr>FY11 SFSF Allocations-Main Campus</vt:lpstr>
      <vt:lpstr>FY11 SFSF Allocations-Main Campus</vt:lpstr>
      <vt:lpstr>Outlook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 DEBT ANALYSIS</dc:title>
  <dc:creator>smithmc</dc:creator>
  <cp:lastModifiedBy>SMITHMC</cp:lastModifiedBy>
  <cp:revision>98</cp:revision>
  <dcterms:created xsi:type="dcterms:W3CDTF">2006-08-09T01:35:32Z</dcterms:created>
  <dcterms:modified xsi:type="dcterms:W3CDTF">2010-10-11T21:28:27Z</dcterms:modified>
</cp:coreProperties>
</file>