
<file path=[Content_Types].xml><?xml version="1.0" encoding="utf-8"?>
<Types xmlns="http://schemas.openxmlformats.org/package/2006/content-types">
  <Default Extension="png" ContentType="image/png"/>
  <Default Extension="tmp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9" r:id="rId1"/>
  </p:sldMasterIdLst>
  <p:notesMasterIdLst>
    <p:notesMasterId r:id="rId16"/>
  </p:notesMasterIdLst>
  <p:handoutMasterIdLst>
    <p:handoutMasterId r:id="rId17"/>
  </p:handoutMasterIdLst>
  <p:sldIdLst>
    <p:sldId id="416" r:id="rId2"/>
    <p:sldId id="417" r:id="rId3"/>
    <p:sldId id="418" r:id="rId4"/>
    <p:sldId id="419" r:id="rId5"/>
    <p:sldId id="420" r:id="rId6"/>
    <p:sldId id="421" r:id="rId7"/>
    <p:sldId id="408" r:id="rId8"/>
    <p:sldId id="415" r:id="rId9"/>
    <p:sldId id="413" r:id="rId10"/>
    <p:sldId id="411" r:id="rId11"/>
    <p:sldId id="423" r:id="rId12"/>
    <p:sldId id="425" r:id="rId13"/>
    <p:sldId id="426" r:id="rId14"/>
    <p:sldId id="427" r:id="rId15"/>
  </p:sldIdLst>
  <p:sldSz cx="9144000" cy="6858000" type="screen4x3"/>
  <p:notesSz cx="7010400" cy="9296400"/>
  <p:custDataLst>
    <p:tags r:id="rId18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ED4722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405" autoAdjust="0"/>
    <p:restoredTop sz="89427" autoAdjust="0"/>
  </p:normalViewPr>
  <p:slideViewPr>
    <p:cSldViewPr>
      <p:cViewPr>
        <p:scale>
          <a:sx n="70" d="100"/>
          <a:sy n="70" d="100"/>
        </p:scale>
        <p:origin x="-1134" y="-6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 eaLnBrk="1" hangingPunct="1">
              <a:defRPr sz="120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 eaLnBrk="1" hangingPunct="1">
              <a:defRPr sz="120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 eaLnBrk="1" hangingPunct="1">
              <a:defRPr sz="120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 eaLnBrk="1" hangingPunct="1">
              <a:defRPr sz="1200" smtClean="0"/>
            </a:lvl1pPr>
          </a:lstStyle>
          <a:p>
            <a:pPr>
              <a:defRPr/>
            </a:pPr>
            <a:fld id="{E8EF955C-C122-4884-BF1B-99E0642DD44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277117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 eaLnBrk="1" hangingPunct="1">
              <a:defRPr sz="120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 eaLnBrk="1" hangingPunct="1">
              <a:defRPr sz="120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17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 eaLnBrk="1" hangingPunct="1">
              <a:defRPr sz="120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 eaLnBrk="1" hangingPunct="1">
              <a:defRPr sz="1200" smtClean="0"/>
            </a:lvl1pPr>
          </a:lstStyle>
          <a:p>
            <a:pPr>
              <a:defRPr/>
            </a:pPr>
            <a:fld id="{B98D38DE-84A0-450A-B7D5-50F08E9C191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726570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98D38DE-84A0-450A-B7D5-50F08E9C1918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66873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98D38DE-84A0-450A-B7D5-50F08E9C1918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66873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98D38DE-84A0-450A-B7D5-50F08E9C1918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66873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105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105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3733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3733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rgbClr val="002F5E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ChangeArrowheads="1"/>
          </p:cNvSpPr>
          <p:nvPr/>
        </p:nvSpPr>
        <p:spPr bwMode="auto">
          <a:xfrm>
            <a:off x="381000" y="0"/>
            <a:ext cx="1447800" cy="6856413"/>
          </a:xfrm>
          <a:prstGeom prst="rect">
            <a:avLst/>
          </a:prstGeom>
          <a:gradFill rotWithShape="0">
            <a:gsLst>
              <a:gs pos="0">
                <a:schemeClr val="bg1">
                  <a:alpha val="50000"/>
                </a:schemeClr>
              </a:gs>
              <a:gs pos="100000">
                <a:schemeClr val="bg1">
                  <a:gamma/>
                  <a:shade val="61961"/>
                  <a:invGamma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1" hangingPunct="1">
              <a:defRPr/>
            </a:pPr>
            <a:endParaRPr kumimoji="1" lang="en-US" sz="2400" dirty="0">
              <a:latin typeface="Times" pitchFamily="18" charset="0"/>
              <a:cs typeface="Arial" charset="0"/>
            </a:endParaRPr>
          </a:p>
        </p:txBody>
      </p:sp>
      <p:sp>
        <p:nvSpPr>
          <p:cNvPr id="143363" name="Rectangle 3"/>
          <p:cNvSpPr>
            <a:spLocks noChangeArrowheads="1"/>
          </p:cNvSpPr>
          <p:nvPr/>
        </p:nvSpPr>
        <p:spPr bwMode="auto">
          <a:xfrm>
            <a:off x="152400" y="1752600"/>
            <a:ext cx="4724400" cy="152400"/>
          </a:xfrm>
          <a:prstGeom prst="rect">
            <a:avLst/>
          </a:prstGeom>
          <a:solidFill>
            <a:schemeClr val="accent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1" hangingPunct="1">
              <a:defRPr/>
            </a:pPr>
            <a:endParaRPr kumimoji="1" lang="en-US" sz="2400" dirty="0">
              <a:latin typeface="Times" pitchFamily="18" charset="0"/>
              <a:cs typeface="Arial" charset="0"/>
            </a:endParaRPr>
          </a:p>
        </p:txBody>
      </p:sp>
      <p:sp>
        <p:nvSpPr>
          <p:cNvPr id="143364" name="Rectangle 4"/>
          <p:cNvSpPr>
            <a:spLocks noChangeArrowheads="1"/>
          </p:cNvSpPr>
          <p:nvPr/>
        </p:nvSpPr>
        <p:spPr bwMode="auto">
          <a:xfrm>
            <a:off x="685800" y="6629400"/>
            <a:ext cx="3505200" cy="227013"/>
          </a:xfrm>
          <a:prstGeom prst="rect">
            <a:avLst/>
          </a:prstGeom>
          <a:gradFill rotWithShape="0">
            <a:gsLst>
              <a:gs pos="0">
                <a:schemeClr val="hlink">
                  <a:gamma/>
                  <a:shade val="46275"/>
                  <a:invGamma/>
                </a:schemeClr>
              </a:gs>
              <a:gs pos="5000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1" hangingPunct="1">
              <a:defRPr/>
            </a:pPr>
            <a:endParaRPr kumimoji="1" lang="en-US" sz="2400" dirty="0">
              <a:latin typeface="Times" pitchFamily="18" charset="0"/>
              <a:cs typeface="Arial" charset="0"/>
            </a:endParaRPr>
          </a:p>
        </p:txBody>
      </p:sp>
      <p:sp>
        <p:nvSpPr>
          <p:cNvPr id="143365" name="Rectangle 5"/>
          <p:cNvSpPr>
            <a:spLocks noChangeArrowheads="1"/>
          </p:cNvSpPr>
          <p:nvPr/>
        </p:nvSpPr>
        <p:spPr bwMode="auto">
          <a:xfrm>
            <a:off x="762000" y="762000"/>
            <a:ext cx="8380413" cy="762000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bg1">
                  <a:gamma/>
                  <a:shade val="15294"/>
                  <a:invGamma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1" hangingPunct="1">
              <a:defRPr/>
            </a:pPr>
            <a:endParaRPr kumimoji="1" lang="en-US" sz="2400" dirty="0">
              <a:latin typeface="Times" pitchFamily="18" charset="0"/>
              <a:cs typeface="Arial" charset="0"/>
            </a:endParaRPr>
          </a:p>
        </p:txBody>
      </p:sp>
      <p:sp>
        <p:nvSpPr>
          <p:cNvPr id="143366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72391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pic>
        <p:nvPicPr>
          <p:cNvPr id="272392" name="Picture 8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077200" y="5867400"/>
            <a:ext cx="838200" cy="73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dk2" tx1="lt1" bg2="dk1" tx2="lt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8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8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8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8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Times" pitchFamily="18" charset="0"/>
        <a:buChar char="•"/>
        <a:defRPr sz="32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Times" pitchFamily="18" charset="0"/>
        <a:buChar char="•"/>
        <a:defRPr sz="2800" b="1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Char char="•"/>
        <a:defRPr sz="2400" b="1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Times" pitchFamily="18" charset="0"/>
        <a:buChar char="•"/>
        <a:defRPr sz="2000" b="1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Times" pitchFamily="18" charset="0"/>
        <a:buChar char="•"/>
        <a:defRPr sz="2000" b="1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Times" pitchFamily="18" charset="0"/>
        <a:buChar char="•"/>
        <a:defRPr sz="2000" b="1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Times" pitchFamily="18" charset="0"/>
        <a:buChar char="•"/>
        <a:defRPr sz="2000" b="1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Times" pitchFamily="18" charset="0"/>
        <a:buChar char="•"/>
        <a:defRPr sz="2000" b="1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Times" pitchFamily="18" charset="0"/>
        <a:buChar char="•"/>
        <a:defRPr sz="20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iss.auburn.edu/dokuwiki/doku.php?id=public:fupload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finrptg@auburn.edu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iss.auburn.edu/dokuwiki/doku.php?id=public:fupload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81200"/>
            <a:ext cx="7772400" cy="2438400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rgbClr val="FF6600"/>
                </a:solidFill>
              </a:rPr>
              <a:t>FINANCIAL </a:t>
            </a:r>
            <a:br>
              <a:rPr lang="en-US" b="1" dirty="0" smtClean="0">
                <a:solidFill>
                  <a:srgbClr val="FF6600"/>
                </a:solidFill>
              </a:rPr>
            </a:br>
            <a:r>
              <a:rPr lang="en-US" b="1" dirty="0" smtClean="0">
                <a:solidFill>
                  <a:srgbClr val="FF6600"/>
                </a:solidFill>
              </a:rPr>
              <a:t>LIAISON </a:t>
            </a:r>
            <a:br>
              <a:rPr lang="en-US" b="1" dirty="0" smtClean="0">
                <a:solidFill>
                  <a:srgbClr val="FF6600"/>
                </a:solidFill>
              </a:rPr>
            </a:br>
            <a:r>
              <a:rPr lang="en-US" b="1" dirty="0" smtClean="0">
                <a:solidFill>
                  <a:srgbClr val="FF6600"/>
                </a:solidFill>
              </a:rPr>
              <a:t>MEETING</a:t>
            </a:r>
            <a:r>
              <a:rPr lang="en-US" b="1" dirty="0" smtClean="0">
                <a:solidFill>
                  <a:schemeClr val="accent1"/>
                </a:solidFill>
              </a:rPr>
              <a:t/>
            </a:r>
            <a:br>
              <a:rPr lang="en-US" b="1" dirty="0" smtClean="0">
                <a:solidFill>
                  <a:schemeClr val="accent1"/>
                </a:solidFill>
              </a:rPr>
            </a:b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105400"/>
            <a:ext cx="6400800" cy="533400"/>
          </a:xfrm>
        </p:spPr>
        <p:txBody>
          <a:bodyPr/>
          <a:lstStyle/>
          <a:p>
            <a:r>
              <a:rPr lang="en-US" dirty="0" smtClean="0"/>
              <a:t>December 7, 2012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8945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8-20-2012 JVExample.pdf - Adobe Acrobat Pro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8261"/>
            <a:ext cx="9144000" cy="65414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4859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514600"/>
            <a:ext cx="7772400" cy="1143000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rgbClr val="FF6600"/>
                </a:solidFill>
              </a:rPr>
              <a:t>ISS Update</a:t>
            </a:r>
            <a:endParaRPr lang="en-US" b="1" dirty="0">
              <a:solidFill>
                <a:srgbClr val="FF66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3657600"/>
            <a:ext cx="7772400" cy="914400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Felicia Roberson &amp; Scott Tisdale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66225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685800"/>
            <a:ext cx="7772400" cy="1470025"/>
          </a:xfrm>
        </p:spPr>
        <p:txBody>
          <a:bodyPr/>
          <a:lstStyle/>
          <a:p>
            <a:r>
              <a:rPr lang="en-US" b="1" dirty="0" smtClean="0">
                <a:solidFill>
                  <a:srgbClr val="FF6600"/>
                </a:solidFill>
              </a:rPr>
              <a:t>ARGOS</a:t>
            </a:r>
            <a:endParaRPr lang="en-US" b="1" dirty="0">
              <a:solidFill>
                <a:srgbClr val="FF66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81585" y="4191000"/>
            <a:ext cx="7315200" cy="1905000"/>
          </a:xfrm>
        </p:spPr>
        <p:txBody>
          <a:bodyPr/>
          <a:lstStyle/>
          <a:p>
            <a:pPr marL="514350" indent="-514350">
              <a:buAutoNum type="arabicParenR"/>
            </a:pPr>
            <a:r>
              <a:rPr lang="en-US" dirty="0" smtClean="0"/>
              <a:t>Are you currently using Argos?</a:t>
            </a:r>
          </a:p>
          <a:p>
            <a:pPr marL="514350" indent="-514350">
              <a:buAutoNum type="arabicParenR"/>
            </a:pPr>
            <a:r>
              <a:rPr lang="en-US" dirty="0" smtClean="0"/>
              <a:t>Do you want to see a presentation?</a:t>
            </a:r>
          </a:p>
          <a:p>
            <a:pPr marL="514350" indent="-514350">
              <a:buAutoNum type="arabicParenR"/>
            </a:pPr>
            <a:r>
              <a:rPr lang="en-US" dirty="0" smtClean="0"/>
              <a:t>Do you want training on the upgrade?</a:t>
            </a:r>
            <a:endParaRPr lang="en-US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066800" y="2209800"/>
            <a:ext cx="7315200" cy="1905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What is Argos? </a:t>
            </a:r>
          </a:p>
          <a:p>
            <a:r>
              <a:rPr lang="en-US" dirty="0" smtClean="0"/>
              <a:t>What skills do I need?</a:t>
            </a:r>
          </a:p>
          <a:p>
            <a:r>
              <a:rPr lang="en-US" dirty="0" smtClean="0"/>
              <a:t>Why would I use Argos?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85029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228600"/>
            <a:ext cx="7772400" cy="1470025"/>
          </a:xfrm>
        </p:spPr>
        <p:txBody>
          <a:bodyPr/>
          <a:lstStyle/>
          <a:p>
            <a:r>
              <a:rPr lang="en-US" b="1" dirty="0" smtClean="0">
                <a:solidFill>
                  <a:srgbClr val="FF6600"/>
                </a:solidFill>
              </a:rPr>
              <a:t>Reports in </a:t>
            </a:r>
            <a:r>
              <a:rPr lang="en-US" b="1" dirty="0" err="1" smtClean="0">
                <a:solidFill>
                  <a:srgbClr val="FF6600"/>
                </a:solidFill>
              </a:rPr>
              <a:t>Eprint</a:t>
            </a:r>
            <a:r>
              <a:rPr lang="en-US" b="1" dirty="0" smtClean="0">
                <a:solidFill>
                  <a:srgbClr val="FF6600"/>
                </a:solidFill>
              </a:rPr>
              <a:t> </a:t>
            </a:r>
            <a:endParaRPr lang="en-US" b="1" dirty="0">
              <a:solidFill>
                <a:srgbClr val="FF66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2057400"/>
            <a:ext cx="8077200" cy="1752600"/>
          </a:xfrm>
        </p:spPr>
        <p:txBody>
          <a:bodyPr>
            <a:normAutofit/>
          </a:bodyPr>
          <a:lstStyle/>
          <a:p>
            <a:r>
              <a:rPr lang="en-US" dirty="0" smtClean="0"/>
              <a:t>Suggested for Removal </a:t>
            </a:r>
          </a:p>
          <a:p>
            <a:r>
              <a:rPr lang="en-US" dirty="0" smtClean="0"/>
              <a:t>FGRBDSC – replaced by FZRBDSC </a:t>
            </a:r>
          </a:p>
          <a:p>
            <a:r>
              <a:rPr lang="en-US" dirty="0" smtClean="0"/>
              <a:t>FZOBBUD – Base budget report not used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447800" y="4572000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Suggested for Archive</a:t>
            </a:r>
          </a:p>
          <a:p>
            <a:r>
              <a:rPr lang="en-US" dirty="0" smtClean="0"/>
              <a:t>Deferred Grant Process</a:t>
            </a:r>
          </a:p>
        </p:txBody>
      </p:sp>
    </p:spTree>
    <p:extLst>
      <p:ext uri="{BB962C8B-B14F-4D97-AF65-F5344CB8AC3E}">
        <p14:creationId xmlns:p14="http://schemas.microsoft.com/office/powerpoint/2010/main" val="6859772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6600"/>
                </a:solidFill>
              </a:rPr>
              <a:t>TES Charge Back System</a:t>
            </a:r>
            <a:endParaRPr lang="en-US" b="1" dirty="0">
              <a:solidFill>
                <a:srgbClr val="FF66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Would replace faxing of timesheets to TES</a:t>
            </a:r>
          </a:p>
          <a:p>
            <a:r>
              <a:rPr lang="en-US" dirty="0" smtClean="0"/>
              <a:t>Payroll runs first, then data is pulled for billing</a:t>
            </a:r>
          </a:p>
          <a:p>
            <a:r>
              <a:rPr lang="en-US" dirty="0" smtClean="0"/>
              <a:t>Demo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97518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514600"/>
            <a:ext cx="7772400" cy="1143000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rgbClr val="FF6600"/>
                </a:solidFill>
              </a:rPr>
              <a:t>Budget Services Update</a:t>
            </a:r>
            <a:endParaRPr lang="en-US" b="1" dirty="0">
              <a:solidFill>
                <a:srgbClr val="FF66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3657600"/>
            <a:ext cx="7772400" cy="914400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Bryan Elmore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97765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6600"/>
                </a:solidFill>
              </a:rPr>
              <a:t>Budget Services</a:t>
            </a:r>
            <a:endParaRPr lang="en-US" b="1" dirty="0">
              <a:solidFill>
                <a:srgbClr val="FF66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One-Time Supplement</a:t>
            </a:r>
          </a:p>
          <a:p>
            <a:pPr lvl="1"/>
            <a:r>
              <a:rPr lang="en-US" dirty="0" smtClean="0"/>
              <a:t>Labor Distribution Issues</a:t>
            </a:r>
          </a:p>
          <a:p>
            <a:pPr lvl="1"/>
            <a:r>
              <a:rPr lang="en-US" dirty="0" smtClean="0"/>
              <a:t>SCP, LWOP, etc.</a:t>
            </a:r>
          </a:p>
          <a:p>
            <a:pPr lvl="1"/>
            <a:r>
              <a:rPr lang="en-US" dirty="0" smtClean="0"/>
              <a:t>Transfer</a:t>
            </a:r>
          </a:p>
          <a:p>
            <a:r>
              <a:rPr lang="en-US" dirty="0" smtClean="0"/>
              <a:t>Budget Requests</a:t>
            </a:r>
          </a:p>
          <a:p>
            <a:pPr lvl="1"/>
            <a:r>
              <a:rPr lang="en-US" dirty="0" smtClean="0"/>
              <a:t>Permanent (due February 28</a:t>
            </a:r>
            <a:r>
              <a:rPr lang="en-US" baseline="30000" dirty="0" smtClean="0"/>
              <a:t>th</a:t>
            </a:r>
            <a:r>
              <a:rPr lang="en-US" dirty="0" smtClean="0"/>
              <a:t>, 2013)</a:t>
            </a:r>
          </a:p>
          <a:p>
            <a:pPr lvl="1"/>
            <a:r>
              <a:rPr lang="en-US" dirty="0" smtClean="0"/>
              <a:t>One-time (no deadlines)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338007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667000"/>
            <a:ext cx="7772400" cy="1143000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rgbClr val="FF6600"/>
                </a:solidFill>
              </a:rPr>
              <a:t>PPS Update</a:t>
            </a:r>
            <a:endParaRPr lang="en-US" b="1" dirty="0">
              <a:solidFill>
                <a:srgbClr val="FF66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4800600"/>
            <a:ext cx="7772400" cy="8382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Shawn Asmuth &amp; Melissa Morris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54564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6600"/>
                </a:solidFill>
              </a:rPr>
              <a:t>PPS</a:t>
            </a:r>
            <a:endParaRPr lang="en-US" b="1" dirty="0">
              <a:solidFill>
                <a:srgbClr val="FF66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438400"/>
            <a:ext cx="7772400" cy="762000"/>
          </a:xfrm>
        </p:spPr>
        <p:txBody>
          <a:bodyPr/>
          <a:lstStyle/>
          <a:p>
            <a:r>
              <a:rPr lang="en-US" dirty="0" smtClean="0"/>
              <a:t>Reminders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15317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133600"/>
            <a:ext cx="7772400" cy="1143000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rgbClr val="FF6600"/>
                </a:solidFill>
              </a:rPr>
              <a:t>Financial Reporting Update</a:t>
            </a:r>
            <a:endParaRPr lang="en-US" b="1" dirty="0">
              <a:solidFill>
                <a:srgbClr val="FF66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4648200"/>
            <a:ext cx="7772400" cy="8382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Michelle Hancock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83907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rgbClr val="FF6600"/>
                </a:solidFill>
              </a:rPr>
              <a:t>E-JOURNAL VOUCHERS ACCESS</a:t>
            </a:r>
            <a:endParaRPr lang="en-US" b="1" dirty="0">
              <a:solidFill>
                <a:srgbClr val="FF66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800" dirty="0" smtClean="0"/>
              <a:t>Current employees with Banner Finance access</a:t>
            </a:r>
          </a:p>
          <a:p>
            <a:pPr lvl="1"/>
            <a:r>
              <a:rPr lang="en-US" sz="2000" dirty="0" smtClean="0"/>
              <a:t>User must complete training, either through a class or </a:t>
            </a:r>
            <a:r>
              <a:rPr lang="en-US" sz="2000" dirty="0"/>
              <a:t>through online </a:t>
            </a:r>
            <a:r>
              <a:rPr lang="en-US" sz="2000" dirty="0" smtClean="0"/>
              <a:t>demos  </a:t>
            </a:r>
            <a:r>
              <a:rPr lang="en-US" sz="2000" dirty="0" smtClean="0">
                <a:solidFill>
                  <a:srgbClr val="FF6600"/>
                </a:solidFill>
                <a:hlinkClick r:id="rId3"/>
              </a:rPr>
              <a:t>https</a:t>
            </a:r>
            <a:r>
              <a:rPr lang="en-US" sz="2000" dirty="0">
                <a:solidFill>
                  <a:srgbClr val="FF6600"/>
                </a:solidFill>
                <a:hlinkClick r:id="rId3"/>
              </a:rPr>
              <a:t>://</a:t>
            </a:r>
            <a:r>
              <a:rPr lang="en-US" sz="2000" dirty="0" smtClean="0">
                <a:solidFill>
                  <a:srgbClr val="FF6600"/>
                </a:solidFill>
                <a:hlinkClick r:id="rId3"/>
              </a:rPr>
              <a:t>iss.auburn.edu/dokuwiki/doku.php?id=public:fupload#training_videos</a:t>
            </a:r>
            <a:r>
              <a:rPr lang="en-US" sz="2000" dirty="0" smtClean="0">
                <a:solidFill>
                  <a:srgbClr val="FF6600"/>
                </a:solidFill>
              </a:rPr>
              <a:t> </a:t>
            </a:r>
            <a:endParaRPr lang="en-US" sz="2000" dirty="0">
              <a:solidFill>
                <a:srgbClr val="FF6600"/>
              </a:solidFill>
            </a:endParaRPr>
          </a:p>
          <a:p>
            <a:pPr lvl="1"/>
            <a:r>
              <a:rPr lang="en-US" sz="2400" dirty="0" smtClean="0"/>
              <a:t>Financial Liaison sends request e-mail to </a:t>
            </a:r>
            <a:r>
              <a:rPr lang="en-US" sz="2400" dirty="0" smtClean="0">
                <a:hlinkClick r:id="rId4"/>
              </a:rPr>
              <a:t>finrptg@auburn.edu</a:t>
            </a:r>
            <a:endParaRPr lang="en-US" sz="2400" dirty="0"/>
          </a:p>
          <a:p>
            <a:pPr lvl="2"/>
            <a:r>
              <a:rPr lang="en-US" sz="2000" dirty="0" smtClean="0"/>
              <a:t>Include User ID, Department, Rule Classes (CRG, DEC), Chart and Bank</a:t>
            </a:r>
          </a:p>
          <a:p>
            <a:pPr lvl="2"/>
            <a:r>
              <a:rPr lang="en-US" sz="2000" dirty="0" smtClean="0"/>
              <a:t>Include list of Approval Queues needed</a:t>
            </a:r>
          </a:p>
          <a:p>
            <a:pPr lvl="2"/>
            <a:r>
              <a:rPr lang="en-US" sz="2000" dirty="0" smtClean="0"/>
              <a:t>Include confirmation that user completed training</a:t>
            </a:r>
            <a:endParaRPr lang="en-US" sz="2000" dirty="0"/>
          </a:p>
          <a:p>
            <a:pPr marL="0" lv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535236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rgbClr val="FF6600"/>
                </a:solidFill>
              </a:rPr>
              <a:t>E-JOURNAL VOUCHERS ACCESS</a:t>
            </a:r>
            <a:endParaRPr lang="en-US" b="1" dirty="0">
              <a:solidFill>
                <a:srgbClr val="FF66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800" dirty="0" smtClean="0"/>
              <a:t>New Employees &amp; Current employees w/o Banner Finance access</a:t>
            </a:r>
          </a:p>
          <a:p>
            <a:pPr lvl="1"/>
            <a:r>
              <a:rPr lang="en-US" sz="2400" dirty="0" smtClean="0"/>
              <a:t>User must complete training, either through a class or </a:t>
            </a:r>
            <a:r>
              <a:rPr lang="en-US" sz="2400" dirty="0"/>
              <a:t>through online </a:t>
            </a:r>
            <a:r>
              <a:rPr lang="en-US" sz="2400" dirty="0" smtClean="0"/>
              <a:t>demos  </a:t>
            </a:r>
            <a:r>
              <a:rPr lang="en-US" sz="2400" dirty="0" smtClean="0">
                <a:hlinkClick r:id="rId3"/>
              </a:rPr>
              <a:t>https</a:t>
            </a:r>
            <a:r>
              <a:rPr lang="en-US" sz="2400" dirty="0">
                <a:hlinkClick r:id="rId3"/>
              </a:rPr>
              <a:t>://</a:t>
            </a:r>
            <a:r>
              <a:rPr lang="en-US" sz="2400" dirty="0" smtClean="0">
                <a:hlinkClick r:id="rId3"/>
              </a:rPr>
              <a:t>iss.auburn.edu/dokuwiki/doku.php?id=public:fupload#training_videos</a:t>
            </a:r>
            <a:r>
              <a:rPr lang="en-US" sz="2400" dirty="0" smtClean="0"/>
              <a:t> </a:t>
            </a:r>
            <a:endParaRPr lang="en-US" sz="2400" dirty="0"/>
          </a:p>
          <a:p>
            <a:pPr lvl="1"/>
            <a:r>
              <a:rPr lang="en-US" sz="2400" dirty="0" smtClean="0"/>
              <a:t>Request access through Administrative Computing Coordinator (ACC)</a:t>
            </a:r>
          </a:p>
          <a:p>
            <a:pPr lvl="2"/>
            <a:r>
              <a:rPr lang="en-US" sz="2000" dirty="0" smtClean="0"/>
              <a:t>Include confirmation of training</a:t>
            </a:r>
          </a:p>
          <a:p>
            <a:pPr lvl="2"/>
            <a:r>
              <a:rPr lang="en-US" sz="2000" dirty="0" smtClean="0"/>
              <a:t>Complete request form provided by ACC</a:t>
            </a:r>
            <a:endParaRPr lang="en-US" sz="2000" dirty="0"/>
          </a:p>
          <a:p>
            <a:pPr marL="0" lv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08472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6600"/>
                </a:solidFill>
              </a:rPr>
              <a:t>E-JOURNAL VOUCHERS</a:t>
            </a:r>
            <a:endParaRPr lang="en-US" b="1" dirty="0">
              <a:solidFill>
                <a:srgbClr val="FF66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800" dirty="0" smtClean="0"/>
              <a:t>Your help is requested</a:t>
            </a:r>
          </a:p>
          <a:p>
            <a:pPr lvl="1"/>
            <a:r>
              <a:rPr lang="en-US" sz="2400" dirty="0" smtClean="0"/>
              <a:t>Supporting Documentation</a:t>
            </a:r>
          </a:p>
          <a:p>
            <a:pPr lvl="2"/>
            <a:r>
              <a:rPr lang="en-US" sz="2000" dirty="0" smtClean="0"/>
              <a:t>Numbers match entry</a:t>
            </a:r>
          </a:p>
          <a:p>
            <a:pPr lvl="2"/>
            <a:r>
              <a:rPr lang="en-US" sz="2000" dirty="0" smtClean="0"/>
              <a:t>Order of documentation matches entry</a:t>
            </a:r>
          </a:p>
          <a:p>
            <a:pPr lvl="2"/>
            <a:r>
              <a:rPr lang="en-US" sz="2000" dirty="0" smtClean="0"/>
              <a:t>Banner screenshots for DECs (include Program Code – see example)</a:t>
            </a:r>
          </a:p>
          <a:p>
            <a:pPr lvl="1"/>
            <a:endParaRPr lang="en-US" sz="2000" dirty="0"/>
          </a:p>
          <a:p>
            <a:pPr lvl="1"/>
            <a:r>
              <a:rPr lang="en-US" sz="2400" dirty="0" smtClean="0"/>
              <a:t>Month-End Volume</a:t>
            </a:r>
          </a:p>
          <a:p>
            <a:pPr lvl="2"/>
            <a:r>
              <a:rPr lang="en-US" sz="2000" dirty="0" smtClean="0"/>
              <a:t>Submitters and Approvers</a:t>
            </a:r>
          </a:p>
          <a:p>
            <a:pPr marL="457200" lvl="1" indent="0">
              <a:buNone/>
            </a:pPr>
            <a:endParaRPr lang="en-US" sz="800" dirty="0"/>
          </a:p>
          <a:p>
            <a:pPr lvl="1"/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2331466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2&quot; unique_id=&quot;10002&quot;&gt;&lt;object type=&quot;3&quot; unique_id=&quot;10003&quot;&gt;&lt;property id=&quot;20148&quot; value=&quot;5&quot;/&gt;&lt;property id=&quot;20300&quot; value=&quot;Slide 7 - &amp;quot;E-JOURNAL VOUCHERS ACCESS&amp;quot;&quot;/&gt;&lt;property id=&quot;20307&quot; value=&quot;408&quot;/&gt;&lt;/object&gt;&lt;object type=&quot;3&quot; unique_id=&quot;10004&quot;&gt;&lt;property id=&quot;20148&quot; value=&quot;5&quot;/&gt;&lt;property id=&quot;20300&quot; value=&quot;Slide 8 - &amp;quot;E-JOURNAL VOUCHERS ACCESS&amp;quot;&quot;/&gt;&lt;property id=&quot;20307&quot; value=&quot;415&quot;/&gt;&lt;/object&gt;&lt;object type=&quot;3&quot; unique_id=&quot;10005&quot;&gt;&lt;property id=&quot;20148&quot; value=&quot;5&quot;/&gt;&lt;property id=&quot;20300&quot; value=&quot;Slide 9 - &amp;quot;E-JOURNAL VOUCHERS&amp;quot;&quot;/&gt;&lt;property id=&quot;20307&quot; value=&quot;413&quot;/&gt;&lt;/object&gt;&lt;object type=&quot;3&quot; unique_id=&quot;10006&quot;&gt;&lt;property id=&quot;20148&quot; value=&quot;5&quot;/&gt;&lt;property id=&quot;20300&quot; value=&quot;Slide 10&quot;/&gt;&lt;property id=&quot;20307&quot; value=&quot;411&quot;/&gt;&lt;/object&gt;&lt;object type=&quot;3&quot; unique_id=&quot;10085&quot;&gt;&lt;property id=&quot;20148&quot; value=&quot;5&quot;/&gt;&lt;property id=&quot;20300&quot; value=&quot;Slide 1 - &amp;quot;FINANCIAL &amp;#x0D;&amp;#x0A;LIAISON &amp;#x0D;&amp;#x0A;MEETING&amp;#x0D;&amp;#x0A;&amp;quot;&quot;/&gt;&lt;property id=&quot;20307&quot; value=&quot;416&quot;/&gt;&lt;/object&gt;&lt;object type=&quot;3&quot; unique_id=&quot;10086&quot;&gt;&lt;property id=&quot;20148&quot; value=&quot;5&quot;/&gt;&lt;property id=&quot;20300&quot; value=&quot;Slide 2 - &amp;quot;Budget Services Update&amp;quot;&quot;/&gt;&lt;property id=&quot;20307&quot; value=&quot;417&quot;/&gt;&lt;/object&gt;&lt;object type=&quot;3&quot; unique_id=&quot;10087&quot;&gt;&lt;property id=&quot;20148&quot; value=&quot;5&quot;/&gt;&lt;property id=&quot;20300&quot; value=&quot;Slide 3 - &amp;quot;Budget Services&amp;quot;&quot;/&gt;&lt;property id=&quot;20307&quot; value=&quot;418&quot;/&gt;&lt;/object&gt;&lt;object type=&quot;3&quot; unique_id=&quot;10088&quot;&gt;&lt;property id=&quot;20148&quot; value=&quot;5&quot;/&gt;&lt;property id=&quot;20300&quot; value=&quot;Slide 4 - &amp;quot;PPS Update&amp;quot;&quot;/&gt;&lt;property id=&quot;20307&quot; value=&quot;419&quot;/&gt;&lt;/object&gt;&lt;object type=&quot;3&quot; unique_id=&quot;10089&quot;&gt;&lt;property id=&quot;20148&quot; value=&quot;5&quot;/&gt;&lt;property id=&quot;20300&quot; value=&quot;Slide 5 - &amp;quot;PPS&amp;quot;&quot;/&gt;&lt;property id=&quot;20307&quot; value=&quot;420&quot;/&gt;&lt;/object&gt;&lt;object type=&quot;3&quot; unique_id=&quot;10090&quot;&gt;&lt;property id=&quot;20148&quot; value=&quot;5&quot;/&gt;&lt;property id=&quot;20300&quot; value=&quot;Slide 6 - &amp;quot;Financial Reporting Update&amp;quot;&quot;/&gt;&lt;property id=&quot;20307&quot; value=&quot;421&quot;/&gt;&lt;/object&gt;&lt;object type=&quot;3&quot; unique_id=&quot;10091&quot;&gt;&lt;property id=&quot;20148&quot; value=&quot;5&quot;/&gt;&lt;property id=&quot;20300&quot; value=&quot;Slide 11 - &amp;quot;ISS Update&amp;quot;&quot;/&gt;&lt;property id=&quot;20307&quot; value=&quot;423&quot;/&gt;&lt;/object&gt;&lt;object type=&quot;3&quot; unique_id=&quot;10092&quot;&gt;&lt;property id=&quot;20148&quot; value=&quot;5&quot;/&gt;&lt;property id=&quot;20300&quot; value=&quot;Slide 12 - &amp;quot;ARGOS&amp;quot;&quot;/&gt;&lt;property id=&quot;20307&quot; value=&quot;425&quot;/&gt;&lt;/object&gt;&lt;object type=&quot;3&quot; unique_id=&quot;10093&quot;&gt;&lt;property id=&quot;20148&quot; value=&quot;5&quot;/&gt;&lt;property id=&quot;20300&quot; value=&quot;Slide 13 - &amp;quot;Reports in Eprint &amp;quot;&quot;/&gt;&lt;property id=&quot;20307&quot; value=&quot;426&quot;/&gt;&lt;/object&gt;&lt;object type=&quot;3&quot; unique_id=&quot;10094&quot;&gt;&lt;property id=&quot;20148&quot; value=&quot;5&quot;/&gt;&lt;property id=&quot;20300&quot; value=&quot;Slide 14 - &amp;quot;TES Charge Back System&amp;quot;&quot;/&gt;&lt;property id=&quot;20307&quot; value=&quot;427&quot;/&gt;&lt;/object&gt;&lt;/object&gt;&lt;object type=&quot;8&quot; unique_id=&quot;10012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Project Overview">
  <a:themeElements>
    <a:clrScheme name="">
      <a:dk1>
        <a:srgbClr val="000000"/>
      </a:dk1>
      <a:lt1>
        <a:srgbClr val="FFFFFF"/>
      </a:lt1>
      <a:dk2>
        <a:srgbClr val="0066CC"/>
      </a:dk2>
      <a:lt2>
        <a:srgbClr val="CBCBCB"/>
      </a:lt2>
      <a:accent1>
        <a:srgbClr val="ED4722"/>
      </a:accent1>
      <a:accent2>
        <a:srgbClr val="19E329"/>
      </a:accent2>
      <a:accent3>
        <a:srgbClr val="AAB8E2"/>
      </a:accent3>
      <a:accent4>
        <a:srgbClr val="DADADA"/>
      </a:accent4>
      <a:accent5>
        <a:srgbClr val="F4B1AB"/>
      </a:accent5>
      <a:accent6>
        <a:srgbClr val="16CE24"/>
      </a:accent6>
      <a:hlink>
        <a:srgbClr val="FF3300"/>
      </a:hlink>
      <a:folHlink>
        <a:srgbClr val="FF7C80"/>
      </a:folHlink>
    </a:clrScheme>
    <a:fontScheme name="Project Overview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roject Overview 1">
        <a:dk1>
          <a:srgbClr val="000000"/>
        </a:dk1>
        <a:lt1>
          <a:srgbClr val="FFFFFF"/>
        </a:lt1>
        <a:dk2>
          <a:srgbClr val="0066CC"/>
        </a:dk2>
        <a:lt2>
          <a:srgbClr val="CBCBCB"/>
        </a:lt2>
        <a:accent1>
          <a:srgbClr val="00CCFF"/>
        </a:accent1>
        <a:accent2>
          <a:srgbClr val="00FFCC"/>
        </a:accent2>
        <a:accent3>
          <a:srgbClr val="AAB8E2"/>
        </a:accent3>
        <a:accent4>
          <a:srgbClr val="DADADA"/>
        </a:accent4>
        <a:accent5>
          <a:srgbClr val="AAE2FF"/>
        </a:accent5>
        <a:accent6>
          <a:srgbClr val="00E7B9"/>
        </a:accent6>
        <a:hlink>
          <a:srgbClr val="FF33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ct Overview 2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3366FF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ADB8FF"/>
        </a:accent5>
        <a:accent6>
          <a:srgbClr val="008A00"/>
        </a:accent6>
        <a:hlink>
          <a:srgbClr val="FF0033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ct Overview 3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EAEAEA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555555"/>
        </a:accent6>
        <a:hlink>
          <a:srgbClr val="969696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16003</TotalTime>
  <Words>288</Words>
  <Application>Microsoft Office PowerPoint</Application>
  <PresentationFormat>On-screen Show (4:3)</PresentationFormat>
  <Paragraphs>66</Paragraphs>
  <Slides>14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Project Overview</vt:lpstr>
      <vt:lpstr>FINANCIAL  LIAISON  MEETING </vt:lpstr>
      <vt:lpstr>Budget Services Update</vt:lpstr>
      <vt:lpstr>Budget Services</vt:lpstr>
      <vt:lpstr>PPS Update</vt:lpstr>
      <vt:lpstr>PPS</vt:lpstr>
      <vt:lpstr>Financial Reporting Update</vt:lpstr>
      <vt:lpstr>E-JOURNAL VOUCHERS ACCESS</vt:lpstr>
      <vt:lpstr>E-JOURNAL VOUCHERS ACCESS</vt:lpstr>
      <vt:lpstr>E-JOURNAL VOUCHERS</vt:lpstr>
      <vt:lpstr>PowerPoint Presentation</vt:lpstr>
      <vt:lpstr>ISS Update</vt:lpstr>
      <vt:lpstr>ARGOS</vt:lpstr>
      <vt:lpstr>Reports in Eprint </vt:lpstr>
      <vt:lpstr>TES Charge Back System</vt:lpstr>
    </vt:vector>
  </TitlesOfParts>
  <Company>Auburn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Cindy Selman</dc:creator>
  <cp:lastModifiedBy>aulease</cp:lastModifiedBy>
  <cp:revision>439</cp:revision>
  <cp:lastPrinted>2012-02-09T16:59:36Z</cp:lastPrinted>
  <dcterms:created xsi:type="dcterms:W3CDTF">2005-11-28T18:22:13Z</dcterms:created>
  <dcterms:modified xsi:type="dcterms:W3CDTF">2013-02-12T18:42:27Z</dcterms:modified>
</cp:coreProperties>
</file>