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0"/>
  </p:notesMasterIdLst>
  <p:handoutMasterIdLst>
    <p:handoutMasterId r:id="rId51"/>
  </p:handoutMasterIdLst>
  <p:sldIdLst>
    <p:sldId id="404" r:id="rId2"/>
    <p:sldId id="427" r:id="rId3"/>
    <p:sldId id="423" r:id="rId4"/>
    <p:sldId id="424" r:id="rId5"/>
    <p:sldId id="425" r:id="rId6"/>
    <p:sldId id="405" r:id="rId7"/>
    <p:sldId id="406" r:id="rId8"/>
    <p:sldId id="409" r:id="rId9"/>
    <p:sldId id="408" r:id="rId10"/>
    <p:sldId id="407" r:id="rId11"/>
    <p:sldId id="410" r:id="rId12"/>
    <p:sldId id="411" r:id="rId13"/>
    <p:sldId id="412" r:id="rId14"/>
    <p:sldId id="415" r:id="rId15"/>
    <p:sldId id="414" r:id="rId16"/>
    <p:sldId id="416" r:id="rId17"/>
    <p:sldId id="417" r:id="rId18"/>
    <p:sldId id="418" r:id="rId19"/>
    <p:sldId id="419" r:id="rId20"/>
    <p:sldId id="413" r:id="rId21"/>
    <p:sldId id="420" r:id="rId22"/>
    <p:sldId id="421" r:id="rId23"/>
    <p:sldId id="422" r:id="rId24"/>
    <p:sldId id="426" r:id="rId25"/>
    <p:sldId id="442" r:id="rId26"/>
    <p:sldId id="441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40" r:id="rId38"/>
    <p:sldId id="443" r:id="rId39"/>
    <p:sldId id="444" r:id="rId40"/>
    <p:sldId id="445" r:id="rId41"/>
    <p:sldId id="446" r:id="rId42"/>
    <p:sldId id="447" r:id="rId43"/>
    <p:sldId id="448" r:id="rId44"/>
    <p:sldId id="438" r:id="rId45"/>
    <p:sldId id="439" r:id="rId46"/>
    <p:sldId id="449" r:id="rId47"/>
    <p:sldId id="450" r:id="rId48"/>
    <p:sldId id="451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6133" autoAdjust="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E8EF955C-C122-4884-BF1B-99E0642D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/>
            </a:lvl1pPr>
          </a:lstStyle>
          <a:p>
            <a:pPr>
              <a:defRPr/>
            </a:pPr>
            <a:fld id="{B98D38DE-84A0-450A-B7D5-50F08E9C1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74531-C83F-4488-99D0-4EBBF173BFF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Communicate</a:t>
            </a:r>
            <a:r>
              <a:rPr lang="en-US" baseline="0" dirty="0" smtClean="0"/>
              <a:t> – what we are doing now.</a:t>
            </a:r>
          </a:p>
          <a:p>
            <a:r>
              <a:rPr lang="en-US" baseline="0" dirty="0" smtClean="0"/>
              <a:t>Data gathering – will involve many of you in the process to determine the needs of your schools/colleges/departments</a:t>
            </a:r>
          </a:p>
          <a:p>
            <a:r>
              <a:rPr lang="en-US" baseline="0" dirty="0" smtClean="0"/>
              <a:t>System build – based on the processes used University wide today</a:t>
            </a:r>
          </a:p>
          <a:p>
            <a:r>
              <a:rPr lang="en-US" baseline="0" dirty="0" smtClean="0"/>
              <a:t>Testing – may involve some of you or the timekeepers within your areas</a:t>
            </a:r>
          </a:p>
          <a:p>
            <a:r>
              <a:rPr lang="en-US" baseline="0" dirty="0" smtClean="0"/>
              <a:t>Installation – have about 30 clocks installed today, with 115 more strategically placed throughout campus</a:t>
            </a:r>
          </a:p>
          <a:p>
            <a:r>
              <a:rPr lang="en-US" baseline="0" dirty="0" smtClean="0"/>
              <a:t>Training and communications – for those who will use the system to capture time/request leave and those who will be approvers</a:t>
            </a:r>
          </a:p>
          <a:p>
            <a:r>
              <a:rPr lang="en-US" baseline="0" dirty="0" smtClean="0"/>
              <a:t>Roll-out – will accommodate departmental needs (ex., athletics can’t conflict with football)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619FC-0F5F-48EE-BEDC-E6A5F37B2C0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 sz="2400" dirty="0">
              <a:latin typeface="Times" pitchFamily="18" charset="0"/>
              <a:cs typeface="Arial" charset="0"/>
            </a:endParaRP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7239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5867400"/>
            <a:ext cx="838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8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Char char="•"/>
        <a:defRPr sz="24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hennedw@auburn.edu" TargetMode="External"/><Relationship Id="rId2" Type="http://schemas.openxmlformats.org/officeDocument/2006/relationships/hyperlink" Target="mailto:cosbyms@aubur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ffcert@auburn.edu" TargetMode="External"/><Relationship Id="rId4" Type="http://schemas.openxmlformats.org/officeDocument/2006/relationships/hyperlink" Target="mailto:campbr1@auburn.edu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s@auburn.edu" TargetMode="External"/><Relationship Id="rId2" Type="http://schemas.openxmlformats.org/officeDocument/2006/relationships/hyperlink" Target="mailto:kronos@auburn.ed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fe@auburn.ed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Financial Liaison Meeting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Presented by the AU Business Office</a:t>
            </a:r>
          </a:p>
          <a:p>
            <a:r>
              <a:rPr lang="en-US" sz="3600" dirty="0" smtClean="0"/>
              <a:t>March 28, 2011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E~Print View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64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76" y="2057400"/>
            <a:ext cx="82901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 bwMode="auto">
          <a:xfrm>
            <a:off x="3886200" y="4191000"/>
            <a:ext cx="4191000" cy="1219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24400" y="4419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Data</a:t>
            </a:r>
            <a:r>
              <a:rPr lang="en-US" dirty="0" smtClean="0"/>
              <a:t> icon means you can download to excel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19175"/>
            <a:ext cx="86391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FZODOS1 Report Example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>
            <a:off x="6781006" y="1752600"/>
            <a:ext cx="7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Down Arrow 8"/>
          <p:cNvSpPr/>
          <p:nvPr/>
        </p:nvSpPr>
        <p:spPr bwMode="auto">
          <a:xfrm>
            <a:off x="6477000" y="1219200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</a:t>
            </a:r>
            <a:r>
              <a:rPr lang="en-US" sz="4800" b="1" dirty="0" smtClean="0">
                <a:solidFill>
                  <a:schemeClr val="accent1"/>
                </a:solidFill>
              </a:rPr>
              <a:t>?</a:t>
            </a:r>
            <a:r>
              <a:rPr lang="en-US" b="1" dirty="0" smtClean="0">
                <a:solidFill>
                  <a:schemeClr val="accent1"/>
                </a:solidFill>
              </a:rPr>
              <a:t>RBDSC Budget Status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077200" cy="46482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Detailed review by fund or organization providing user with all F-O combinations listing account activity (current month/YTD and encumbrances) compared to  budget.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/>
              <a:t>Who should use this report?  Financial Administrator and business office administrators.  More detail than manager might want to view on monthly basis.</a:t>
            </a:r>
          </a:p>
          <a:p>
            <a:pPr>
              <a:buNone/>
            </a:pPr>
            <a:endParaRPr lang="en-US" sz="1050" dirty="0"/>
          </a:p>
          <a:p>
            <a:pPr>
              <a:buNone/>
            </a:pPr>
            <a:r>
              <a:rPr lang="en-US" sz="2000" dirty="0" smtClean="0"/>
              <a:t>FZRBDSC vs FGRBDSC</a:t>
            </a:r>
          </a:p>
          <a:p>
            <a:r>
              <a:rPr lang="en-US" sz="2000" dirty="0" smtClean="0"/>
              <a:t>FGR- original system report.  Query by one fund or org or a range of funds or orgs.   No hierarchy extract so gaps in range can create issues.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FZR </a:t>
            </a:r>
            <a:r>
              <a:rPr lang="en-US" sz="2000" dirty="0" smtClean="0"/>
              <a:t>– </a:t>
            </a:r>
            <a:r>
              <a:rPr lang="en-US" sz="2000" dirty="0" smtClean="0"/>
              <a:t>in-house </a:t>
            </a:r>
            <a:r>
              <a:rPr lang="en-US" sz="2000" dirty="0" smtClean="0"/>
              <a:t>report.  Query by org hierarchy – can pull by college, department, range of orgs or single org.  Great for extracting when you have gaps in range.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</a:t>
            </a:r>
            <a:r>
              <a:rPr lang="en-US" sz="4800" b="1" dirty="0" smtClean="0">
                <a:solidFill>
                  <a:schemeClr val="accent1"/>
                </a:solidFill>
              </a:rPr>
              <a:t>?</a:t>
            </a:r>
            <a:r>
              <a:rPr lang="en-US" b="1" dirty="0" smtClean="0">
                <a:solidFill>
                  <a:schemeClr val="accent1"/>
                </a:solidFill>
              </a:rPr>
              <a:t>RODTA Detail Activity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FGRODTA and FZRODTA  </a:t>
            </a:r>
          </a:p>
          <a:p>
            <a:r>
              <a:rPr lang="en-US" dirty="0" smtClean="0"/>
              <a:t>Both query by single or range of funds or organizations.  No hierarchy extract.</a:t>
            </a:r>
          </a:p>
          <a:p>
            <a:r>
              <a:rPr lang="en-US" dirty="0" smtClean="0"/>
              <a:t>BUT only </a:t>
            </a:r>
            <a:r>
              <a:rPr lang="en-US" b="0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FZRODTA</a:t>
            </a:r>
            <a:r>
              <a:rPr lang="en-US" b="0" dirty="0" smtClean="0"/>
              <a:t> </a:t>
            </a:r>
            <a:r>
              <a:rPr lang="en-US" dirty="0" smtClean="0"/>
              <a:t>offers program code information and you should be reviewing program codes.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FZRFATE  Potential Errors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created to identify potential errors in </a:t>
            </a:r>
            <a:r>
              <a:rPr lang="en-US" u="sng" dirty="0" smtClean="0"/>
              <a:t>fund-org</a:t>
            </a:r>
            <a:r>
              <a:rPr lang="en-US" dirty="0" smtClean="0"/>
              <a:t> combinations</a:t>
            </a:r>
          </a:p>
          <a:p>
            <a:r>
              <a:rPr lang="en-US" dirty="0" smtClean="0"/>
              <a:t>Two places to look: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First few pages where there are divisional errors </a:t>
            </a:r>
            <a:r>
              <a:rPr lang="en-US" sz="2000" dirty="0" smtClean="0"/>
              <a:t>(pull entire pdf file)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Your college, school or department.  </a:t>
            </a:r>
          </a:p>
          <a:p>
            <a:r>
              <a:rPr lang="en-US" dirty="0" smtClean="0"/>
              <a:t>Correct using DEC </a:t>
            </a:r>
            <a:r>
              <a:rPr lang="en-US" sz="2000" dirty="0" smtClean="0"/>
              <a:t>(if error in actuals) </a:t>
            </a:r>
            <a:r>
              <a:rPr lang="en-US" dirty="0" smtClean="0"/>
              <a:t>or BCO </a:t>
            </a:r>
            <a:r>
              <a:rPr lang="en-US" sz="2000" dirty="0" smtClean="0"/>
              <a:t>(if error in budget transfer)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FZRFATE   Potential Errors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7630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562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incorrect fund and organizational use found in divisional pages at beginning of report.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Optional Month-end Reports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572000"/>
          </a:xfrm>
        </p:spPr>
        <p:txBody>
          <a:bodyPr/>
          <a:lstStyle/>
          <a:p>
            <a:r>
              <a:rPr lang="en-US" dirty="0" smtClean="0"/>
              <a:t>FZOFRFC – </a:t>
            </a:r>
            <a:r>
              <a:rPr lang="en-US" sz="2800" dirty="0" smtClean="0"/>
              <a:t>Financial Report for Organization   </a:t>
            </a:r>
            <a:r>
              <a:rPr lang="en-US" sz="2000" u="sng" dirty="0" smtClean="0"/>
              <a:t>College </a:t>
            </a:r>
            <a:r>
              <a:rPr lang="en-US" sz="2000" dirty="0" smtClean="0"/>
              <a:t>level view of unrestricted funds.  Isolates base from other unrestricted by division providing budget compared to actuals to date  (previously used by Deans for Provost presentation).</a:t>
            </a:r>
          </a:p>
          <a:p>
            <a:r>
              <a:rPr lang="en-US" dirty="0" smtClean="0"/>
              <a:t>FZOREMC – </a:t>
            </a:r>
            <a:r>
              <a:rPr lang="en-US" sz="2800" dirty="0" smtClean="0"/>
              <a:t>Revenue/Expense Month By Month   </a:t>
            </a:r>
            <a:r>
              <a:rPr lang="en-US" sz="2000" u="sng" dirty="0" smtClean="0"/>
              <a:t>College</a:t>
            </a:r>
            <a:r>
              <a:rPr lang="en-US" sz="2000" dirty="0" smtClean="0"/>
              <a:t> level review showing revenues and expenses by major account pools, providing spending, encumbrances and available balance. Pulls all fund types for the college and combines.  High level look at position.</a:t>
            </a:r>
          </a:p>
          <a:p>
            <a:r>
              <a:rPr lang="en-US" sz="2800" dirty="0" smtClean="0"/>
              <a:t>FZOREMM -  Revenue/Expense Month by Month by FOP  </a:t>
            </a:r>
            <a:r>
              <a:rPr lang="en-US" sz="2000" dirty="0" smtClean="0"/>
              <a:t>Report format like REMC except you can      pull data by </a:t>
            </a:r>
            <a:r>
              <a:rPr lang="en-US" sz="2000" u="sng" dirty="0" smtClean="0"/>
              <a:t>department, school or college</a:t>
            </a:r>
            <a:endParaRPr lang="en-US" sz="2800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FZOFRFC – </a:t>
            </a:r>
            <a:r>
              <a:rPr lang="en-US" sz="4000" b="1" dirty="0" smtClean="0">
                <a:solidFill>
                  <a:schemeClr val="accent1"/>
                </a:solidFill>
              </a:rPr>
              <a:t>Financial Report for Organization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FZOREMC – </a:t>
            </a:r>
            <a:r>
              <a:rPr lang="en-US" sz="3600" b="1" dirty="0" smtClean="0">
                <a:solidFill>
                  <a:schemeClr val="accent1"/>
                </a:solidFill>
              </a:rPr>
              <a:t>Revenue/Expense Month By Month by College </a:t>
            </a:r>
            <a:r>
              <a:rPr lang="en-US" sz="1600" b="1" dirty="0" smtClean="0">
                <a:solidFill>
                  <a:schemeClr val="accent1"/>
                </a:solidFill>
              </a:rPr>
              <a:t>(xxx org hierarchy)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FZOREMM -  </a:t>
            </a:r>
            <a:r>
              <a:rPr lang="en-US" sz="4000" b="1" dirty="0" smtClean="0">
                <a:solidFill>
                  <a:schemeClr val="accent1"/>
                </a:solidFill>
              </a:rPr>
              <a:t>Revenue/Expense Month by Month </a:t>
            </a:r>
            <a:r>
              <a:rPr lang="en-US" sz="1800" b="1" dirty="0" smtClean="0">
                <a:solidFill>
                  <a:schemeClr val="accent1"/>
                </a:solidFill>
              </a:rPr>
              <a:t>(Dept, School, or College org level)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981200"/>
            <a:ext cx="8382000" cy="468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Management Reporting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Unrestricted Reports by Fund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Per your request reports have been added that will show </a:t>
            </a:r>
          </a:p>
          <a:p>
            <a:r>
              <a:rPr lang="en-US" dirty="0" smtClean="0"/>
              <a:t>10x001</a:t>
            </a:r>
          </a:p>
          <a:p>
            <a:r>
              <a:rPr lang="en-US" dirty="0" smtClean="0"/>
              <a:t>10x002</a:t>
            </a:r>
          </a:p>
          <a:p>
            <a:r>
              <a:rPr lang="en-US" dirty="0" smtClean="0"/>
              <a:t>10x003</a:t>
            </a:r>
          </a:p>
          <a:p>
            <a:r>
              <a:rPr lang="en-US" dirty="0" smtClean="0"/>
              <a:t>10x004</a:t>
            </a:r>
          </a:p>
          <a:p>
            <a:pPr>
              <a:buNone/>
            </a:pPr>
            <a:r>
              <a:rPr lang="en-US" i="1" dirty="0" smtClean="0"/>
              <a:t>Extract by college, executive or divisional level</a:t>
            </a:r>
            <a:endParaRPr lang="en-US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Various Looks at Unrestricted Funds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981200"/>
            <a:ext cx="6324600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 bwMode="auto">
          <a:xfrm>
            <a:off x="6019800" y="3276600"/>
            <a:ext cx="1371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2514600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details on Base, Cost Share, ICRE or other Unrestricted.  College or Divisional view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Example: Unrestricted Other for Division 3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199"/>
            <a:ext cx="8001000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Example: Base Balance College of Business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Controller’s Office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299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Activity Codes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00800" cy="45720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is an Activity Code</a:t>
            </a:r>
          </a:p>
          <a:p>
            <a:pPr algn="l"/>
            <a:r>
              <a:rPr lang="en-US" dirty="0" smtClean="0"/>
              <a:t>	FOAP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L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Purpose of Activity Codes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Committee Formed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Naming Scheme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Forms to Update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Reports Created/Modified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Budgeting </a:t>
            </a:r>
          </a:p>
          <a:p>
            <a:pPr algn="l"/>
            <a:r>
              <a:rPr lang="en-US" dirty="0" smtClean="0"/>
              <a:t>	no specific budgeting for 	activity codes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Fringe Benefit Rate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4525963"/>
          </a:xfrm>
        </p:spPr>
        <p:txBody>
          <a:bodyPr/>
          <a:lstStyle/>
          <a:p>
            <a:r>
              <a:rPr lang="en-US" sz="3000" dirty="0" smtClean="0"/>
              <a:t>Currently working on FY 2012 rate</a:t>
            </a:r>
          </a:p>
          <a:p>
            <a:r>
              <a:rPr lang="en-US" sz="3000" dirty="0" smtClean="0"/>
              <a:t>Based on FY 2010 actual costs and anticipated increases and decreases in FY 2012</a:t>
            </a:r>
          </a:p>
          <a:p>
            <a:r>
              <a:rPr lang="en-US" sz="3000" dirty="0" smtClean="0"/>
              <a:t>Supplemental pay is subject to Fringe Benefit Rate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147002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+mn-lt"/>
              </a:rPr>
              <a:t>Electronic Effort Certification</a:t>
            </a:r>
            <a:endParaRPr lang="en-US" sz="48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3595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chemeClr val="accent1"/>
                </a:solidFill>
              </a:rPr>
              <a:t>Effort Certification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Effort Certification is required with receipt of Federal funding</a:t>
            </a:r>
            <a:r>
              <a:rPr lang="en-US" sz="2400" dirty="0" smtClean="0"/>
              <a:t>.</a:t>
            </a:r>
          </a:p>
          <a:p>
            <a:endParaRPr lang="en-US" sz="1100" dirty="0" smtClean="0"/>
          </a:p>
          <a:p>
            <a:r>
              <a:rPr lang="en-US" sz="2800" dirty="0" smtClean="0"/>
              <a:t>If any portion of salary/pay comes from a sponsored project, the entire salary/pay must be certified.</a:t>
            </a:r>
          </a:p>
          <a:p>
            <a:endParaRPr lang="en-US" sz="1100" dirty="0" smtClean="0"/>
          </a:p>
          <a:p>
            <a:r>
              <a:rPr lang="en-US" sz="2800" dirty="0" smtClean="0"/>
              <a:t>Federal Government wants assurance that if they pay an individual, the individual worked on the sponsored project.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Current Effort Certification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40750" cy="4648200"/>
          </a:xfrm>
        </p:spPr>
        <p:txBody>
          <a:bodyPr/>
          <a:lstStyle/>
          <a:p>
            <a:r>
              <a:rPr lang="en-US" sz="3000" dirty="0" smtClean="0"/>
              <a:t>Printed reports are hand delivered for signatures to/from departments, Principal Investigators, etc</a:t>
            </a:r>
          </a:p>
          <a:p>
            <a:r>
              <a:rPr lang="en-US" sz="3000" dirty="0" smtClean="0"/>
              <a:t>Reports are sent to Contracts &amp; Grants and scanned into digital storage</a:t>
            </a:r>
          </a:p>
          <a:p>
            <a:r>
              <a:rPr lang="en-US" sz="3000" dirty="0" smtClean="0"/>
              <a:t>Not 100% compliant</a:t>
            </a:r>
          </a:p>
          <a:p>
            <a:r>
              <a:rPr lang="en-US" sz="3000" dirty="0" smtClean="0"/>
              <a:t>Paper and labor intensive</a:t>
            </a:r>
          </a:p>
          <a:p>
            <a:r>
              <a:rPr lang="en-US" sz="3000" dirty="0" smtClean="0"/>
              <a:t>Unsure of document status</a:t>
            </a:r>
          </a:p>
          <a:p>
            <a:r>
              <a:rPr lang="en-US" sz="3000" dirty="0" smtClean="0"/>
              <a:t>Manual collection and monitoring</a:t>
            </a:r>
          </a:p>
          <a:p>
            <a:endParaRPr lang="en-US" sz="3000" dirty="0" smtClean="0"/>
          </a:p>
          <a:p>
            <a:pPr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Focus Group-Chairs &amp; Dept Heads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733800"/>
          </a:xfrm>
        </p:spPr>
        <p:txBody>
          <a:bodyPr/>
          <a:lstStyle/>
          <a:p>
            <a:r>
              <a:rPr lang="en-US" dirty="0" smtClean="0"/>
              <a:t>Initiated by Provost late Nov. 2010</a:t>
            </a:r>
          </a:p>
          <a:p>
            <a:r>
              <a:rPr lang="en-US" dirty="0" smtClean="0"/>
              <a:t>Focus groups conducted Dec 2010</a:t>
            </a:r>
          </a:p>
          <a:p>
            <a:r>
              <a:rPr lang="en-US" dirty="0" smtClean="0"/>
              <a:t>Results recapped Jan 2011</a:t>
            </a:r>
          </a:p>
          <a:p>
            <a:r>
              <a:rPr lang="en-US" dirty="0" smtClean="0"/>
              <a:t>Review Business Office   Feb 2011 </a:t>
            </a:r>
            <a:r>
              <a:rPr lang="en-US" sz="2800" dirty="0" smtClean="0"/>
              <a:t>forward</a:t>
            </a:r>
          </a:p>
          <a:p>
            <a:r>
              <a:rPr lang="en-US" dirty="0" smtClean="0"/>
              <a:t>Input from Liaisons </a:t>
            </a:r>
            <a:r>
              <a:rPr lang="en-US" dirty="0" smtClean="0"/>
              <a:t>requested</a:t>
            </a:r>
          </a:p>
          <a:p>
            <a:pPr marL="685800" lvl="2" indent="-342900"/>
            <a:r>
              <a:rPr lang="en-US" sz="2000" i="1" dirty="0" smtClean="0"/>
              <a:t>What </a:t>
            </a:r>
            <a:r>
              <a:rPr lang="en-US" sz="2000" i="1" dirty="0" smtClean="0"/>
              <a:t>can we do to assist </a:t>
            </a:r>
            <a:r>
              <a:rPr lang="en-US" sz="2000" i="1" dirty="0" smtClean="0"/>
              <a:t>your Faculty/Chairs? </a:t>
            </a:r>
            <a:endParaRPr lang="en-US" sz="2000" i="1" dirty="0" smtClean="0"/>
          </a:p>
          <a:p>
            <a:pPr marL="685800" lvl="2" indent="-342900"/>
            <a:r>
              <a:rPr lang="en-US" sz="2000" i="1" dirty="0" smtClean="0"/>
              <a:t> </a:t>
            </a:r>
            <a:r>
              <a:rPr lang="en-US" sz="2000" i="1" dirty="0" smtClean="0"/>
              <a:t>What can you do to assist them?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Highlights of e~Certs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905000"/>
            <a:ext cx="8461375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Increase Efficiency</a:t>
            </a:r>
          </a:p>
          <a:p>
            <a:r>
              <a:rPr lang="en-US" sz="2800" dirty="0" smtClean="0"/>
              <a:t>Increase Compliance (in an increasing audit environment)</a:t>
            </a:r>
          </a:p>
          <a:p>
            <a:r>
              <a:rPr lang="en-US" sz="2800" dirty="0" smtClean="0"/>
              <a:t>Allows Simultaneous Certification</a:t>
            </a:r>
          </a:p>
          <a:p>
            <a:r>
              <a:rPr lang="en-US" sz="2800" dirty="0" smtClean="0"/>
              <a:t>Paper Reduction-Printing will be rare</a:t>
            </a:r>
          </a:p>
          <a:p>
            <a:r>
              <a:rPr lang="en-US" sz="2800" dirty="0" smtClean="0"/>
              <a:t>System developed internally (external costs ~ $1 Million)</a:t>
            </a:r>
          </a:p>
          <a:p>
            <a:r>
              <a:rPr lang="en-US" sz="2800" dirty="0" smtClean="0"/>
              <a:t>Automatic email notification</a:t>
            </a:r>
          </a:p>
          <a:p>
            <a:r>
              <a:rPr lang="en-US" sz="2800" dirty="0" smtClean="0"/>
              <a:t>Implementation to begin with quarter ending 3/31/11</a:t>
            </a:r>
          </a:p>
          <a:p>
            <a:r>
              <a:rPr lang="en-US" sz="2800" dirty="0" smtClean="0"/>
              <a:t>New Online system will be accessed through Banner Self Service</a:t>
            </a:r>
          </a:p>
          <a:p>
            <a:r>
              <a:rPr lang="en-US" sz="2800" dirty="0" smtClean="0"/>
              <a:t>Automatic digital Storage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Effort Reporting Webpage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portal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4582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Log into the Training System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447800"/>
            <a:ext cx="7467600" cy="453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3810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BANNER ID # (902xxxxxx)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34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Last 6 digits of your SSN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971800" y="4038600"/>
            <a:ext cx="7620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3048000" y="4343400"/>
            <a:ext cx="8382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Banner Self Service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458200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Email Notification System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Automatic notifications to be emailed:</a:t>
            </a:r>
          </a:p>
          <a:p>
            <a:pPr>
              <a:buNone/>
            </a:pPr>
            <a:r>
              <a:rPr lang="en-US" sz="2000" dirty="0" smtClean="0"/>
              <a:t>		1.	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-PAR Administrators; Dept. Financial Administrators</a:t>
            </a:r>
          </a:p>
          <a:p>
            <a:pPr>
              <a:buNone/>
            </a:pPr>
            <a:r>
              <a:rPr lang="en-US" sz="2000" dirty="0" smtClean="0"/>
              <a:t>		2.	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Dept Head, 				 ADR, Dean’s Contact</a:t>
            </a:r>
          </a:p>
          <a:p>
            <a:pPr>
              <a:buNone/>
            </a:pPr>
            <a:r>
              <a:rPr lang="en-US" sz="2000" dirty="0" smtClean="0"/>
              <a:t>		3.	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PAR 				 Administrator</a:t>
            </a:r>
          </a:p>
          <a:p>
            <a:pPr>
              <a:buNone/>
            </a:pPr>
            <a:r>
              <a:rPr lang="en-US" sz="2000" dirty="0" smtClean="0"/>
              <a:t>		4.	35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-PI, Co-PI, Faculty, Research Personnel, PAR 				 Administrator, Dept Financial Administrator, Dept 				 Head, ADR, Dean’s Contact, Dean</a:t>
            </a:r>
          </a:p>
          <a:p>
            <a:pPr>
              <a:buNone/>
            </a:pPr>
            <a:r>
              <a:rPr lang="en-US" sz="2000" dirty="0" smtClean="0"/>
              <a:t>		5.	40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 after quarter end</a:t>
            </a:r>
          </a:p>
          <a:p>
            <a:pPr>
              <a:buNone/>
            </a:pPr>
            <a:r>
              <a:rPr lang="en-US" sz="2000" dirty="0" smtClean="0"/>
              <a:t>				-End of business day:  System is closed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40750" cy="19812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chemeClr val="accent1"/>
                </a:solidFill>
              </a:rPr>
              <a:t>Consequence of Not Certifying an Effort Report within 40 Days of Quarter End</a:t>
            </a:r>
            <a:endParaRPr lang="en-US" sz="3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2819400"/>
          </a:xfrm>
        </p:spPr>
        <p:txBody>
          <a:bodyPr/>
          <a:lstStyle/>
          <a:p>
            <a:r>
              <a:rPr lang="en-US" dirty="0" smtClean="0"/>
              <a:t>Expense related to the effort recorded on a sponsored or cost share FOP will be transferred to an unrestricted departmental funding source.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Questions?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Contact information:</a:t>
            </a:r>
          </a:p>
          <a:p>
            <a:pPr>
              <a:buNone/>
            </a:pPr>
            <a:endParaRPr lang="en-US" sz="2200" i="1" dirty="0" smtClean="0"/>
          </a:p>
          <a:p>
            <a:pPr>
              <a:buNone/>
            </a:pPr>
            <a:r>
              <a:rPr lang="en-US" sz="2200" i="1" dirty="0" smtClean="0"/>
              <a:t>Melanie Cosby 	             </a:t>
            </a:r>
            <a:r>
              <a:rPr lang="en-US" sz="2200" i="1" dirty="0" smtClean="0">
                <a:solidFill>
                  <a:srgbClr val="FF6600"/>
                </a:solidFill>
                <a:hlinkClick r:id="rId2"/>
              </a:rPr>
              <a:t>cosbyms@auburn.edu</a:t>
            </a:r>
            <a:r>
              <a:rPr lang="en-US" sz="2200" i="1" dirty="0" smtClean="0"/>
              <a:t> </a:t>
            </a:r>
            <a:r>
              <a:rPr lang="en-US" sz="2200" dirty="0" smtClean="0"/>
              <a:t>	844-6183</a:t>
            </a:r>
          </a:p>
          <a:p>
            <a:pPr>
              <a:buNone/>
            </a:pPr>
            <a:r>
              <a:rPr lang="en-US" sz="2200" i="1" dirty="0" smtClean="0"/>
              <a:t>David Hennessey 	</a:t>
            </a:r>
            <a:r>
              <a:rPr lang="en-US" sz="2200" i="1" dirty="0" smtClean="0">
                <a:solidFill>
                  <a:srgbClr val="FF6600"/>
                </a:solidFill>
                <a:hlinkClick r:id="rId3"/>
              </a:rPr>
              <a:t>hennedw@auburn.edu</a:t>
            </a:r>
            <a:r>
              <a:rPr lang="en-US" sz="2200" i="1" dirty="0" smtClean="0"/>
              <a:t> </a:t>
            </a:r>
            <a:r>
              <a:rPr lang="en-US" sz="2200" dirty="0" smtClean="0"/>
              <a:t>	844-6184</a:t>
            </a:r>
          </a:p>
          <a:p>
            <a:pPr>
              <a:buNone/>
            </a:pPr>
            <a:r>
              <a:rPr lang="en-US" sz="2200" i="1" dirty="0" smtClean="0"/>
              <a:t>Robert Campbell	</a:t>
            </a:r>
            <a:r>
              <a:rPr lang="en-US" sz="2200" i="1" dirty="0" smtClean="0">
                <a:solidFill>
                  <a:srgbClr val="FF6600"/>
                </a:solidFill>
                <a:hlinkClick r:id="rId4"/>
              </a:rPr>
              <a:t>campbr1@auburn.edu</a:t>
            </a:r>
            <a:r>
              <a:rPr lang="en-US" sz="2200" i="1" dirty="0" smtClean="0"/>
              <a:t>  </a:t>
            </a:r>
            <a:r>
              <a:rPr lang="en-US" sz="2200" dirty="0" smtClean="0"/>
              <a:t>	844-3612</a:t>
            </a:r>
          </a:p>
          <a:p>
            <a:pPr>
              <a:buNone/>
            </a:pPr>
            <a:r>
              <a:rPr lang="en-US" sz="2200" i="1" dirty="0" smtClean="0"/>
              <a:t>Effort </a:t>
            </a:r>
            <a:r>
              <a:rPr lang="en-US" sz="2200" i="1" dirty="0" smtClean="0"/>
              <a:t>Certification       </a:t>
            </a:r>
            <a:r>
              <a:rPr lang="en-US" sz="2200" i="1" dirty="0" smtClean="0">
                <a:solidFill>
                  <a:srgbClr val="FF6600"/>
                </a:solidFill>
                <a:hlinkClick r:id="rId5"/>
              </a:rPr>
              <a:t>effcert@auburn.edu</a:t>
            </a:r>
            <a:r>
              <a:rPr lang="en-US" sz="2200" dirty="0" smtClean="0"/>
              <a:t>	844-4847</a:t>
            </a:r>
          </a:p>
          <a:p>
            <a:pPr>
              <a:buNone/>
            </a:pPr>
            <a:r>
              <a:rPr lang="en-US" sz="2200" dirty="0" smtClean="0"/>
              <a:t>				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Payroll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Kronos</a:t>
            </a:r>
            <a:r>
              <a:rPr lang="en-US" b="1" dirty="0" smtClean="0">
                <a:solidFill>
                  <a:schemeClr val="accent1"/>
                </a:solidFill>
              </a:rPr>
              <a:t> Workforce Timekeeper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Automated Timekeeping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chemeClr val="accent1"/>
                </a:solidFill>
              </a:rPr>
              <a:t>Kronos</a:t>
            </a:r>
            <a:r>
              <a:rPr lang="en-US" b="1" dirty="0" smtClean="0">
                <a:solidFill>
                  <a:schemeClr val="accent1"/>
                </a:solidFill>
              </a:rPr>
              <a:t> - What is it?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Timekeeping System</a:t>
            </a:r>
          </a:p>
          <a:p>
            <a:r>
              <a:rPr lang="en-US" dirty="0" smtClean="0"/>
              <a:t>Already used by Facilities, Library and Clinical Sciences on main campus; Facilities, Police and Library at AUM</a:t>
            </a:r>
          </a:p>
          <a:p>
            <a:r>
              <a:rPr lang="en-US" dirty="0" smtClean="0"/>
              <a:t>Currently being rolled out to ITS at AUM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Focus Group Recap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 </a:t>
            </a:r>
          </a:p>
          <a:p>
            <a:pPr lvl="1">
              <a:buFont typeface="Wingdings" pitchFamily="2" charset="2"/>
              <a:buChar char="v"/>
            </a:pPr>
            <a:r>
              <a:rPr lang="en-US" i="1" dirty="0" smtClean="0"/>
              <a:t>New</a:t>
            </a:r>
            <a:r>
              <a:rPr lang="en-US" dirty="0" smtClean="0"/>
              <a:t> Reading Budget Balances </a:t>
            </a:r>
            <a:r>
              <a:rPr lang="en-US" i="1" u="sng" dirty="0" smtClean="0"/>
              <a:t>CT270</a:t>
            </a:r>
            <a:r>
              <a:rPr lang="en-US" dirty="0" smtClean="0"/>
              <a:t> being taught by Kathy Bugg for Chairs, Dept Heads and Faculty  (first offering March 30</a:t>
            </a:r>
            <a:r>
              <a:rPr lang="en-US" dirty="0" smtClean="0"/>
              <a:t>).  Encourage you faculty/heads to sign up today or watch for next session next semester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Controller’s Office – looking into new fund accounting type class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Potential OIT Xtender training</a:t>
            </a:r>
          </a:p>
          <a:p>
            <a:pPr lvl="1">
              <a:buNone/>
            </a:pPr>
            <a:endParaRPr lang="en-US" sz="2400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Why implement </a:t>
            </a:r>
            <a:r>
              <a:rPr lang="en-US" b="1" dirty="0" err="1" smtClean="0">
                <a:solidFill>
                  <a:schemeClr val="accent1"/>
                </a:solidFill>
              </a:rPr>
              <a:t>Kronos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overriding purpose for automating timekeeping is to pay employees accurately for the work they perform.  </a:t>
            </a:r>
            <a:endParaRPr lang="en-US" dirty="0" smtClean="0"/>
          </a:p>
          <a:p>
            <a:r>
              <a:rPr lang="en-US" dirty="0" smtClean="0"/>
              <a:t>Will be a more “green” process – eliminating paper timesheets and the need for storage</a:t>
            </a:r>
          </a:p>
          <a:p>
            <a:r>
              <a:rPr lang="en-US" dirty="0" smtClean="0"/>
              <a:t>Reduce the manual work done today to capture and data enter time worked.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Who will be affected by </a:t>
            </a:r>
            <a:r>
              <a:rPr lang="en-US" b="1" dirty="0" err="1" smtClean="0">
                <a:solidFill>
                  <a:schemeClr val="accent1"/>
                </a:solidFill>
              </a:rPr>
              <a:t>Kronos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Non-exempt employees</a:t>
            </a:r>
          </a:p>
          <a:p>
            <a:pPr lvl="1"/>
            <a:r>
              <a:rPr lang="en-US" sz="2400" dirty="0" smtClean="0"/>
              <a:t>“Clock-in” at either terminals or their PC</a:t>
            </a:r>
          </a:p>
          <a:p>
            <a:pPr lvl="1"/>
            <a:r>
              <a:rPr lang="en-US" sz="2400" dirty="0" smtClean="0"/>
              <a:t>Request leave (vacation/sick time) using same systems</a:t>
            </a:r>
          </a:p>
          <a:p>
            <a:r>
              <a:rPr lang="en-US" sz="2400" dirty="0" smtClean="0"/>
              <a:t>Supervisors/Managers </a:t>
            </a:r>
          </a:p>
          <a:p>
            <a:pPr lvl="1"/>
            <a:r>
              <a:rPr lang="en-US" sz="2400" dirty="0" smtClean="0"/>
              <a:t>Edit time as needed (training, missed punches)</a:t>
            </a:r>
          </a:p>
          <a:p>
            <a:pPr lvl="1"/>
            <a:r>
              <a:rPr lang="en-US" sz="2400" dirty="0" smtClean="0"/>
              <a:t>Approve time worked</a:t>
            </a:r>
          </a:p>
          <a:p>
            <a:pPr lvl="1"/>
            <a:r>
              <a:rPr lang="en-US" sz="2400" dirty="0" smtClean="0"/>
              <a:t>Approve leave requests</a:t>
            </a:r>
          </a:p>
          <a:p>
            <a:pPr lvl="1"/>
            <a:r>
              <a:rPr lang="en-US" sz="2400" dirty="0" smtClean="0"/>
              <a:t>Request their own leave time within the system</a:t>
            </a:r>
          </a:p>
          <a:p>
            <a:r>
              <a:rPr lang="en-US" sz="2400" dirty="0" smtClean="0"/>
              <a:t>Timekeepers</a:t>
            </a:r>
          </a:p>
          <a:p>
            <a:pPr lvl="1"/>
            <a:r>
              <a:rPr lang="en-US" sz="2400" dirty="0" smtClean="0"/>
              <a:t>Review time collected for </a:t>
            </a:r>
            <a:r>
              <a:rPr lang="en-US" sz="2400" dirty="0" smtClean="0"/>
              <a:t>pay period </a:t>
            </a:r>
            <a:r>
              <a:rPr lang="en-US" sz="2400" dirty="0" smtClean="0"/>
              <a:t>to ensure processes are completed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What are the steps for implementation of </a:t>
            </a:r>
            <a:r>
              <a:rPr lang="en-US" b="1" dirty="0" err="1" smtClean="0">
                <a:solidFill>
                  <a:schemeClr val="accent1"/>
                </a:solidFill>
              </a:rPr>
              <a:t>Kronos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Communicate about </a:t>
            </a:r>
            <a:r>
              <a:rPr lang="en-US" dirty="0" err="1" smtClean="0"/>
              <a:t>Kronos</a:t>
            </a:r>
            <a:endParaRPr lang="en-US" dirty="0" smtClean="0"/>
          </a:p>
          <a:p>
            <a:r>
              <a:rPr lang="en-US" dirty="0" smtClean="0"/>
              <a:t>Data gathering to prepare for configuration</a:t>
            </a:r>
          </a:p>
          <a:p>
            <a:r>
              <a:rPr lang="en-US" dirty="0" smtClean="0"/>
              <a:t>System build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Installation of clocks around campus</a:t>
            </a:r>
          </a:p>
          <a:p>
            <a:r>
              <a:rPr lang="en-US" dirty="0" smtClean="0"/>
              <a:t>Training and communications</a:t>
            </a:r>
          </a:p>
          <a:p>
            <a:r>
              <a:rPr lang="en-US" dirty="0" smtClean="0"/>
              <a:t>Begin phased rollout this summer, with completion by year end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12954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Who do I contact for more information?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Brittany Johnson </a:t>
            </a:r>
            <a:r>
              <a:rPr lang="en-US" dirty="0" err="1" smtClean="0"/>
              <a:t>Saliba</a:t>
            </a:r>
            <a:r>
              <a:rPr lang="en-US" dirty="0" smtClean="0"/>
              <a:t>                              Project Manager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E-mail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chemeClr val="accent1"/>
                </a:solidFill>
                <a:hlinkClick r:id="rId2"/>
              </a:rPr>
              <a:t>kronos@auburn.edu</a:t>
            </a:r>
            <a:r>
              <a:rPr lang="en-US" sz="2400" dirty="0" smtClean="0">
                <a:solidFill>
                  <a:schemeClr val="accent1"/>
                </a:solidFill>
              </a:rPr>
              <a:t>; </a:t>
            </a:r>
            <a:r>
              <a:rPr lang="en-US" sz="2400" dirty="0" smtClean="0">
                <a:solidFill>
                  <a:schemeClr val="accent1"/>
                </a:solidFill>
                <a:hlinkClick r:id="rId3"/>
              </a:rPr>
              <a:t>johns@auburn.edu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Webpage:  Coming soon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305800" cy="1447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Procurement &amp; Payment Services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PPS Updates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352800"/>
          </a:xfrm>
        </p:spPr>
        <p:txBody>
          <a:bodyPr/>
          <a:lstStyle/>
          <a:p>
            <a:r>
              <a:rPr lang="en-US" dirty="0" smtClean="0"/>
              <a:t>Additions to Purchasing Card Allowable Transactions</a:t>
            </a:r>
          </a:p>
          <a:p>
            <a:endParaRPr lang="en-US" dirty="0"/>
          </a:p>
          <a:p>
            <a:r>
              <a:rPr lang="en-US" dirty="0" smtClean="0"/>
              <a:t>E Vendor Voucher System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Open Encumbrances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Felicia </a:t>
            </a:r>
            <a:r>
              <a:rPr lang="en-US" dirty="0" smtClean="0"/>
              <a:t>Roberson</a:t>
            </a:r>
          </a:p>
          <a:p>
            <a:pPr algn="ctr">
              <a:buNone/>
            </a:pPr>
            <a:r>
              <a:rPr lang="en-US" dirty="0" smtClean="0"/>
              <a:t>Information Systems Support </a:t>
            </a: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Roberfe@auburn.edu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334-844-3660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229600" cy="16224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Reviewing Open Encumbrances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err="1" smtClean="0">
                <a:solidFill>
                  <a:schemeClr val="accent1"/>
                </a:solidFill>
              </a:rPr>
              <a:t>Req’s</a:t>
            </a:r>
            <a:r>
              <a:rPr lang="en-US" sz="3200" b="1" dirty="0" smtClean="0">
                <a:solidFill>
                  <a:schemeClr val="accent1"/>
                </a:solidFill>
              </a:rPr>
              <a:t> – PO’s – General Enc.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6781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r>
              <a:rPr lang="en-US" sz="2000" b="1" u="sng" dirty="0" smtClean="0">
                <a:latin typeface="Arial Black" pitchFamily="34" charset="0"/>
              </a:rPr>
              <a:t>Problem</a:t>
            </a:r>
            <a:r>
              <a:rPr lang="en-US" sz="2000" b="1" u="sng" dirty="0">
                <a:latin typeface="Arial Black" pitchFamily="34" charset="0"/>
              </a:rPr>
              <a:t>: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Many Departments have Encumbrances open from previous years that are no longer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use. This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reducing the available budget.  The encumbrance amount is not rolled over into the budget reserve account.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                              </a:t>
            </a:r>
            <a:r>
              <a:rPr lang="en-US" sz="2000" dirty="0" smtClean="0">
                <a:latin typeface="Arial Black" pitchFamily="34" charset="0"/>
              </a:rPr>
              <a:t>      </a:t>
            </a:r>
            <a:r>
              <a:rPr lang="en-US" sz="2000" b="1" u="sng" dirty="0" smtClean="0">
                <a:latin typeface="Arial Black" pitchFamily="34" charset="0"/>
              </a:rPr>
              <a:t>Solution</a:t>
            </a:r>
            <a:r>
              <a:rPr lang="en-US" sz="2000" b="1" u="sng" dirty="0">
                <a:latin typeface="Arial Black" pitchFamily="34" charset="0"/>
              </a:rPr>
              <a:t>: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Provide information on how to identify the open encumbrances and procedures to request closure.   This will increase available budget and reduce year end roll processing.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Reports and Forms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SSB –Encumbrance Query  </a:t>
            </a:r>
            <a:r>
              <a:rPr lang="en-US" sz="1700" dirty="0" smtClean="0"/>
              <a:t>(Known issue with drill down )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Admin – FGIOENC  Form </a:t>
            </a:r>
          </a:p>
          <a:p>
            <a:pPr>
              <a:buNone/>
            </a:pPr>
            <a:r>
              <a:rPr lang="en-US" dirty="0" smtClean="0"/>
              <a:t>                 FGROPNE Report 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dirty="0" smtClean="0"/>
              <a:t>FGRBDSC </a:t>
            </a:r>
            <a:r>
              <a:rPr lang="en-US" dirty="0" smtClean="0"/>
              <a:t>Report </a:t>
            </a:r>
            <a:r>
              <a:rPr lang="en-US" sz="1700" dirty="0" smtClean="0"/>
              <a:t>(Budget Reservation column)</a:t>
            </a:r>
            <a:endParaRPr lang="en-US" sz="1700" dirty="0"/>
          </a:p>
          <a:p>
            <a:pPr>
              <a:buNone/>
            </a:pPr>
            <a:r>
              <a:rPr lang="en-US" dirty="0" err="1" smtClean="0"/>
              <a:t>Eprint</a:t>
            </a:r>
            <a:r>
              <a:rPr lang="en-US" dirty="0" smtClean="0"/>
              <a:t> – FGROPNE </a:t>
            </a: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sz="1700" dirty="0" smtClean="0"/>
              <a:t>(Known </a:t>
            </a:r>
            <a:r>
              <a:rPr lang="en-US" sz="1700" dirty="0" smtClean="0"/>
              <a:t>issue with page </a:t>
            </a:r>
            <a:r>
              <a:rPr lang="en-US" sz="1700" dirty="0" smtClean="0"/>
              <a:t>layout)</a:t>
            </a:r>
            <a:endParaRPr lang="en-US" sz="1700" dirty="0" smtClean="0"/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smtClean="0"/>
              <a:t>FGRBDSC     </a:t>
            </a:r>
            <a:r>
              <a:rPr lang="en-US" sz="1700" dirty="0" smtClean="0"/>
              <a:t>(</a:t>
            </a:r>
            <a:r>
              <a:rPr lang="en-US" sz="1700" dirty="0" smtClean="0"/>
              <a:t>Budget Reservation column)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Focus Group Recap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(continued)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Length of </a:t>
            </a:r>
            <a:r>
              <a:rPr lang="en-US" dirty="0" smtClean="0"/>
              <a:t>sessions </a:t>
            </a:r>
            <a:r>
              <a:rPr lang="en-US" sz="1600" dirty="0" smtClean="0"/>
              <a:t>(Kathy’s new session is 1 hour)</a:t>
            </a:r>
            <a:endParaRPr lang="en-US" sz="1600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Hands-on </a:t>
            </a:r>
            <a:endParaRPr lang="en-US" dirty="0" smtClean="0"/>
          </a:p>
          <a:p>
            <a:r>
              <a:rPr lang="en-US" dirty="0" smtClean="0"/>
              <a:t>On-line Training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Snip-Its (questions and answers)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Adobe Presenter PowerPoint with voice over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E~Print report dictionary </a:t>
            </a:r>
            <a:r>
              <a:rPr lang="en-US" dirty="0" smtClean="0"/>
              <a:t>update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Role of Liaisons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When role was established this is how we defined for Deans:</a:t>
            </a:r>
            <a:endParaRPr lang="en-US" sz="2000" dirty="0"/>
          </a:p>
          <a:p>
            <a:pPr lvl="0"/>
            <a:r>
              <a:rPr lang="en-US" sz="2000" dirty="0"/>
              <a:t>Be the primary financial contact  (connecting link) between the Business Office and the college or college-level unit</a:t>
            </a:r>
          </a:p>
          <a:p>
            <a:pPr lvl="0"/>
            <a:r>
              <a:rPr lang="en-US" sz="2000" dirty="0"/>
              <a:t>Facilitate enhanced communication and feedback to Business Office of immediate needs and concerns in unit</a:t>
            </a:r>
          </a:p>
          <a:p>
            <a:pPr lvl="0"/>
            <a:r>
              <a:rPr lang="en-US" sz="2000" dirty="0"/>
              <a:t>Participate in quarterly meetings where new financial concepts, policies &amp; procedures will be discussed</a:t>
            </a:r>
          </a:p>
          <a:p>
            <a:pPr lvl="0"/>
            <a:r>
              <a:rPr lang="en-US" sz="2000" dirty="0"/>
              <a:t>Assist the Business Office with suggestions for streamlining and automating systems within Banner</a:t>
            </a:r>
          </a:p>
          <a:p>
            <a:pPr lvl="0"/>
            <a:r>
              <a:rPr lang="en-US" sz="2000" u="sng" dirty="0" smtClean="0"/>
              <a:t>Disseminate</a:t>
            </a:r>
            <a:r>
              <a:rPr lang="en-US" sz="2000" dirty="0" smtClean="0"/>
              <a:t> </a:t>
            </a:r>
            <a:r>
              <a:rPr lang="en-US" sz="2000" dirty="0"/>
              <a:t>financial information, new policies, procedures and reporting tools back to </a:t>
            </a:r>
            <a:r>
              <a:rPr lang="en-US" sz="2000" dirty="0" smtClean="0"/>
              <a:t>unit.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Disseminate financial information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Method Do </a:t>
            </a:r>
            <a:r>
              <a:rPr lang="en-US" dirty="0" smtClean="0"/>
              <a:t>You </a:t>
            </a:r>
            <a:r>
              <a:rPr lang="en-US" dirty="0" smtClean="0"/>
              <a:t>Use?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Call </a:t>
            </a:r>
            <a:r>
              <a:rPr lang="en-US" dirty="0" smtClean="0"/>
              <a:t>meetings </a:t>
            </a:r>
            <a:r>
              <a:rPr lang="en-US" dirty="0" smtClean="0"/>
              <a:t>with all Admins in area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Provide copies of PowerPoint presentations from last Liaison </a:t>
            </a:r>
            <a:r>
              <a:rPr lang="en-US" dirty="0" smtClean="0"/>
              <a:t>meeting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Detailed discussion on key points with your college/unit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dirty="0" smtClean="0"/>
              <a:t>Can we assist with a different type recap </a:t>
            </a:r>
            <a:r>
              <a:rPr lang="en-US" dirty="0" smtClean="0"/>
              <a:t>of </a:t>
            </a:r>
            <a:r>
              <a:rPr lang="en-US" dirty="0" smtClean="0"/>
              <a:t>meeting?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Banner Month End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e~Print Reports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3200" b="1" dirty="0" smtClean="0">
                <a:solidFill>
                  <a:schemeClr val="accent1"/>
                </a:solidFill>
              </a:rPr>
              <a:t>Focus  - Chart A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FZODOS1 </a:t>
            </a:r>
            <a:r>
              <a:rPr lang="en-US" sz="2800" b="1" dirty="0" smtClean="0">
                <a:solidFill>
                  <a:schemeClr val="accent1"/>
                </a:solidFill>
              </a:rPr>
              <a:t>Operating Summary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495800"/>
          </a:xfrm>
        </p:spPr>
        <p:txBody>
          <a:bodyPr/>
          <a:lstStyle/>
          <a:p>
            <a:r>
              <a:rPr lang="en-US" sz="2400" u="sng" dirty="0" smtClean="0"/>
              <a:t>Management report </a:t>
            </a:r>
            <a:r>
              <a:rPr lang="en-US" sz="2400" dirty="0" smtClean="0"/>
              <a:t>designed to provide organizational </a:t>
            </a:r>
            <a:r>
              <a:rPr lang="en-US" sz="2400" i="1" dirty="0" smtClean="0"/>
              <a:t>summary </a:t>
            </a:r>
            <a:r>
              <a:rPr lang="en-US" sz="2400" dirty="0" smtClean="0"/>
              <a:t>by fund type.  Best practice:  extract  at appropriate level (college, school or department).</a:t>
            </a:r>
            <a:endParaRPr lang="en-US" sz="2400" dirty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Who should use this report? Deans, department heads, financial administrators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Provides view of all fund-org combinations separated by fund type:  unrestricted, restricted, contract/grant, auxiliary, and plant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Allows user to view budget, current month and YTD allocations, encumbrances and end of period balance available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Can download by fund type into excel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FZODOS2</a:t>
            </a:r>
            <a:r>
              <a:rPr lang="en-US" sz="2400" dirty="0" smtClean="0"/>
              <a:t> – same format limiting access to grants &amp; cost share funds only</a:t>
            </a:r>
          </a:p>
          <a:p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ct Overview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ED4722"/>
      </a:accent1>
      <a:accent2>
        <a:srgbClr val="19E329"/>
      </a:accent2>
      <a:accent3>
        <a:srgbClr val="AAB8E2"/>
      </a:accent3>
      <a:accent4>
        <a:srgbClr val="DADADA"/>
      </a:accent4>
      <a:accent5>
        <a:srgbClr val="F4B1AB"/>
      </a:accent5>
      <a:accent6>
        <a:srgbClr val="16CE24"/>
      </a:accent6>
      <a:hlink>
        <a:srgbClr val="FF3300"/>
      </a:hlink>
      <a:folHlink>
        <a:srgbClr val="FF7C80"/>
      </a:folHlink>
    </a:clrScheme>
    <a:fontScheme name="Project Overview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13158</TotalTime>
  <Words>1579</Words>
  <Application>Microsoft Office PowerPoint</Application>
  <PresentationFormat>On-screen Show (4:3)</PresentationFormat>
  <Paragraphs>229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Project Overview</vt:lpstr>
      <vt:lpstr>Financial Liaison Meeting</vt:lpstr>
      <vt:lpstr>Management Reporting</vt:lpstr>
      <vt:lpstr>Focus Group-Chairs &amp; Dept Heads </vt:lpstr>
      <vt:lpstr>Focus Group Recap</vt:lpstr>
      <vt:lpstr>Focus Group Recap</vt:lpstr>
      <vt:lpstr>Role of Liaisons</vt:lpstr>
      <vt:lpstr>Disseminate financial information</vt:lpstr>
      <vt:lpstr>Banner Month End  e~Print Reports Focus  - Chart A</vt:lpstr>
      <vt:lpstr>FZODOS1 Operating Summary </vt:lpstr>
      <vt:lpstr>E~Print View</vt:lpstr>
      <vt:lpstr>Slide 11</vt:lpstr>
      <vt:lpstr>F?RBDSC Budget Status </vt:lpstr>
      <vt:lpstr>F?RODTA Detail Activity</vt:lpstr>
      <vt:lpstr>FZRFATE  Potential Errors</vt:lpstr>
      <vt:lpstr>FZRFATE   Potential Errors</vt:lpstr>
      <vt:lpstr>Optional Month-end Reports</vt:lpstr>
      <vt:lpstr>FZOFRFC – Financial Report for Organization</vt:lpstr>
      <vt:lpstr>FZOREMC – Revenue/Expense Month By Month by College (xxx org hierarchy)</vt:lpstr>
      <vt:lpstr>FZOREMM -  Revenue/Expense Month by Month (Dept, School, or College org level)</vt:lpstr>
      <vt:lpstr>Unrestricted Reports by Fund</vt:lpstr>
      <vt:lpstr>Various Looks at Unrestricted Funds</vt:lpstr>
      <vt:lpstr>Example: Unrestricted Other for Division 3</vt:lpstr>
      <vt:lpstr>Example: Base Balance College of Business</vt:lpstr>
      <vt:lpstr>Slide 24</vt:lpstr>
      <vt:lpstr>Activity Codes</vt:lpstr>
      <vt:lpstr>Fringe Benefit Rate</vt:lpstr>
      <vt:lpstr>Electronic Effort Certification</vt:lpstr>
      <vt:lpstr>  Effort Certification</vt:lpstr>
      <vt:lpstr>Current Effort Certification</vt:lpstr>
      <vt:lpstr>Highlights of e~Certs</vt:lpstr>
      <vt:lpstr>Effort Reporting Webpage</vt:lpstr>
      <vt:lpstr>Log into the Training System</vt:lpstr>
      <vt:lpstr>Banner Self Service</vt:lpstr>
      <vt:lpstr>Email Notification System</vt:lpstr>
      <vt:lpstr>Consequence of Not Certifying an Effort Report within 40 Days of Quarter End</vt:lpstr>
      <vt:lpstr>Questions?</vt:lpstr>
      <vt:lpstr>Payroll</vt:lpstr>
      <vt:lpstr>Kronos Workforce Timekeeper</vt:lpstr>
      <vt:lpstr>Kronos - What is it?</vt:lpstr>
      <vt:lpstr>Why implement Kronos?</vt:lpstr>
      <vt:lpstr>Who will be affected by Kronos?</vt:lpstr>
      <vt:lpstr>What are the steps for implementation of Kronos?</vt:lpstr>
      <vt:lpstr>Who do I contact for more information?</vt:lpstr>
      <vt:lpstr>Procurement &amp; Payment Services</vt:lpstr>
      <vt:lpstr>PPS Updates</vt:lpstr>
      <vt:lpstr>Slide 46</vt:lpstr>
      <vt:lpstr>Reviewing Open Encumbrances Req’s – PO’s – General Enc. </vt:lpstr>
      <vt:lpstr>Reports and Forms 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Selman</dc:creator>
  <cp:lastModifiedBy>SELMACI</cp:lastModifiedBy>
  <cp:revision>356</cp:revision>
  <dcterms:created xsi:type="dcterms:W3CDTF">2005-11-28T18:22:13Z</dcterms:created>
  <dcterms:modified xsi:type="dcterms:W3CDTF">2011-03-25T19:00:57Z</dcterms:modified>
</cp:coreProperties>
</file>