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7"/>
  </p:notesMasterIdLst>
  <p:handoutMasterIdLst>
    <p:handoutMasterId r:id="rId28"/>
  </p:handoutMasterIdLst>
  <p:sldIdLst>
    <p:sldId id="404" r:id="rId2"/>
    <p:sldId id="440" r:id="rId3"/>
    <p:sldId id="443" r:id="rId4"/>
    <p:sldId id="427" r:id="rId5"/>
    <p:sldId id="452" r:id="rId6"/>
    <p:sldId id="453" r:id="rId7"/>
    <p:sldId id="454" r:id="rId8"/>
    <p:sldId id="409" r:id="rId9"/>
    <p:sldId id="448" r:id="rId10"/>
    <p:sldId id="449" r:id="rId11"/>
    <p:sldId id="450" r:id="rId12"/>
    <p:sldId id="426" r:id="rId13"/>
    <p:sldId id="455" r:id="rId14"/>
    <p:sldId id="456" r:id="rId15"/>
    <p:sldId id="457" r:id="rId16"/>
    <p:sldId id="458" r:id="rId17"/>
    <p:sldId id="459" r:id="rId18"/>
    <p:sldId id="460" r:id="rId19"/>
    <p:sldId id="428" r:id="rId20"/>
    <p:sldId id="445" r:id="rId21"/>
    <p:sldId id="447" r:id="rId22"/>
    <p:sldId id="446" r:id="rId23"/>
    <p:sldId id="438" r:id="rId24"/>
    <p:sldId id="442" r:id="rId25"/>
    <p:sldId id="451" r:id="rId2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89427" autoAdjust="0"/>
  </p:normalViewPr>
  <p:slideViewPr>
    <p:cSldViewPr>
      <p:cViewPr varScale="1">
        <p:scale>
          <a:sx n="65" d="100"/>
          <a:sy n="65" d="100"/>
        </p:scale>
        <p:origin x="-6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/>
            </a:lvl1pPr>
          </a:lstStyle>
          <a:p>
            <a:pPr>
              <a:defRPr/>
            </a:pPr>
            <a:fld id="{E8EF955C-C122-4884-BF1B-99E0642DD4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/>
            </a:lvl1pPr>
          </a:lstStyle>
          <a:p>
            <a:pPr>
              <a:defRPr/>
            </a:pPr>
            <a:fld id="{B98D38DE-84A0-450A-B7D5-50F08E9C19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kumimoji="1" lang="en-US" sz="2400" dirty="0">
              <a:latin typeface="Times" pitchFamily="18" charset="0"/>
              <a:cs typeface="Arial" charset="0"/>
            </a:endParaRP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kumimoji="1" lang="en-US" sz="2400" dirty="0">
              <a:latin typeface="Times" pitchFamily="18" charset="0"/>
              <a:cs typeface="Arial" charset="0"/>
            </a:endParaRP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kumimoji="1" lang="en-US" sz="2400" dirty="0">
              <a:latin typeface="Times" pitchFamily="18" charset="0"/>
              <a:cs typeface="Arial" charset="0"/>
            </a:endParaRP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kumimoji="1" lang="en-US" sz="2400" dirty="0">
              <a:latin typeface="Times" pitchFamily="18" charset="0"/>
              <a:cs typeface="Arial" charset="0"/>
            </a:endParaRP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239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72392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7200" y="5867400"/>
            <a:ext cx="8382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Times" pitchFamily="18" charset="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Times" pitchFamily="18" charset="0"/>
        <a:buChar char="•"/>
        <a:defRPr sz="2800" b="1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Char char="•"/>
        <a:defRPr sz="2400" b="1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Times" pitchFamily="18" charset="0"/>
        <a:buChar char="•"/>
        <a:defRPr sz="2000" b="1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Times" pitchFamily="18" charset="0"/>
        <a:buChar char="•"/>
        <a:defRPr sz="2000" b="1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Times" pitchFamily="18" charset="0"/>
        <a:buChar char="•"/>
        <a:defRPr sz="2000" b="1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Times" pitchFamily="18" charset="0"/>
        <a:buChar char="•"/>
        <a:defRPr sz="2000" b="1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Times" pitchFamily="18" charset="0"/>
        <a:buChar char="•"/>
        <a:defRPr sz="2000" b="1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Times" pitchFamily="18" charset="0"/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Financial Liaison Meeting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/>
              <a:t>Presented by the AU Business Office</a:t>
            </a:r>
          </a:p>
          <a:p>
            <a:r>
              <a:rPr lang="en-US" sz="3600" dirty="0" smtClean="0"/>
              <a:t>July 15, 2011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Activity Codes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733800"/>
          </a:xfrm>
        </p:spPr>
        <p:txBody>
          <a:bodyPr/>
          <a:lstStyle/>
          <a:p>
            <a:r>
              <a:rPr lang="en-US" sz="2800" dirty="0" smtClean="0"/>
              <a:t>Already in use for Chart F and Chart T</a:t>
            </a:r>
          </a:p>
          <a:p>
            <a:pPr lvl="1"/>
            <a:r>
              <a:rPr lang="en-US" dirty="0" smtClean="0"/>
              <a:t>See handouts – Chart F, Athletics</a:t>
            </a:r>
          </a:p>
          <a:p>
            <a:r>
              <a:rPr lang="en-US" sz="2800" dirty="0" smtClean="0"/>
              <a:t>For use by departments – the Business Office will not enforce use</a:t>
            </a:r>
          </a:p>
          <a:p>
            <a:pPr lvl="1"/>
            <a:r>
              <a:rPr lang="en-US" dirty="0" smtClean="0"/>
              <a:t>No budgeting to activity code level</a:t>
            </a:r>
          </a:p>
          <a:p>
            <a:pPr lvl="1"/>
            <a:r>
              <a:rPr lang="en-US" dirty="0" smtClean="0"/>
              <a:t>No DECs for missing activity codes</a:t>
            </a:r>
          </a:p>
          <a:p>
            <a:r>
              <a:rPr lang="en-US" sz="2800" dirty="0" smtClean="0"/>
              <a:t>Can query in SSB by activity code as with other FOAPAL elements*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Activity Codes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6 characters (alpha-numeric)</a:t>
            </a:r>
          </a:p>
          <a:p>
            <a:pPr lvl="1"/>
            <a:r>
              <a:rPr lang="en-US" dirty="0" smtClean="0"/>
              <a:t>No spaces or special characters</a:t>
            </a:r>
          </a:p>
          <a:p>
            <a:r>
              <a:rPr lang="en-US" sz="2800" dirty="0" smtClean="0"/>
              <a:t>Revised account create form</a:t>
            </a:r>
          </a:p>
          <a:p>
            <a:pPr lvl="1"/>
            <a:r>
              <a:rPr lang="en-US" dirty="0" smtClean="0"/>
              <a:t>Select FOAPAL element from a list</a:t>
            </a:r>
          </a:p>
          <a:p>
            <a:pPr lvl="1"/>
            <a:r>
              <a:rPr lang="en-US" dirty="0" smtClean="0"/>
              <a:t>Same approval process; Fin </a:t>
            </a:r>
            <a:r>
              <a:rPr lang="en-US" dirty="0" err="1" smtClean="0"/>
              <a:t>Rptg</a:t>
            </a:r>
            <a:r>
              <a:rPr lang="en-US" dirty="0" smtClean="0"/>
              <a:t> will create new activity codes</a:t>
            </a:r>
          </a:p>
          <a:p>
            <a:r>
              <a:rPr lang="en-US" sz="2800" dirty="0" smtClean="0"/>
              <a:t>Deadline for activity code requests for use beginning Oct 1, </a:t>
            </a:r>
            <a:r>
              <a:rPr lang="en-US" sz="2800" dirty="0" smtClean="0"/>
              <a:t>2011 </a:t>
            </a:r>
            <a:r>
              <a:rPr lang="en-US" sz="2800" dirty="0" smtClean="0"/>
              <a:t>is </a:t>
            </a:r>
            <a:r>
              <a:rPr lang="en-US" u="sng" dirty="0" smtClean="0">
                <a:solidFill>
                  <a:schemeClr val="accent1"/>
                </a:solidFill>
              </a:rPr>
              <a:t>August 31</a:t>
            </a:r>
            <a:endParaRPr lang="en-US" u="sng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4800" dirty="0" smtClean="0">
                <a:solidFill>
                  <a:schemeClr val="accent1"/>
                </a:solidFill>
              </a:rPr>
              <a:t>SSB FUPLOADS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3800" y="4724400"/>
            <a:ext cx="2018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Controller’s Office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JV SSB System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roll out to departments that direct charge.</a:t>
            </a:r>
          </a:p>
          <a:p>
            <a:r>
              <a:rPr lang="en-US" dirty="0" smtClean="0"/>
              <a:t>Means to eliminate paper and reduce time .</a:t>
            </a:r>
          </a:p>
          <a:p>
            <a:r>
              <a:rPr lang="en-US" dirty="0" smtClean="0"/>
              <a:t>Plans to expand slowly with training over the next year.</a:t>
            </a:r>
          </a:p>
          <a:p>
            <a:r>
              <a:rPr lang="en-US" dirty="0" smtClean="0"/>
              <a:t>Incorporates electronic approval queues.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Where Do I Find It?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64960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 bwMode="auto">
          <a:xfrm>
            <a:off x="381000" y="4114800"/>
            <a:ext cx="10668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Example of Entered Documents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81200"/>
            <a:ext cx="6781799" cy="473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Types of Documents Processed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Charges (CRGs)</a:t>
            </a:r>
          </a:p>
          <a:p>
            <a:r>
              <a:rPr lang="en-US" dirty="0" smtClean="0"/>
              <a:t>Departmental Error Corrections 	(DECs)</a:t>
            </a:r>
          </a:p>
          <a:p>
            <a:r>
              <a:rPr lang="en-US" dirty="0" smtClean="0"/>
              <a:t>Journal Entries (JE15s &amp; 16s)</a:t>
            </a:r>
          </a:p>
          <a:p>
            <a:r>
              <a:rPr lang="en-US" dirty="0" smtClean="0"/>
              <a:t>Collection Reports (CR05s)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Types of System IDs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733800"/>
          </a:xfrm>
        </p:spPr>
        <p:txBody>
          <a:bodyPr/>
          <a:lstStyle/>
          <a:p>
            <a:r>
              <a:rPr lang="en-US" sz="2800" dirty="0" smtClean="0"/>
              <a:t>FINRPT (Financial Reporting </a:t>
            </a:r>
            <a:r>
              <a:rPr lang="en-US" sz="2800" dirty="0" err="1" smtClean="0"/>
              <a:t>Fuploads</a:t>
            </a:r>
            <a:r>
              <a:rPr lang="en-US" sz="2800" dirty="0" smtClean="0"/>
              <a:t>)</a:t>
            </a:r>
          </a:p>
          <a:p>
            <a:pPr>
              <a:buNone/>
            </a:pPr>
            <a:r>
              <a:rPr lang="en-US" sz="2800" dirty="0" smtClean="0"/>
              <a:t>		document id: </a:t>
            </a:r>
            <a:r>
              <a:rPr lang="en-US" sz="2800" dirty="0" err="1" smtClean="0"/>
              <a:t>FRxxxxxx</a:t>
            </a:r>
            <a:endParaRPr lang="en-US" sz="2800" dirty="0" smtClean="0"/>
          </a:p>
          <a:p>
            <a:r>
              <a:rPr lang="en-US" sz="2800" dirty="0" smtClean="0"/>
              <a:t>COPYCAT (Copy Cat Direct Charges)</a:t>
            </a:r>
          </a:p>
          <a:p>
            <a:pPr>
              <a:buNone/>
            </a:pPr>
            <a:r>
              <a:rPr lang="en-US" sz="2800" dirty="0" smtClean="0"/>
              <a:t>		document id: </a:t>
            </a:r>
            <a:r>
              <a:rPr lang="en-US" sz="2800" dirty="0" err="1" smtClean="0"/>
              <a:t>CCxxxxxx</a:t>
            </a:r>
            <a:endParaRPr lang="en-US" sz="2800" dirty="0" smtClean="0"/>
          </a:p>
          <a:p>
            <a:r>
              <a:rPr lang="en-US" sz="2800" dirty="0" smtClean="0"/>
              <a:t>CONGRNT (Contract &amp; Grant Accounting)</a:t>
            </a:r>
          </a:p>
          <a:p>
            <a:pPr>
              <a:buNone/>
            </a:pPr>
            <a:r>
              <a:rPr lang="en-US" sz="2800" dirty="0" smtClean="0"/>
              <a:t>		document id: </a:t>
            </a:r>
            <a:r>
              <a:rPr lang="en-US" sz="2800" dirty="0" err="1" smtClean="0"/>
              <a:t>CGxxxxxx</a:t>
            </a:r>
            <a:endParaRPr lang="en-US" sz="2800" dirty="0" smtClean="0"/>
          </a:p>
          <a:p>
            <a:r>
              <a:rPr lang="en-US" sz="2800" dirty="0" smtClean="0"/>
              <a:t>FACILITY (Facilities Direct Charges)</a:t>
            </a:r>
          </a:p>
          <a:p>
            <a:pPr>
              <a:buNone/>
            </a:pPr>
            <a:r>
              <a:rPr lang="en-US" sz="2800" dirty="0" smtClean="0"/>
              <a:t>		document id: </a:t>
            </a:r>
            <a:r>
              <a:rPr lang="en-US" sz="2800" dirty="0" err="1" smtClean="0"/>
              <a:t>FCxxxxxx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What You Will See in </a:t>
            </a:r>
            <a:r>
              <a:rPr lang="en-US" b="1" dirty="0" err="1" smtClean="0">
                <a:solidFill>
                  <a:schemeClr val="accent1"/>
                </a:solidFill>
              </a:rPr>
              <a:t>Xtender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563879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4800" y="2667000"/>
            <a:ext cx="8534400" cy="1470025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  <a:latin typeface="+mn-lt"/>
              </a:rPr>
              <a:t>BUDGET UPDATE </a:t>
            </a:r>
            <a:br>
              <a:rPr lang="en-US" sz="4800" b="1" dirty="0" smtClean="0">
                <a:solidFill>
                  <a:schemeClr val="accent1"/>
                </a:solidFill>
                <a:latin typeface="+mn-lt"/>
              </a:rPr>
            </a:br>
            <a:r>
              <a:rPr lang="en-US" sz="4800" b="1" dirty="0" smtClean="0">
                <a:solidFill>
                  <a:schemeClr val="accent1"/>
                </a:solidFill>
                <a:latin typeface="+mn-lt"/>
              </a:rPr>
              <a:t>FY12</a:t>
            </a:r>
            <a:endParaRPr lang="en-US" sz="4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4800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Budget Services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E~PRINT KEY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4876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 Update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191000"/>
          </a:xfrm>
        </p:spPr>
        <p:txBody>
          <a:bodyPr/>
          <a:lstStyle/>
          <a:p>
            <a:r>
              <a:rPr lang="en-US" sz="2800" dirty="0" smtClean="0"/>
              <a:t>Salaries will be copied to positions this afternoon</a:t>
            </a:r>
          </a:p>
          <a:p>
            <a:r>
              <a:rPr lang="en-US" sz="2800" dirty="0" smtClean="0"/>
              <a:t>Begin working on balancing your budgets in Stripes (also make sure your revenue accounts have corresponding revenue to offset expenses)</a:t>
            </a:r>
          </a:p>
          <a:p>
            <a:r>
              <a:rPr lang="en-US" sz="2800" dirty="0" smtClean="0"/>
              <a:t>One-time supplement guidelines are still being finalized</a:t>
            </a:r>
          </a:p>
          <a:p>
            <a:r>
              <a:rPr lang="en-US" sz="2800" dirty="0" smtClean="0"/>
              <a:t>Questions on budget process?</a:t>
            </a:r>
            <a:endParaRPr lang="en-US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4800" y="2667000"/>
            <a:ext cx="8534400" cy="1470025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  <a:latin typeface="+mn-lt"/>
              </a:rPr>
              <a:t>Restricted Budget Transfers</a:t>
            </a:r>
            <a:endParaRPr lang="en-US" sz="4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4800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Budget Services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Restricted Budget Transfers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3733800"/>
          </a:xfrm>
        </p:spPr>
        <p:txBody>
          <a:bodyPr/>
          <a:lstStyle/>
          <a:p>
            <a:r>
              <a:rPr lang="en-US" sz="2800" dirty="0" smtClean="0"/>
              <a:t>Amount</a:t>
            </a:r>
          </a:p>
          <a:p>
            <a:r>
              <a:rPr lang="en-US" sz="2800" dirty="0" smtClean="0"/>
              <a:t>Name of from and to funds</a:t>
            </a:r>
          </a:p>
          <a:p>
            <a:r>
              <a:rPr lang="en-US" sz="2800" dirty="0" smtClean="0"/>
              <a:t>To and From Fund/Org Codes</a:t>
            </a:r>
          </a:p>
          <a:p>
            <a:r>
              <a:rPr lang="en-US" sz="2800" dirty="0" smtClean="0"/>
              <a:t>The restrictions of the funds</a:t>
            </a:r>
          </a:p>
          <a:p>
            <a:r>
              <a:rPr lang="en-US" sz="2800" dirty="0" smtClean="0"/>
              <a:t>The reason for the transfer (explain why it can’t be spent directly out of the fund)</a:t>
            </a:r>
          </a:p>
          <a:p>
            <a:r>
              <a:rPr lang="en-US" sz="2800" dirty="0" smtClean="0"/>
              <a:t>The reason it does not violate the donor’s wishes</a:t>
            </a:r>
            <a:endParaRPr 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305800" cy="1447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E-Vouchers, Apple, Grainger, Vendor Show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4648200"/>
            <a:ext cx="403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PPS</a:t>
            </a:r>
            <a:endParaRPr lang="en-US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PPS Updates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724400"/>
          </a:xfrm>
        </p:spPr>
        <p:txBody>
          <a:bodyPr>
            <a:normAutofit/>
          </a:bodyPr>
          <a:lstStyle/>
          <a:p>
            <a:r>
              <a:rPr lang="en-US" sz="2800" u="sng" dirty="0" smtClean="0">
                <a:latin typeface="Georgia" pitchFamily="18" charset="0"/>
              </a:rPr>
              <a:t>E Vendor Voucher System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PPS is continuing implementation of the new E Vendor Voucher System with a goal of having all campus departments live in production with the system by this fiscal year </a:t>
            </a:r>
            <a:r>
              <a:rPr lang="en-US" sz="2400" dirty="0" smtClean="0">
                <a:latin typeface="Georgia" pitchFamily="18" charset="0"/>
              </a:rPr>
              <a:t>end</a:t>
            </a:r>
            <a:endParaRPr lang="en-US" sz="2400" dirty="0" smtClean="0">
              <a:latin typeface="Georgia" pitchFamily="18" charset="0"/>
            </a:endParaRPr>
          </a:p>
          <a:p>
            <a:r>
              <a:rPr lang="en-US" sz="2800" u="sng" dirty="0" smtClean="0">
                <a:latin typeface="Georgia" pitchFamily="18" charset="0"/>
              </a:rPr>
              <a:t>Apple Products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Apple computer hardware, software, and peripherals can now be purchased at AU Bookstore</a:t>
            </a:r>
            <a:r>
              <a:rPr lang="en-US" dirty="0" smtClean="0">
                <a:latin typeface="Georgia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PPS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962400"/>
          </a:xfrm>
        </p:spPr>
        <p:txBody>
          <a:bodyPr/>
          <a:lstStyle/>
          <a:p>
            <a:r>
              <a:rPr lang="en-US" sz="2800" u="sng" dirty="0" smtClean="0">
                <a:latin typeface="Georgia" pitchFamily="18" charset="0"/>
              </a:rPr>
              <a:t>Grainger Kick-off Event</a:t>
            </a:r>
          </a:p>
          <a:p>
            <a:pPr lvl="1"/>
            <a:r>
              <a:rPr lang="en-US" sz="2200" dirty="0" smtClean="0">
                <a:latin typeface="Georgia" pitchFamily="18" charset="0"/>
              </a:rPr>
              <a:t>Grainger is AU's preferred vendor for Maintenance, Repair, and Operations supplies and equipment (MRO).  The Grainger Kick-off event will be held Wednesday, July 20, from 9-11 at </a:t>
            </a:r>
            <a:r>
              <a:rPr lang="en-US" sz="2200" dirty="0" smtClean="0">
                <a:latin typeface="Georgia" pitchFamily="18" charset="0"/>
              </a:rPr>
              <a:t>AUHDCC</a:t>
            </a:r>
            <a:endParaRPr lang="en-US" sz="2200" dirty="0" smtClean="0">
              <a:latin typeface="Georgia" pitchFamily="18" charset="0"/>
            </a:endParaRPr>
          </a:p>
          <a:p>
            <a:r>
              <a:rPr lang="en-US" sz="2800" u="sng" dirty="0" smtClean="0">
                <a:latin typeface="Georgia" pitchFamily="18" charset="0"/>
              </a:rPr>
              <a:t>Preferred Vendor Show</a:t>
            </a:r>
          </a:p>
          <a:p>
            <a:pPr lvl="1"/>
            <a:r>
              <a:rPr lang="en-US" sz="2200" dirty="0" smtClean="0">
                <a:latin typeface="Georgia" pitchFamily="18" charset="0"/>
              </a:rPr>
              <a:t>PPS will host Annual Preferred Vendor Show from 9:00- Noon on Thursday, September 8 at AUHDCC.  The event will feature all of AU’s Preferred Vendor and many of their suppliers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8839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    A:  All Users can run in ADMIN or view in </a:t>
            </a:r>
            <a:r>
              <a:rPr lang="en-US" sz="1400" b="1" dirty="0" err="1" smtClean="0"/>
              <a:t>eprint</a:t>
            </a:r>
            <a:r>
              <a:rPr lang="en-US" sz="1400" b="1" dirty="0" smtClean="0"/>
              <a:t>;    B:  Available to end users  in </a:t>
            </a:r>
            <a:r>
              <a:rPr lang="en-US" sz="1400" b="1" dirty="0" err="1" smtClean="0"/>
              <a:t>eprint</a:t>
            </a:r>
            <a:r>
              <a:rPr lang="en-US" sz="1400" b="1" dirty="0" smtClean="0"/>
              <a:t>  at month end</a:t>
            </a:r>
            <a:endParaRPr lang="en-US" sz="1400" b="1" dirty="0"/>
          </a:p>
        </p:txBody>
      </p:sp>
      <p:sp>
        <p:nvSpPr>
          <p:cNvPr id="14" name="Down Arrow 13"/>
          <p:cNvSpPr/>
          <p:nvPr/>
        </p:nvSpPr>
        <p:spPr bwMode="auto">
          <a:xfrm>
            <a:off x="3962400" y="304800"/>
            <a:ext cx="457200" cy="381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67000"/>
            <a:ext cx="7772400" cy="1143000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FRINGE BENEFITS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4876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Controller’s Office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762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Negotiated Fringe Benefit Rate</a:t>
            </a:r>
            <a:r>
              <a:rPr lang="en-US" sz="4000" b="1" dirty="0" smtClean="0">
                <a:solidFill>
                  <a:srgbClr val="FFC000"/>
                </a:solidFill>
              </a:rPr>
              <a:t>	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Proposed rate based on actual data from FY 2010 and FY 2011 (annualized).</a:t>
            </a:r>
          </a:p>
          <a:p>
            <a:endParaRPr lang="en-US" dirty="0" smtClean="0"/>
          </a:p>
          <a:p>
            <a:r>
              <a:rPr lang="en-US" dirty="0" smtClean="0"/>
              <a:t>Proposal sent to Federal Government for review and negotiation.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Negotiated Fringe Benefit Rate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rates will go into effect October 1, 2011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For fiscal year 2011 carryover, benefit budgets will be treated as salary and wage budgets are currently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Proposed Fringe Benefit Rates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time personnel (including summer)</a:t>
            </a:r>
          </a:p>
          <a:p>
            <a:pPr>
              <a:buNone/>
            </a:pPr>
            <a:r>
              <a:rPr lang="en-US" dirty="0" smtClean="0"/>
              <a:t>			27.5%</a:t>
            </a:r>
          </a:p>
          <a:p>
            <a:pPr>
              <a:buNone/>
            </a:pPr>
            <a:r>
              <a:rPr lang="en-US" sz="2000" dirty="0" smtClean="0"/>
              <a:t>primarily due to decrease in employer’s portion of Teacher’s Retirement.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dirty="0" smtClean="0"/>
              <a:t>Part time personnel	11.9%	</a:t>
            </a:r>
          </a:p>
          <a:p>
            <a:r>
              <a:rPr lang="en-US" dirty="0" smtClean="0"/>
              <a:t>Graduate Assistants 	   2.6%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00"/>
            <a:ext cx="7772400" cy="1143000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ACTIVITY CODES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5200" y="4724400"/>
            <a:ext cx="2018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Controller’s Office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Activity Codes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r>
              <a:rPr lang="en-US" dirty="0" smtClean="0"/>
              <a:t>Another FOAPAL element (Fund, Org, Account, Program, ACTIVITY, Location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Used to track transactions within a </a:t>
            </a:r>
            <a:r>
              <a:rPr lang="en-US" dirty="0" smtClean="0"/>
              <a:t>Fund/Org</a:t>
            </a:r>
            <a:endParaRPr lang="en-US" dirty="0" smtClean="0"/>
          </a:p>
          <a:p>
            <a:r>
              <a:rPr lang="en-US" dirty="0" smtClean="0"/>
              <a:t>Will be implemented for use on Chart A for FY2012 on an as-needed basis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ject Overview">
  <a:themeElements>
    <a:clrScheme name="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ED4722"/>
      </a:accent1>
      <a:accent2>
        <a:srgbClr val="19E329"/>
      </a:accent2>
      <a:accent3>
        <a:srgbClr val="AAB8E2"/>
      </a:accent3>
      <a:accent4>
        <a:srgbClr val="DADADA"/>
      </a:accent4>
      <a:accent5>
        <a:srgbClr val="F4B1AB"/>
      </a:accent5>
      <a:accent6>
        <a:srgbClr val="16CE24"/>
      </a:accent6>
      <a:hlink>
        <a:srgbClr val="FF3300"/>
      </a:hlink>
      <a:folHlink>
        <a:srgbClr val="FF7C80"/>
      </a:folHlink>
    </a:clrScheme>
    <a:fontScheme name="Project Overview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66CC"/>
    </a:dk2>
    <a:lt2>
      <a:srgbClr val="CBCBCB"/>
    </a:lt2>
    <a:accent1>
      <a:srgbClr val="ED4722"/>
    </a:accent1>
    <a:accent2>
      <a:srgbClr val="19E329"/>
    </a:accent2>
    <a:accent3>
      <a:srgbClr val="AAB8E2"/>
    </a:accent3>
    <a:accent4>
      <a:srgbClr val="DADADA"/>
    </a:accent4>
    <a:accent5>
      <a:srgbClr val="F4B1AB"/>
    </a:accent5>
    <a:accent6>
      <a:srgbClr val="16CE24"/>
    </a:accent6>
    <a:hlink>
      <a:srgbClr val="FF3300"/>
    </a:hlink>
    <a:folHlink>
      <a:srgbClr val="FF7C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14001</TotalTime>
  <Words>480</Words>
  <Application>Microsoft Office PowerPoint</Application>
  <PresentationFormat>On-screen Show (4:3)</PresentationFormat>
  <Paragraphs>96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Project Overview</vt:lpstr>
      <vt:lpstr>Financial Liaison Meeting</vt:lpstr>
      <vt:lpstr>E~PRINT KEY</vt:lpstr>
      <vt:lpstr>Slide 3</vt:lpstr>
      <vt:lpstr>FRINGE BENEFITS</vt:lpstr>
      <vt:lpstr>Negotiated Fringe Benefit Rate  </vt:lpstr>
      <vt:lpstr>Negotiated Fringe Benefit Rate</vt:lpstr>
      <vt:lpstr>Proposed Fringe Benefit Rates</vt:lpstr>
      <vt:lpstr>ACTIVITY CODES</vt:lpstr>
      <vt:lpstr>Activity Codes</vt:lpstr>
      <vt:lpstr>Activity Codes</vt:lpstr>
      <vt:lpstr>Activity Codes</vt:lpstr>
      <vt:lpstr>Slide 12</vt:lpstr>
      <vt:lpstr>JV SSB System</vt:lpstr>
      <vt:lpstr>Where Do I Find It?</vt:lpstr>
      <vt:lpstr>Example of Entered Documents</vt:lpstr>
      <vt:lpstr>Types of Documents Processed</vt:lpstr>
      <vt:lpstr>Types of System IDs</vt:lpstr>
      <vt:lpstr>What You Will See in Xtender</vt:lpstr>
      <vt:lpstr>BUDGET UPDATE  FY12</vt:lpstr>
      <vt:lpstr>Budget Update</vt:lpstr>
      <vt:lpstr>Restricted Budget Transfers</vt:lpstr>
      <vt:lpstr>Restricted Budget Transfers</vt:lpstr>
      <vt:lpstr>E-Vouchers, Apple, Grainger, Vendor Show</vt:lpstr>
      <vt:lpstr>PPS Updates </vt:lpstr>
      <vt:lpstr>PPS Updates</vt:lpstr>
    </vt:vector>
  </TitlesOfParts>
  <Company>Auburn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Cindy Selman</dc:creator>
  <cp:lastModifiedBy>SELMACI</cp:lastModifiedBy>
  <cp:revision>386</cp:revision>
  <dcterms:created xsi:type="dcterms:W3CDTF">2005-11-28T18:22:13Z</dcterms:created>
  <dcterms:modified xsi:type="dcterms:W3CDTF">2011-07-13T21:07:41Z</dcterms:modified>
</cp:coreProperties>
</file>