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8"/>
  </p:notesMasterIdLst>
  <p:sldIdLst>
    <p:sldId id="256" r:id="rId2"/>
    <p:sldId id="258" r:id="rId3"/>
    <p:sldId id="259" r:id="rId4"/>
    <p:sldId id="260" r:id="rId5"/>
    <p:sldId id="269" r:id="rId6"/>
    <p:sldId id="270" r:id="rId7"/>
    <p:sldId id="271" r:id="rId8"/>
    <p:sldId id="272" r:id="rId9"/>
    <p:sldId id="273" r:id="rId10"/>
    <p:sldId id="261" r:id="rId11"/>
    <p:sldId id="264" r:id="rId12"/>
    <p:sldId id="263" r:id="rId13"/>
    <p:sldId id="267" r:id="rId14"/>
    <p:sldId id="265" r:id="rId15"/>
    <p:sldId id="268" r:id="rId16"/>
    <p:sldId id="266"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6" d="100"/>
          <a:sy n="106" d="100"/>
        </p:scale>
        <p:origin x="-570" y="-9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5B9E1D7-7E8B-476B-8611-CB51A9F24864}" type="datetimeFigureOut">
              <a:rPr lang="en-US" smtClean="0"/>
              <a:t>5/30/2012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9E14918-46F8-465F-9B24-9E4CE2D5FA4B}"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9C872D2E-5BDA-4A14-B9F2-8D152176B683}" type="datetime1">
              <a:rPr lang="en-US" smtClean="0"/>
              <a:t>5/30/2012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CBEEA23-A3C9-47AE-A0CA-DB77071D266D}"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245ABB9-D15B-4916-AD66-34536DB87770}" type="datetime1">
              <a:rPr lang="en-US" smtClean="0"/>
              <a:t>5/30/2012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CBEEA23-A3C9-47AE-A0CA-DB77071D266D}"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090A5AB-7715-43EE-B119-98D2F351C6ED}" type="datetime1">
              <a:rPr lang="en-US" smtClean="0"/>
              <a:t>5/30/2012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CBEEA23-A3C9-47AE-A0CA-DB77071D266D}" type="slidenum">
              <a:rPr lang="en-US" smtClean="0"/>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AndTx">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301625" y="228600"/>
            <a:ext cx="854075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301625" y="1600200"/>
            <a:ext cx="4194175" cy="44989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648200" y="1600200"/>
            <a:ext cx="4194175" cy="44989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154"/>
          <p:cNvSpPr>
            <a:spLocks noGrp="1" noChangeArrowheads="1"/>
          </p:cNvSpPr>
          <p:nvPr>
            <p:ph type="dt" sz="half" idx="10"/>
          </p:nvPr>
        </p:nvSpPr>
        <p:spPr>
          <a:ln/>
        </p:spPr>
        <p:txBody>
          <a:bodyPr/>
          <a:lstStyle>
            <a:lvl1pPr>
              <a:defRPr/>
            </a:lvl1pPr>
          </a:lstStyle>
          <a:p>
            <a:pPr>
              <a:defRPr/>
            </a:pPr>
            <a:fld id="{184883C0-21E5-4CC4-A0A4-1C72035B3E36}" type="datetime1">
              <a:rPr lang="en-US" smtClean="0"/>
              <a:t>5/30/2012</a:t>
            </a:fld>
            <a:endParaRPr lang="en-US"/>
          </a:p>
        </p:txBody>
      </p:sp>
      <p:sp>
        <p:nvSpPr>
          <p:cNvPr id="6" name="Rectangle 155"/>
          <p:cNvSpPr>
            <a:spLocks noGrp="1" noChangeArrowheads="1"/>
          </p:cNvSpPr>
          <p:nvPr>
            <p:ph type="ftr" sz="quarter" idx="11"/>
          </p:nvPr>
        </p:nvSpPr>
        <p:spPr>
          <a:ln/>
        </p:spPr>
        <p:txBody>
          <a:bodyPr/>
          <a:lstStyle>
            <a:lvl1pPr>
              <a:defRPr/>
            </a:lvl1pPr>
          </a:lstStyle>
          <a:p>
            <a:pPr>
              <a:defRPr/>
            </a:pPr>
            <a:endParaRPr lang="en-US"/>
          </a:p>
        </p:txBody>
      </p:sp>
      <p:sp>
        <p:nvSpPr>
          <p:cNvPr id="7" name="Rectangle 156"/>
          <p:cNvSpPr>
            <a:spLocks noGrp="1" noChangeArrowheads="1"/>
          </p:cNvSpPr>
          <p:nvPr>
            <p:ph type="sldNum" sz="quarter" idx="12"/>
          </p:nvPr>
        </p:nvSpPr>
        <p:spPr>
          <a:ln/>
        </p:spPr>
        <p:txBody>
          <a:bodyPr/>
          <a:lstStyle>
            <a:lvl1pPr>
              <a:defRPr/>
            </a:lvl1pPr>
          </a:lstStyle>
          <a:p>
            <a:pPr>
              <a:defRPr/>
            </a:pPr>
            <a:fld id="{E0F689F5-3B55-4814-AC1A-588070915C2E}"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81AC47D-CF74-4051-B075-10AF5A593DCD}" type="datetime1">
              <a:rPr lang="en-US" smtClean="0"/>
              <a:t>5/30/2012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CBEEA23-A3C9-47AE-A0CA-DB77071D266D}"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62F3287-B5E6-4124-AA17-2D4FA79647BD}" type="datetime1">
              <a:rPr lang="en-US" smtClean="0"/>
              <a:t>5/30/2012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CBEEA23-A3C9-47AE-A0CA-DB77071D266D}"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A865948-0973-4A64-9DE7-8CB4A0D8072C}" type="datetime1">
              <a:rPr lang="en-US" smtClean="0"/>
              <a:t>5/30/2012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CBEEA23-A3C9-47AE-A0CA-DB77071D266D}"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B6688CD-4FA9-408C-B98C-1EE77772A55F}" type="datetime1">
              <a:rPr lang="en-US" smtClean="0"/>
              <a:t>5/30/2012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CBEEA23-A3C9-47AE-A0CA-DB77071D266D}"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DCEEDB3-A07A-455E-88B9-A77BB653747D}" type="datetime1">
              <a:rPr lang="en-US" smtClean="0"/>
              <a:t>5/30/2012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CBEEA23-A3C9-47AE-A0CA-DB77071D266D}"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0AD412A-5A06-4B01-8C7F-0C6B369160A6}" type="datetime1">
              <a:rPr lang="en-US" smtClean="0"/>
              <a:t>5/30/2012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CBEEA23-A3C9-47AE-A0CA-DB77071D266D}"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452132B-303E-44CE-A07A-BFB5E3C3A294}" type="datetime1">
              <a:rPr lang="en-US" smtClean="0"/>
              <a:t>5/30/2012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CBEEA23-A3C9-47AE-A0CA-DB77071D266D}"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08345E2-99C0-4276-8EFA-A31D9B9B9084}" type="datetime1">
              <a:rPr lang="en-US" smtClean="0"/>
              <a:t>5/30/2012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CBEEA23-A3C9-47AE-A0CA-DB77071D266D}"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00"/>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269F546-5116-46E0-B7A3-DEE12FD27FE7}" type="datetime1">
              <a:rPr lang="en-US" smtClean="0"/>
              <a:t>5/30/2012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CBEEA23-A3C9-47AE-A0CA-DB77071D266D}" type="slidenum">
              <a:rPr lang="en-US" smtClean="0"/>
              <a:t>‹#›</a:t>
            </a:fld>
            <a:endParaRPr lang="en-US"/>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png"/><Relationship Id="rId1" Type="http://schemas.openxmlformats.org/officeDocument/2006/relationships/slideLayout" Target="../slideLayouts/slideLayout12.xml"/><Relationship Id="rId4" Type="http://schemas.openxmlformats.org/officeDocument/2006/relationships/image" Target="../media/image9.jpeg"/></Relationships>
</file>

<file path=ppt/slides/_rels/slide1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5.jpeg"/><Relationship Id="rId1" Type="http://schemas.openxmlformats.org/officeDocument/2006/relationships/slideLayout" Target="../slideLayouts/slideLayout4.xml"/><Relationship Id="rId4" Type="http://schemas.openxmlformats.org/officeDocument/2006/relationships/image" Target="../media/image12.jpeg"/></Relationships>
</file>

<file path=ppt/slides/_rels/slide1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dirty="0" smtClean="0">
                <a:solidFill>
                  <a:schemeClr val="bg1"/>
                </a:solidFill>
              </a:rPr>
              <a:t>Reconstruction after 1866: </a:t>
            </a:r>
            <a:br>
              <a:rPr lang="en-US" dirty="0" smtClean="0">
                <a:solidFill>
                  <a:schemeClr val="bg1"/>
                </a:solidFill>
              </a:rPr>
            </a:br>
            <a:r>
              <a:rPr lang="en-US" dirty="0" smtClean="0">
                <a:solidFill>
                  <a:schemeClr val="bg1"/>
                </a:solidFill>
              </a:rPr>
              <a:t>The Cliff Notes Version</a:t>
            </a:r>
            <a:endParaRPr lang="en-US" dirty="0">
              <a:solidFill>
                <a:schemeClr val="bg1"/>
              </a:solidFill>
            </a:endParaRPr>
          </a:p>
        </p:txBody>
      </p:sp>
      <p:sp>
        <p:nvSpPr>
          <p:cNvPr id="5" name="Content Placeholder 4"/>
          <p:cNvSpPr>
            <a:spLocks noGrp="1"/>
          </p:cNvSpPr>
          <p:nvPr>
            <p:ph idx="1"/>
          </p:nvPr>
        </p:nvSpPr>
        <p:spPr/>
        <p:txBody>
          <a:bodyPr/>
          <a:lstStyle/>
          <a:p>
            <a:endParaRPr lang="en-US" dirty="0"/>
          </a:p>
        </p:txBody>
      </p:sp>
      <p:sp>
        <p:nvSpPr>
          <p:cNvPr id="6" name="Slide Number Placeholder 5"/>
          <p:cNvSpPr>
            <a:spLocks noGrp="1"/>
          </p:cNvSpPr>
          <p:nvPr>
            <p:ph type="sldNum" sz="quarter" idx="12"/>
          </p:nvPr>
        </p:nvSpPr>
        <p:spPr/>
        <p:txBody>
          <a:bodyPr/>
          <a:lstStyle/>
          <a:p>
            <a:fld id="{FCBEEA23-A3C9-47AE-A0CA-DB77071D266D}" type="slidenum">
              <a:rPr lang="en-US" smtClean="0"/>
              <a:t>1</a:t>
            </a:fld>
            <a:endParaRPr lang="en-US"/>
          </a:p>
        </p:txBody>
      </p:sp>
      <p:pic>
        <p:nvPicPr>
          <p:cNvPr id="28674" name="Picture 2" descr="http://153.9.241.55/atlanticworld/afterslavery/images/c3u6.jpg"/>
          <p:cNvPicPr>
            <a:picLocks noChangeAspect="1" noChangeArrowheads="1"/>
          </p:cNvPicPr>
          <p:nvPr/>
        </p:nvPicPr>
        <p:blipFill>
          <a:blip r:embed="rId2" cstate="print"/>
          <a:srcRect/>
          <a:stretch>
            <a:fillRect/>
          </a:stretch>
        </p:blipFill>
        <p:spPr bwMode="auto">
          <a:xfrm>
            <a:off x="1600200" y="1905000"/>
            <a:ext cx="5726687" cy="3733800"/>
          </a:xfrm>
          <a:prstGeom prst="rect">
            <a:avLst/>
          </a:prstGeom>
          <a:noFill/>
        </p:spPr>
      </p:pic>
      <p:sp>
        <p:nvSpPr>
          <p:cNvPr id="8" name="TextBox 7"/>
          <p:cNvSpPr txBox="1"/>
          <p:nvPr/>
        </p:nvSpPr>
        <p:spPr>
          <a:xfrm>
            <a:off x="3124200" y="5791200"/>
            <a:ext cx="2799421" cy="369332"/>
          </a:xfrm>
          <a:prstGeom prst="rect">
            <a:avLst/>
          </a:prstGeom>
          <a:noFill/>
        </p:spPr>
        <p:txBody>
          <a:bodyPr wrap="none" rtlCol="0">
            <a:spAutoFit/>
          </a:bodyPr>
          <a:lstStyle/>
          <a:p>
            <a:r>
              <a:rPr lang="en-US" i="1" smtClean="0">
                <a:solidFill>
                  <a:schemeClr val="bg1"/>
                </a:solidFill>
              </a:rPr>
              <a:t>Freedpeople</a:t>
            </a:r>
            <a:r>
              <a:rPr lang="en-US" i="1" dirty="0" smtClean="0">
                <a:solidFill>
                  <a:schemeClr val="bg1"/>
                </a:solidFill>
              </a:rPr>
              <a:t> of Edisto Island</a:t>
            </a:r>
            <a:endParaRPr lang="en-US" i="1" dirty="0">
              <a:solidFill>
                <a:schemeClr val="bg1"/>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Rot="1" noChangeArrowheads="1"/>
          </p:cNvSpPr>
          <p:nvPr>
            <p:ph type="title"/>
          </p:nvPr>
        </p:nvSpPr>
        <p:spPr/>
        <p:txBody>
          <a:bodyPr>
            <a:normAutofit fontScale="90000"/>
          </a:bodyPr>
          <a:lstStyle/>
          <a:p>
            <a:pPr eaLnBrk="1" hangingPunct="1">
              <a:defRPr/>
            </a:pPr>
            <a:r>
              <a:rPr lang="en-US" sz="4000" dirty="0" smtClean="0">
                <a:solidFill>
                  <a:schemeClr val="bg1"/>
                </a:solidFill>
              </a:rPr>
              <a:t>Step </a:t>
            </a:r>
            <a:r>
              <a:rPr lang="en-US" sz="4000" dirty="0" smtClean="0">
                <a:solidFill>
                  <a:schemeClr val="bg1"/>
                </a:solidFill>
              </a:rPr>
              <a:t>6: </a:t>
            </a:r>
            <a:r>
              <a:rPr lang="en-US" sz="4000" dirty="0" smtClean="0">
                <a:solidFill>
                  <a:schemeClr val="bg1"/>
                </a:solidFill>
              </a:rPr>
              <a:t>Reconstruction Acts of 1867 and a southern Republican Party</a:t>
            </a:r>
          </a:p>
        </p:txBody>
      </p:sp>
      <p:sp>
        <p:nvSpPr>
          <p:cNvPr id="6147" name="Rectangle 3"/>
          <p:cNvSpPr>
            <a:spLocks noGrp="1" noRot="1" noChangeArrowheads="1"/>
          </p:cNvSpPr>
          <p:nvPr>
            <p:ph type="body" idx="1"/>
          </p:nvPr>
        </p:nvSpPr>
        <p:spPr>
          <a:xfrm>
            <a:off x="301625" y="1143000"/>
            <a:ext cx="8540750" cy="4956175"/>
          </a:xfrm>
        </p:spPr>
        <p:txBody>
          <a:bodyPr/>
          <a:lstStyle/>
          <a:p>
            <a:pPr eaLnBrk="1" hangingPunct="1">
              <a:buFont typeface="Arial" charset="0"/>
              <a:buNone/>
              <a:defRPr/>
            </a:pPr>
            <a:endParaRPr lang="en-US" dirty="0" smtClean="0"/>
          </a:p>
        </p:txBody>
      </p:sp>
      <p:pic>
        <p:nvPicPr>
          <p:cNvPr id="4100" name="Picture 4" descr="reconmap"/>
          <p:cNvPicPr>
            <a:picLocks noChangeAspect="1" noChangeArrowheads="1"/>
          </p:cNvPicPr>
          <p:nvPr/>
        </p:nvPicPr>
        <p:blipFill>
          <a:blip r:embed="rId2" cstate="print"/>
          <a:srcRect/>
          <a:stretch>
            <a:fillRect/>
          </a:stretch>
        </p:blipFill>
        <p:spPr bwMode="auto">
          <a:xfrm>
            <a:off x="411163" y="1524000"/>
            <a:ext cx="7939087" cy="5181600"/>
          </a:xfrm>
          <a:prstGeom prst="rect">
            <a:avLst/>
          </a:prstGeom>
          <a:noFill/>
          <a:ln w="9525">
            <a:noFill/>
            <a:miter lim="800000"/>
            <a:headEnd/>
            <a:tailEnd/>
          </a:ln>
        </p:spPr>
      </p:pic>
      <p:sp>
        <p:nvSpPr>
          <p:cNvPr id="5" name="Slide Number Placeholder 4"/>
          <p:cNvSpPr>
            <a:spLocks noGrp="1"/>
          </p:cNvSpPr>
          <p:nvPr>
            <p:ph type="sldNum" sz="quarter" idx="12"/>
          </p:nvPr>
        </p:nvSpPr>
        <p:spPr/>
        <p:txBody>
          <a:bodyPr/>
          <a:lstStyle/>
          <a:p>
            <a:fld id="{FCBEEA23-A3C9-47AE-A0CA-DB77071D266D}" type="slidenum">
              <a:rPr lang="en-US" smtClean="0"/>
              <a:t>10</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nodePh="1">
                                  <p:stCondLst>
                                    <p:cond delay="0"/>
                                  </p:stCondLst>
                                  <p:endCondLst>
                                    <p:cond evt="begin" delay="0">
                                      <p:tn val="5"/>
                                    </p:cond>
                                  </p:endCondLst>
                                  <p:childTnLst>
                                    <p:set>
                                      <p:cBhvr>
                                        <p:cTn id="6" dur="1" fill="hold">
                                          <p:stCondLst>
                                            <p:cond delay="0"/>
                                          </p:stCondLst>
                                        </p:cTn>
                                        <p:tgtEl>
                                          <p:spTgt spid="6147">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7"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Rot="1" noChangeArrowheads="1"/>
          </p:cNvSpPr>
          <p:nvPr>
            <p:ph type="title"/>
          </p:nvPr>
        </p:nvSpPr>
        <p:spPr/>
        <p:txBody>
          <a:bodyPr/>
          <a:lstStyle/>
          <a:p>
            <a:pPr eaLnBrk="1" hangingPunct="1">
              <a:defRPr/>
            </a:pPr>
            <a:r>
              <a:rPr lang="en-US" dirty="0" smtClean="0">
                <a:solidFill>
                  <a:schemeClr val="bg1"/>
                </a:solidFill>
              </a:rPr>
              <a:t>Step 7: Congress </a:t>
            </a:r>
            <a:r>
              <a:rPr lang="en-US" dirty="0" smtClean="0">
                <a:solidFill>
                  <a:schemeClr val="bg1"/>
                </a:solidFill>
              </a:rPr>
              <a:t>vs. </a:t>
            </a:r>
            <a:r>
              <a:rPr lang="en-US" dirty="0" smtClean="0">
                <a:solidFill>
                  <a:schemeClr val="bg1"/>
                </a:solidFill>
              </a:rPr>
              <a:t>Johnson, 1868 </a:t>
            </a:r>
          </a:p>
        </p:txBody>
      </p:sp>
      <p:sp>
        <p:nvSpPr>
          <p:cNvPr id="17412" name="Rectangle 4"/>
          <p:cNvSpPr>
            <a:spLocks noGrp="1" noRot="1" noChangeArrowheads="1"/>
          </p:cNvSpPr>
          <p:nvPr>
            <p:ph type="body" sz="half" idx="2"/>
          </p:nvPr>
        </p:nvSpPr>
        <p:spPr>
          <a:xfrm>
            <a:off x="3657600" y="1295400"/>
            <a:ext cx="5184775" cy="5257800"/>
          </a:xfrm>
        </p:spPr>
        <p:txBody>
          <a:bodyPr/>
          <a:lstStyle/>
          <a:p>
            <a:pPr eaLnBrk="1" hangingPunct="1">
              <a:lnSpc>
                <a:spcPct val="90000"/>
              </a:lnSpc>
              <a:defRPr/>
            </a:pPr>
            <a:r>
              <a:rPr lang="en-US" dirty="0" smtClean="0">
                <a:solidFill>
                  <a:schemeClr val="bg1"/>
                </a:solidFill>
              </a:rPr>
              <a:t>Command of Army Act and Tenure of Office Act</a:t>
            </a:r>
          </a:p>
          <a:p>
            <a:pPr eaLnBrk="1" hangingPunct="1">
              <a:lnSpc>
                <a:spcPct val="90000"/>
              </a:lnSpc>
              <a:defRPr/>
            </a:pPr>
            <a:r>
              <a:rPr lang="en-US" dirty="0" smtClean="0">
                <a:solidFill>
                  <a:schemeClr val="bg1"/>
                </a:solidFill>
              </a:rPr>
              <a:t>Impeachment</a:t>
            </a:r>
          </a:p>
          <a:p>
            <a:pPr lvl="1" eaLnBrk="1" hangingPunct="1">
              <a:lnSpc>
                <a:spcPct val="90000"/>
              </a:lnSpc>
              <a:defRPr/>
            </a:pPr>
            <a:r>
              <a:rPr lang="en-US" dirty="0" smtClean="0">
                <a:solidFill>
                  <a:schemeClr val="bg1"/>
                </a:solidFill>
              </a:rPr>
              <a:t>Salmon P. Chase</a:t>
            </a:r>
          </a:p>
          <a:p>
            <a:pPr eaLnBrk="1" hangingPunct="1">
              <a:lnSpc>
                <a:spcPct val="90000"/>
              </a:lnSpc>
              <a:defRPr/>
            </a:pPr>
            <a:r>
              <a:rPr lang="en-US" dirty="0" smtClean="0">
                <a:solidFill>
                  <a:schemeClr val="bg1"/>
                </a:solidFill>
              </a:rPr>
              <a:t>Senate Trial, 3-6/68</a:t>
            </a:r>
          </a:p>
          <a:p>
            <a:pPr eaLnBrk="1" hangingPunct="1">
              <a:lnSpc>
                <a:spcPct val="90000"/>
              </a:lnSpc>
              <a:defRPr/>
            </a:pPr>
            <a:r>
              <a:rPr lang="en-US" dirty="0" smtClean="0">
                <a:solidFill>
                  <a:schemeClr val="bg1"/>
                </a:solidFill>
              </a:rPr>
              <a:t>36/54 Senators needed</a:t>
            </a:r>
          </a:p>
          <a:p>
            <a:pPr eaLnBrk="1" hangingPunct="1">
              <a:lnSpc>
                <a:spcPct val="90000"/>
              </a:lnSpc>
              <a:defRPr/>
            </a:pPr>
            <a:endParaRPr lang="en-US" sz="2800" dirty="0" smtClean="0"/>
          </a:p>
        </p:txBody>
      </p:sp>
      <p:pic>
        <p:nvPicPr>
          <p:cNvPr id="5124" name="Picture 6" descr="johnsonim"/>
          <p:cNvPicPr>
            <a:picLocks noChangeAspect="1" noChangeArrowheads="1"/>
          </p:cNvPicPr>
          <p:nvPr>
            <p:ph sz="half" idx="1"/>
          </p:nvPr>
        </p:nvPicPr>
        <p:blipFill>
          <a:blip r:embed="rId2" cstate="print"/>
          <a:srcRect/>
          <a:stretch>
            <a:fillRect/>
          </a:stretch>
        </p:blipFill>
        <p:spPr>
          <a:xfrm>
            <a:off x="381000" y="1600200"/>
            <a:ext cx="2743200" cy="4225925"/>
          </a:xfrm>
          <a:noFill/>
        </p:spPr>
      </p:pic>
      <p:sp>
        <p:nvSpPr>
          <p:cNvPr id="5125" name="Text Box 7"/>
          <p:cNvSpPr txBox="1">
            <a:spLocks noChangeArrowheads="1"/>
          </p:cNvSpPr>
          <p:nvPr/>
        </p:nvSpPr>
        <p:spPr bwMode="auto">
          <a:xfrm>
            <a:off x="365125" y="6061075"/>
            <a:ext cx="3113353" cy="830997"/>
          </a:xfrm>
          <a:prstGeom prst="rect">
            <a:avLst/>
          </a:prstGeom>
          <a:noFill/>
          <a:ln w="9525">
            <a:noFill/>
            <a:miter lim="800000"/>
            <a:headEnd/>
            <a:tailEnd/>
          </a:ln>
        </p:spPr>
        <p:txBody>
          <a:bodyPr wrap="none">
            <a:spAutoFit/>
          </a:bodyPr>
          <a:lstStyle/>
          <a:p>
            <a:pPr eaLnBrk="1" hangingPunct="1"/>
            <a:r>
              <a:rPr lang="en-US" sz="2400" i="1" dirty="0">
                <a:solidFill>
                  <a:schemeClr val="bg1"/>
                </a:solidFill>
                <a:latin typeface="Times New Roman" charset="0"/>
              </a:rPr>
              <a:t>Johnson served with</a:t>
            </a:r>
          </a:p>
          <a:p>
            <a:pPr eaLnBrk="1" hangingPunct="1"/>
            <a:r>
              <a:rPr lang="en-US" sz="2400" i="1" dirty="0">
                <a:solidFill>
                  <a:schemeClr val="bg1"/>
                </a:solidFill>
                <a:latin typeface="Times New Roman" charset="0"/>
              </a:rPr>
              <a:t>Impeachment summons</a:t>
            </a:r>
          </a:p>
        </p:txBody>
      </p:sp>
      <p:sp>
        <p:nvSpPr>
          <p:cNvPr id="6" name="Slide Number Placeholder 5"/>
          <p:cNvSpPr>
            <a:spLocks noGrp="1"/>
          </p:cNvSpPr>
          <p:nvPr>
            <p:ph type="sldNum" sz="quarter" idx="12"/>
          </p:nvPr>
        </p:nvSpPr>
        <p:spPr/>
        <p:txBody>
          <a:bodyPr/>
          <a:lstStyle/>
          <a:p>
            <a:pPr>
              <a:defRPr/>
            </a:pPr>
            <a:fld id="{E0F689F5-3B55-4814-AC1A-588070915C2E}" type="slidenum">
              <a:rPr lang="en-US" smtClean="0"/>
              <a:pPr>
                <a:defRPr/>
              </a:pPr>
              <a:t>11</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412">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412">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7412">
                                            <p:txEl>
                                              <p:pRg st="2" end="2"/>
                                            </p:txEl>
                                          </p:spTgt>
                                        </p:tgtEl>
                                        <p:attrNameLst>
                                          <p:attrName>style.visibility</p:attrName>
                                        </p:attrNameLst>
                                      </p:cBhvr>
                                      <p:to>
                                        <p:strVal val="visible"/>
                                      </p:to>
                                    </p:set>
                                  </p:childTnLst>
                                </p:cTn>
                              </p:par>
                            </p:childTnLst>
                          </p:cTn>
                        </p:par>
                      </p:childTnLst>
                    </p:cTn>
                  </p:par>
                  <p:par>
                    <p:cTn id="13" fill="hold" nodeType="clickPar">
                      <p:stCondLst>
                        <p:cond delay="indefinite"/>
                      </p:stCondLst>
                      <p:childTnLst>
                        <p:par>
                          <p:cTn id="14" fill="hold" nodeType="withGroup">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7412">
                                            <p:txEl>
                                              <p:pRg st="3" end="3"/>
                                            </p:txEl>
                                          </p:spTgt>
                                        </p:tgtEl>
                                        <p:attrNameLst>
                                          <p:attrName>style.visibility</p:attrName>
                                        </p:attrNameLst>
                                      </p:cBhvr>
                                      <p:to>
                                        <p:strVal val="visible"/>
                                      </p:to>
                                    </p:set>
                                  </p:childTnLst>
                                </p:cTn>
                              </p:par>
                            </p:childTnLst>
                          </p:cTn>
                        </p:par>
                      </p:childTnLst>
                    </p:cTn>
                  </p:par>
                  <p:par>
                    <p:cTn id="17" fill="hold" nodeType="clickPar">
                      <p:stCondLst>
                        <p:cond delay="indefinite"/>
                      </p:stCondLst>
                      <p:childTnLst>
                        <p:par>
                          <p:cTn id="18" fill="hold" nodeType="withGroup">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7412">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2"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Rot="1" noChangeArrowheads="1"/>
          </p:cNvSpPr>
          <p:nvPr>
            <p:ph type="title"/>
          </p:nvPr>
        </p:nvSpPr>
        <p:spPr>
          <a:xfrm>
            <a:off x="301625" y="228600"/>
            <a:ext cx="8540750" cy="381000"/>
          </a:xfrm>
        </p:spPr>
        <p:txBody>
          <a:bodyPr>
            <a:normAutofit fontScale="90000"/>
          </a:bodyPr>
          <a:lstStyle/>
          <a:p>
            <a:pPr eaLnBrk="1" hangingPunct="1">
              <a:defRPr/>
            </a:pPr>
            <a:r>
              <a:rPr lang="en-US" dirty="0" smtClean="0">
                <a:solidFill>
                  <a:schemeClr val="bg1"/>
                </a:solidFill>
              </a:rPr>
              <a:t>Election of 1868</a:t>
            </a:r>
          </a:p>
        </p:txBody>
      </p:sp>
      <p:sp>
        <p:nvSpPr>
          <p:cNvPr id="24579" name="Rectangle 3"/>
          <p:cNvSpPr>
            <a:spLocks noGrp="1" noRot="1" noChangeArrowheads="1"/>
          </p:cNvSpPr>
          <p:nvPr>
            <p:ph type="body" sz="half" idx="2"/>
          </p:nvPr>
        </p:nvSpPr>
        <p:spPr>
          <a:xfrm>
            <a:off x="5410200" y="763588"/>
            <a:ext cx="3432175" cy="5335587"/>
          </a:xfrm>
        </p:spPr>
        <p:txBody>
          <a:bodyPr/>
          <a:lstStyle/>
          <a:p>
            <a:pPr eaLnBrk="1" hangingPunct="1">
              <a:defRPr/>
            </a:pPr>
            <a:r>
              <a:rPr lang="en-US" dirty="0" smtClean="0">
                <a:solidFill>
                  <a:schemeClr val="bg1"/>
                </a:solidFill>
              </a:rPr>
              <a:t>Grant vs. Horatio Seymour (NY) </a:t>
            </a:r>
          </a:p>
          <a:p>
            <a:pPr eaLnBrk="1" hangingPunct="1">
              <a:defRPr/>
            </a:pPr>
            <a:r>
              <a:rPr lang="en-US" dirty="0" smtClean="0">
                <a:solidFill>
                  <a:schemeClr val="bg1"/>
                </a:solidFill>
              </a:rPr>
              <a:t>Ku Klux Klan</a:t>
            </a:r>
          </a:p>
          <a:p>
            <a:pPr eaLnBrk="1" hangingPunct="1">
              <a:defRPr/>
            </a:pPr>
            <a:r>
              <a:rPr lang="en-US" dirty="0" smtClean="0">
                <a:solidFill>
                  <a:schemeClr val="bg1"/>
                </a:solidFill>
              </a:rPr>
              <a:t>500,000 Southern Black votes</a:t>
            </a:r>
          </a:p>
          <a:p>
            <a:pPr eaLnBrk="1" hangingPunct="1">
              <a:defRPr/>
            </a:pPr>
            <a:r>
              <a:rPr lang="en-US" dirty="0" smtClean="0">
                <a:solidFill>
                  <a:schemeClr val="bg1"/>
                </a:solidFill>
              </a:rPr>
              <a:t>15</a:t>
            </a:r>
            <a:r>
              <a:rPr lang="en-US" baseline="30000" dirty="0" smtClean="0">
                <a:solidFill>
                  <a:schemeClr val="bg1"/>
                </a:solidFill>
              </a:rPr>
              <a:t>th</a:t>
            </a:r>
            <a:r>
              <a:rPr lang="en-US" dirty="0" smtClean="0">
                <a:solidFill>
                  <a:schemeClr val="bg1"/>
                </a:solidFill>
              </a:rPr>
              <a:t> Amendment</a:t>
            </a:r>
          </a:p>
        </p:txBody>
      </p:sp>
      <p:pic>
        <p:nvPicPr>
          <p:cNvPr id="6148" name="Picture 8"/>
          <p:cNvPicPr>
            <a:picLocks noChangeAspect="1" noChangeArrowheads="1"/>
          </p:cNvPicPr>
          <p:nvPr>
            <p:ph sz="half" idx="1"/>
          </p:nvPr>
        </p:nvPicPr>
        <p:blipFill>
          <a:blip r:embed="rId2" cstate="print"/>
          <a:srcRect/>
          <a:stretch>
            <a:fillRect/>
          </a:stretch>
        </p:blipFill>
        <p:spPr>
          <a:xfrm>
            <a:off x="0" y="3429000"/>
            <a:ext cx="5386388" cy="3200400"/>
          </a:xfrm>
        </p:spPr>
      </p:pic>
      <p:pic>
        <p:nvPicPr>
          <p:cNvPr id="6149" name="Picture 9" descr="1868poster"/>
          <p:cNvPicPr>
            <a:picLocks noChangeAspect="1" noChangeArrowheads="1"/>
          </p:cNvPicPr>
          <p:nvPr/>
        </p:nvPicPr>
        <p:blipFill>
          <a:blip r:embed="rId3" cstate="print"/>
          <a:srcRect/>
          <a:stretch>
            <a:fillRect/>
          </a:stretch>
        </p:blipFill>
        <p:spPr bwMode="auto">
          <a:xfrm>
            <a:off x="152400" y="381000"/>
            <a:ext cx="2263775" cy="2895600"/>
          </a:xfrm>
          <a:prstGeom prst="rect">
            <a:avLst/>
          </a:prstGeom>
          <a:noFill/>
          <a:ln w="9525">
            <a:noFill/>
            <a:miter lim="800000"/>
            <a:headEnd/>
            <a:tailEnd/>
          </a:ln>
        </p:spPr>
      </p:pic>
      <p:pic>
        <p:nvPicPr>
          <p:cNvPr id="6150" name="Picture 10" descr="seymour_horatio_1"/>
          <p:cNvPicPr>
            <a:picLocks noChangeAspect="1" noChangeArrowheads="1"/>
          </p:cNvPicPr>
          <p:nvPr/>
        </p:nvPicPr>
        <p:blipFill>
          <a:blip r:embed="rId4" cstate="print"/>
          <a:srcRect/>
          <a:stretch>
            <a:fillRect/>
          </a:stretch>
        </p:blipFill>
        <p:spPr bwMode="auto">
          <a:xfrm>
            <a:off x="2743200" y="763588"/>
            <a:ext cx="1676400" cy="2495550"/>
          </a:xfrm>
          <a:prstGeom prst="rect">
            <a:avLst/>
          </a:prstGeom>
          <a:noFill/>
          <a:ln w="9525">
            <a:noFill/>
            <a:miter lim="800000"/>
            <a:headEnd/>
            <a:tailEnd/>
          </a:ln>
        </p:spPr>
      </p:pic>
      <p:sp>
        <p:nvSpPr>
          <p:cNvPr id="7" name="Slide Number Placeholder 6"/>
          <p:cNvSpPr>
            <a:spLocks noGrp="1"/>
          </p:cNvSpPr>
          <p:nvPr>
            <p:ph type="sldNum" sz="quarter" idx="12"/>
          </p:nvPr>
        </p:nvSpPr>
        <p:spPr/>
        <p:txBody>
          <a:bodyPr/>
          <a:lstStyle/>
          <a:p>
            <a:pPr>
              <a:defRPr/>
            </a:pPr>
            <a:fld id="{E0F689F5-3B55-4814-AC1A-588070915C2E}" type="slidenum">
              <a:rPr lang="en-US" smtClean="0"/>
              <a:pPr>
                <a:defRPr/>
              </a:pPr>
              <a:t>12</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4579">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4579">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4579">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4579">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79"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pPr>
              <a:defRPr/>
            </a:pPr>
            <a:r>
              <a:rPr lang="en-US" dirty="0" smtClean="0">
                <a:solidFill>
                  <a:schemeClr val="bg1"/>
                </a:solidFill>
              </a:rPr>
              <a:t>Economics</a:t>
            </a:r>
            <a:endParaRPr lang="en-US" dirty="0">
              <a:solidFill>
                <a:schemeClr val="bg1"/>
              </a:solidFill>
            </a:endParaRPr>
          </a:p>
        </p:txBody>
      </p:sp>
      <p:pic>
        <p:nvPicPr>
          <p:cNvPr id="4099" name="Picture 2"/>
          <p:cNvPicPr>
            <a:picLocks noChangeAspect="1" noChangeArrowheads="1"/>
          </p:cNvPicPr>
          <p:nvPr/>
        </p:nvPicPr>
        <p:blipFill>
          <a:blip r:embed="rId2" cstate="print"/>
          <a:srcRect/>
          <a:stretch>
            <a:fillRect/>
          </a:stretch>
        </p:blipFill>
        <p:spPr bwMode="auto">
          <a:xfrm>
            <a:off x="914400" y="1371600"/>
            <a:ext cx="7150100" cy="5029200"/>
          </a:xfrm>
          <a:prstGeom prst="rect">
            <a:avLst/>
          </a:prstGeom>
          <a:noFill/>
          <a:ln w="9525">
            <a:noFill/>
            <a:miter lim="800000"/>
            <a:headEnd/>
            <a:tailEnd/>
          </a:ln>
        </p:spPr>
      </p:pic>
      <p:sp>
        <p:nvSpPr>
          <p:cNvPr id="4" name="Slide Number Placeholder 3"/>
          <p:cNvSpPr>
            <a:spLocks noGrp="1"/>
          </p:cNvSpPr>
          <p:nvPr>
            <p:ph type="sldNum" sz="quarter" idx="12"/>
          </p:nvPr>
        </p:nvSpPr>
        <p:spPr/>
        <p:txBody>
          <a:bodyPr/>
          <a:lstStyle/>
          <a:p>
            <a:fld id="{FCBEEA23-A3C9-47AE-A0CA-DB77071D266D}" type="slidenum">
              <a:rPr lang="en-US" smtClean="0"/>
              <a:t>13</a:t>
            </a:fld>
            <a:endParaRPr lang="en-US"/>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pPr>
              <a:defRPr/>
            </a:pPr>
            <a:r>
              <a:rPr lang="en-US" dirty="0" smtClean="0">
                <a:solidFill>
                  <a:schemeClr val="bg1"/>
                </a:solidFill>
              </a:rPr>
              <a:t>Retreat from Reconstruction</a:t>
            </a:r>
            <a:endParaRPr lang="en-US" dirty="0">
              <a:solidFill>
                <a:schemeClr val="bg1"/>
              </a:solidFill>
            </a:endParaRPr>
          </a:p>
        </p:txBody>
      </p:sp>
      <p:sp>
        <p:nvSpPr>
          <p:cNvPr id="6" name="Content Placeholder 5"/>
          <p:cNvSpPr>
            <a:spLocks noGrp="1"/>
          </p:cNvSpPr>
          <p:nvPr>
            <p:ph sz="half" idx="1"/>
          </p:nvPr>
        </p:nvSpPr>
        <p:spPr>
          <a:xfrm>
            <a:off x="301625" y="1600200"/>
            <a:ext cx="3051175" cy="4498975"/>
          </a:xfrm>
        </p:spPr>
        <p:txBody>
          <a:bodyPr/>
          <a:lstStyle/>
          <a:p>
            <a:pPr>
              <a:defRPr/>
            </a:pPr>
            <a:r>
              <a:rPr lang="en-US" dirty="0" smtClean="0">
                <a:solidFill>
                  <a:schemeClr val="bg1"/>
                </a:solidFill>
              </a:rPr>
              <a:t>Southern </a:t>
            </a:r>
            <a:r>
              <a:rPr lang="en-US" dirty="0" smtClean="0">
                <a:solidFill>
                  <a:schemeClr val="bg1"/>
                </a:solidFill>
              </a:rPr>
              <a:t>violence (KKK), </a:t>
            </a:r>
            <a:r>
              <a:rPr lang="en-US" dirty="0" smtClean="0">
                <a:solidFill>
                  <a:schemeClr val="bg1"/>
                </a:solidFill>
              </a:rPr>
              <a:t>Northern weariness</a:t>
            </a:r>
          </a:p>
          <a:p>
            <a:pPr>
              <a:defRPr/>
            </a:pPr>
            <a:r>
              <a:rPr lang="en-US" dirty="0" smtClean="0">
                <a:solidFill>
                  <a:schemeClr val="bg1"/>
                </a:solidFill>
              </a:rPr>
              <a:t>1872: Grant, Greeley, and the Liberal Republicans</a:t>
            </a:r>
          </a:p>
          <a:p>
            <a:pPr lvl="1">
              <a:defRPr/>
            </a:pPr>
            <a:r>
              <a:rPr lang="en-US" dirty="0" smtClean="0">
                <a:solidFill>
                  <a:schemeClr val="bg1"/>
                </a:solidFill>
              </a:rPr>
              <a:t>1872 Amnesty Act</a:t>
            </a:r>
          </a:p>
          <a:p>
            <a:pPr lvl="1">
              <a:defRPr/>
            </a:pPr>
            <a:endParaRPr lang="en-US" dirty="0"/>
          </a:p>
        </p:txBody>
      </p:sp>
      <p:pic>
        <p:nvPicPr>
          <p:cNvPr id="7172" name="Picture 4" descr="reconmap"/>
          <p:cNvPicPr>
            <a:picLocks noGrp="1" noChangeAspect="1" noChangeArrowheads="1"/>
          </p:cNvPicPr>
          <p:nvPr>
            <p:ph sz="half" idx="2"/>
          </p:nvPr>
        </p:nvPicPr>
        <p:blipFill>
          <a:blip r:embed="rId2" cstate="print"/>
          <a:srcRect/>
          <a:stretch>
            <a:fillRect/>
          </a:stretch>
        </p:blipFill>
        <p:spPr>
          <a:xfrm>
            <a:off x="4343400" y="1295400"/>
            <a:ext cx="3508375" cy="2300558"/>
          </a:xfrm>
          <a:noFill/>
        </p:spPr>
      </p:pic>
      <p:pic>
        <p:nvPicPr>
          <p:cNvPr id="7" name="Picture 6" descr="klanmen"/>
          <p:cNvPicPr>
            <a:picLocks noChangeAspect="1" noChangeArrowheads="1"/>
          </p:cNvPicPr>
          <p:nvPr/>
        </p:nvPicPr>
        <p:blipFill>
          <a:blip r:embed="rId3" cstate="print"/>
          <a:srcRect/>
          <a:stretch>
            <a:fillRect/>
          </a:stretch>
        </p:blipFill>
        <p:spPr>
          <a:xfrm>
            <a:off x="6858000" y="3810000"/>
            <a:ext cx="2100263" cy="3048000"/>
          </a:xfrm>
          <a:prstGeom prst="rect">
            <a:avLst/>
          </a:prstGeom>
          <a:noFill/>
        </p:spPr>
      </p:pic>
      <p:pic>
        <p:nvPicPr>
          <p:cNvPr id="8" name="Picture 8" descr="ignorant_vote25"/>
          <p:cNvPicPr>
            <a:picLocks noChangeAspect="1" noChangeArrowheads="1"/>
          </p:cNvPicPr>
          <p:nvPr/>
        </p:nvPicPr>
        <p:blipFill>
          <a:blip r:embed="rId4" cstate="print"/>
          <a:srcRect/>
          <a:stretch>
            <a:fillRect/>
          </a:stretch>
        </p:blipFill>
        <p:spPr bwMode="auto">
          <a:xfrm>
            <a:off x="3810000" y="3425825"/>
            <a:ext cx="2392996" cy="3432175"/>
          </a:xfrm>
          <a:prstGeom prst="rect">
            <a:avLst/>
          </a:prstGeom>
          <a:noFill/>
          <a:ln w="9525">
            <a:noFill/>
            <a:miter lim="800000"/>
            <a:headEnd/>
            <a:tailEnd/>
          </a:ln>
        </p:spPr>
      </p:pic>
      <p:sp>
        <p:nvSpPr>
          <p:cNvPr id="9" name="Slide Number Placeholder 8"/>
          <p:cNvSpPr>
            <a:spLocks noGrp="1"/>
          </p:cNvSpPr>
          <p:nvPr>
            <p:ph type="sldNum" sz="quarter" idx="12"/>
          </p:nvPr>
        </p:nvSpPr>
        <p:spPr/>
        <p:txBody>
          <a:bodyPr/>
          <a:lstStyle/>
          <a:p>
            <a:fld id="{FCBEEA23-A3C9-47AE-A0CA-DB77071D266D}" type="slidenum">
              <a:rPr lang="en-US" smtClean="0"/>
              <a:t>14</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xEl>
                                              <p:pRg st="1" end="1"/>
                                            </p:txEl>
                                          </p:spTgt>
                                        </p:tgtEl>
                                        <p:attrNameLst>
                                          <p:attrName>style.visibility</p:attrName>
                                        </p:attrNameLst>
                                      </p:cBhvr>
                                      <p:to>
                                        <p:strVal val="visible"/>
                                      </p:to>
                                    </p:set>
                                    <p:anim calcmode="lin" valueType="num">
                                      <p:cBhvr additive="base">
                                        <p:cTn id="13"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
                                            <p:txEl>
                                              <p:pRg st="1" end="1"/>
                                            </p:txEl>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6">
                                            <p:txEl>
                                              <p:pRg st="2" end="2"/>
                                            </p:txEl>
                                          </p:spTgt>
                                        </p:tgtEl>
                                        <p:attrNameLst>
                                          <p:attrName>style.visibility</p:attrName>
                                        </p:attrNameLst>
                                      </p:cBhvr>
                                      <p:to>
                                        <p:strVal val="visible"/>
                                      </p:to>
                                    </p:set>
                                    <p:anim calcmode="lin" valueType="num">
                                      <p:cBhvr additive="base">
                                        <p:cTn id="17"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6" name="Rectangle 4"/>
          <p:cNvSpPr>
            <a:spLocks noGrp="1" noRot="1" noChangeArrowheads="1"/>
          </p:cNvSpPr>
          <p:nvPr>
            <p:ph type="title"/>
          </p:nvPr>
        </p:nvSpPr>
        <p:spPr>
          <a:xfrm>
            <a:off x="301625" y="0"/>
            <a:ext cx="8540750" cy="1066800"/>
          </a:xfrm>
        </p:spPr>
        <p:txBody>
          <a:bodyPr/>
          <a:lstStyle/>
          <a:p>
            <a:pPr eaLnBrk="1" hangingPunct="1">
              <a:defRPr/>
            </a:pPr>
            <a:r>
              <a:rPr lang="en-US" dirty="0" smtClean="0">
                <a:solidFill>
                  <a:schemeClr val="bg1"/>
                </a:solidFill>
              </a:rPr>
              <a:t>“Redemption”</a:t>
            </a:r>
          </a:p>
        </p:txBody>
      </p:sp>
      <p:sp>
        <p:nvSpPr>
          <p:cNvPr id="33798" name="Rectangle 6"/>
          <p:cNvSpPr>
            <a:spLocks noGrp="1" noRot="1" noChangeArrowheads="1"/>
          </p:cNvSpPr>
          <p:nvPr>
            <p:ph type="body" sz="half" idx="2"/>
          </p:nvPr>
        </p:nvSpPr>
        <p:spPr>
          <a:xfrm>
            <a:off x="5562600" y="914400"/>
            <a:ext cx="3581400" cy="5184775"/>
          </a:xfrm>
        </p:spPr>
        <p:txBody>
          <a:bodyPr/>
          <a:lstStyle/>
          <a:p>
            <a:pPr eaLnBrk="1" hangingPunct="1">
              <a:defRPr/>
            </a:pPr>
            <a:r>
              <a:rPr lang="en-US" sz="2800" dirty="0" smtClean="0">
                <a:solidFill>
                  <a:schemeClr val="bg1"/>
                </a:solidFill>
              </a:rPr>
              <a:t>1873: Colfax (LA) Massacre</a:t>
            </a:r>
          </a:p>
          <a:p>
            <a:pPr eaLnBrk="1" hangingPunct="1">
              <a:defRPr/>
            </a:pPr>
            <a:r>
              <a:rPr lang="en-US" sz="2800" dirty="0" smtClean="0">
                <a:solidFill>
                  <a:schemeClr val="bg1"/>
                </a:solidFill>
              </a:rPr>
              <a:t>1875 Mississippi Plan</a:t>
            </a:r>
          </a:p>
          <a:p>
            <a:pPr lvl="1" eaLnBrk="1" hangingPunct="1">
              <a:defRPr/>
            </a:pPr>
            <a:r>
              <a:rPr lang="en-US" sz="2400" dirty="0" smtClean="0">
                <a:solidFill>
                  <a:schemeClr val="bg1"/>
                </a:solidFill>
              </a:rPr>
              <a:t>“Red Shirts”</a:t>
            </a:r>
          </a:p>
          <a:p>
            <a:pPr eaLnBrk="1" hangingPunct="1">
              <a:defRPr/>
            </a:pPr>
            <a:r>
              <a:rPr lang="en-US" sz="2800" dirty="0" smtClean="0">
                <a:solidFill>
                  <a:schemeClr val="bg1"/>
                </a:solidFill>
              </a:rPr>
              <a:t>Civil Rights Act of 1875</a:t>
            </a:r>
          </a:p>
        </p:txBody>
      </p:sp>
      <p:pic>
        <p:nvPicPr>
          <p:cNvPr id="6148" name="Picture 7" descr="reconmap"/>
          <p:cNvPicPr>
            <a:picLocks noChangeAspect="1" noChangeArrowheads="1"/>
          </p:cNvPicPr>
          <p:nvPr>
            <p:ph sz="half" idx="1"/>
          </p:nvPr>
        </p:nvPicPr>
        <p:blipFill>
          <a:blip r:embed="rId2" cstate="print"/>
          <a:srcRect/>
          <a:stretch>
            <a:fillRect/>
          </a:stretch>
        </p:blipFill>
        <p:spPr>
          <a:xfrm>
            <a:off x="152400" y="1600200"/>
            <a:ext cx="5486400" cy="3597275"/>
          </a:xfrm>
          <a:noFill/>
        </p:spPr>
      </p:pic>
      <p:sp>
        <p:nvSpPr>
          <p:cNvPr id="6" name="Slide Number Placeholder 5"/>
          <p:cNvSpPr>
            <a:spLocks noGrp="1"/>
          </p:cNvSpPr>
          <p:nvPr>
            <p:ph type="sldNum" sz="quarter" idx="12"/>
          </p:nvPr>
        </p:nvSpPr>
        <p:spPr/>
        <p:txBody>
          <a:bodyPr/>
          <a:lstStyle/>
          <a:p>
            <a:pPr>
              <a:defRPr/>
            </a:pPr>
            <a:fld id="{E0F689F5-3B55-4814-AC1A-588070915C2E}" type="slidenum">
              <a:rPr lang="en-US" smtClean="0"/>
              <a:pPr>
                <a:defRPr/>
              </a:pPr>
              <a:t>15</a:t>
            </a:fld>
            <a:endParaRPr lang="en-US"/>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Rot="1" noChangeArrowheads="1"/>
          </p:cNvSpPr>
          <p:nvPr>
            <p:ph type="title"/>
          </p:nvPr>
        </p:nvSpPr>
        <p:spPr/>
        <p:txBody>
          <a:bodyPr/>
          <a:lstStyle/>
          <a:p>
            <a:pPr eaLnBrk="1" hangingPunct="1">
              <a:defRPr/>
            </a:pPr>
            <a:r>
              <a:rPr lang="en-US" dirty="0" smtClean="0">
                <a:solidFill>
                  <a:schemeClr val="bg1"/>
                </a:solidFill>
              </a:rPr>
              <a:t>Compromise of 1877</a:t>
            </a:r>
          </a:p>
        </p:txBody>
      </p:sp>
      <p:sp>
        <p:nvSpPr>
          <p:cNvPr id="21507" name="Rectangle 3"/>
          <p:cNvSpPr>
            <a:spLocks noGrp="1" noRot="1" noChangeArrowheads="1"/>
          </p:cNvSpPr>
          <p:nvPr>
            <p:ph sz="half" idx="1"/>
          </p:nvPr>
        </p:nvSpPr>
        <p:spPr/>
        <p:txBody>
          <a:bodyPr/>
          <a:lstStyle/>
          <a:p>
            <a:pPr>
              <a:defRPr/>
            </a:pPr>
            <a:r>
              <a:rPr lang="en-US" dirty="0" smtClean="0">
                <a:solidFill>
                  <a:schemeClr val="bg1"/>
                </a:solidFill>
              </a:rPr>
              <a:t>Election of 1876: Rutherford Hayes vs. </a:t>
            </a:r>
            <a:r>
              <a:rPr lang="en-US" dirty="0" smtClean="0">
                <a:solidFill>
                  <a:schemeClr val="bg1"/>
                </a:solidFill>
              </a:rPr>
              <a:t>Samuel </a:t>
            </a:r>
            <a:r>
              <a:rPr lang="en-US" dirty="0" smtClean="0">
                <a:solidFill>
                  <a:schemeClr val="bg1"/>
                </a:solidFill>
              </a:rPr>
              <a:t>Tilden</a:t>
            </a:r>
            <a:endParaRPr lang="en-US" dirty="0">
              <a:solidFill>
                <a:schemeClr val="bg1"/>
              </a:solidFill>
            </a:endParaRPr>
          </a:p>
          <a:p>
            <a:pPr lvl="1" eaLnBrk="1" hangingPunct="1">
              <a:lnSpc>
                <a:spcPct val="90000"/>
              </a:lnSpc>
              <a:defRPr/>
            </a:pPr>
            <a:r>
              <a:rPr lang="en-US" dirty="0">
                <a:solidFill>
                  <a:schemeClr val="bg1"/>
                </a:solidFill>
              </a:rPr>
              <a:t>Tilden: 184, Hayes:  165, ?: 20: [FL, LA, SC, [1 OR]</a:t>
            </a:r>
          </a:p>
          <a:p>
            <a:pPr eaLnBrk="1" hangingPunct="1">
              <a:defRPr/>
            </a:pPr>
            <a:r>
              <a:rPr lang="en-US" dirty="0" smtClean="0">
                <a:solidFill>
                  <a:schemeClr val="bg1"/>
                </a:solidFill>
              </a:rPr>
              <a:t>Election Commission</a:t>
            </a:r>
          </a:p>
          <a:p>
            <a:pPr eaLnBrk="1" hangingPunct="1">
              <a:defRPr/>
            </a:pPr>
            <a:r>
              <a:rPr lang="en-US" dirty="0" smtClean="0">
                <a:solidFill>
                  <a:schemeClr val="bg1"/>
                </a:solidFill>
              </a:rPr>
              <a:t>Southern Congressmen and </a:t>
            </a:r>
            <a:r>
              <a:rPr lang="en-US" dirty="0" smtClean="0">
                <a:solidFill>
                  <a:schemeClr val="bg1"/>
                </a:solidFill>
              </a:rPr>
              <a:t>Hayes</a:t>
            </a:r>
            <a:endParaRPr lang="en-US" dirty="0" smtClean="0">
              <a:solidFill>
                <a:schemeClr val="bg1"/>
              </a:solidFill>
            </a:endParaRPr>
          </a:p>
        </p:txBody>
      </p:sp>
      <p:sp>
        <p:nvSpPr>
          <p:cNvPr id="7" name="Content Placeholder 6"/>
          <p:cNvSpPr>
            <a:spLocks noGrp="1"/>
          </p:cNvSpPr>
          <p:nvPr>
            <p:ph sz="half" idx="2"/>
          </p:nvPr>
        </p:nvSpPr>
        <p:spPr/>
        <p:txBody>
          <a:bodyPr/>
          <a:lstStyle/>
          <a:p>
            <a:endParaRPr lang="en-US"/>
          </a:p>
        </p:txBody>
      </p:sp>
      <p:sp>
        <p:nvSpPr>
          <p:cNvPr id="4" name="Slide Number Placeholder 3"/>
          <p:cNvSpPr>
            <a:spLocks noGrp="1"/>
          </p:cNvSpPr>
          <p:nvPr>
            <p:ph type="sldNum" sz="quarter" idx="12"/>
          </p:nvPr>
        </p:nvSpPr>
        <p:spPr/>
        <p:txBody>
          <a:bodyPr/>
          <a:lstStyle/>
          <a:p>
            <a:fld id="{FCBEEA23-A3C9-47AE-A0CA-DB77071D266D}" type="slidenum">
              <a:rPr lang="en-US" smtClean="0"/>
              <a:t>16</a:t>
            </a:fld>
            <a:endParaRPr lang="en-US"/>
          </a:p>
        </p:txBody>
      </p:sp>
      <p:pic>
        <p:nvPicPr>
          <p:cNvPr id="5" name="Picture 6" descr="hayes"/>
          <p:cNvPicPr>
            <a:picLocks noChangeAspect="1" noChangeArrowheads="1"/>
          </p:cNvPicPr>
          <p:nvPr/>
        </p:nvPicPr>
        <p:blipFill>
          <a:blip r:embed="rId2" cstate="print"/>
          <a:srcRect/>
          <a:stretch>
            <a:fillRect/>
          </a:stretch>
        </p:blipFill>
        <p:spPr>
          <a:xfrm>
            <a:off x="5715000" y="1524000"/>
            <a:ext cx="1887538" cy="2165350"/>
          </a:xfrm>
          <a:prstGeom prst="rect">
            <a:avLst/>
          </a:prstGeom>
          <a:noFill/>
        </p:spPr>
      </p:pic>
      <p:pic>
        <p:nvPicPr>
          <p:cNvPr id="6" name="Picture 7" descr="tilden"/>
          <p:cNvPicPr>
            <a:picLocks noChangeAspect="1" noChangeArrowheads="1"/>
          </p:cNvPicPr>
          <p:nvPr/>
        </p:nvPicPr>
        <p:blipFill>
          <a:blip r:embed="rId3" cstate="print"/>
          <a:srcRect/>
          <a:stretch>
            <a:fillRect/>
          </a:stretch>
        </p:blipFill>
        <p:spPr>
          <a:xfrm>
            <a:off x="5715000" y="3733800"/>
            <a:ext cx="1925638" cy="216535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1507">
                                            <p:txEl>
                                              <p:pRg st="0" end="0"/>
                                            </p:txEl>
                                          </p:spTgt>
                                        </p:tgtEl>
                                        <p:attrNameLst>
                                          <p:attrName>style.visibility</p:attrName>
                                        </p:attrNameLst>
                                      </p:cBhvr>
                                      <p:to>
                                        <p:strVal val="visible"/>
                                      </p:to>
                                    </p:set>
                                    <p:anim calcmode="lin" valueType="num">
                                      <p:cBhvr additive="base">
                                        <p:cTn id="7" dur="500" fill="hold"/>
                                        <p:tgtEl>
                                          <p:spTgt spid="2150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1507">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1507">
                                            <p:txEl>
                                              <p:pRg st="1" end="1"/>
                                            </p:txEl>
                                          </p:spTgt>
                                        </p:tgtEl>
                                        <p:attrNameLst>
                                          <p:attrName>style.visibility</p:attrName>
                                        </p:attrNameLst>
                                      </p:cBhvr>
                                      <p:to>
                                        <p:strVal val="visible"/>
                                      </p:to>
                                    </p:set>
                                    <p:anim calcmode="lin" valueType="num">
                                      <p:cBhvr additive="base">
                                        <p:cTn id="11" dur="500" fill="hold"/>
                                        <p:tgtEl>
                                          <p:spTgt spid="21507">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2150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21507">
                                            <p:txEl>
                                              <p:pRg st="2" end="2"/>
                                            </p:txEl>
                                          </p:spTgt>
                                        </p:tgtEl>
                                        <p:attrNameLst>
                                          <p:attrName>style.visibility</p:attrName>
                                        </p:attrNameLst>
                                      </p:cBhvr>
                                      <p:to>
                                        <p:strVal val="visible"/>
                                      </p:to>
                                    </p:set>
                                    <p:anim calcmode="lin" valueType="num">
                                      <p:cBhvr additive="base">
                                        <p:cTn id="17" dur="500" fill="hold"/>
                                        <p:tgtEl>
                                          <p:spTgt spid="21507">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21507">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21507">
                                            <p:txEl>
                                              <p:pRg st="3" end="3"/>
                                            </p:txEl>
                                          </p:spTgt>
                                        </p:tgtEl>
                                        <p:attrNameLst>
                                          <p:attrName>style.visibility</p:attrName>
                                        </p:attrNameLst>
                                      </p:cBhvr>
                                      <p:to>
                                        <p:strVal val="visible"/>
                                      </p:to>
                                    </p:set>
                                    <p:anim calcmode="lin" valueType="num">
                                      <p:cBhvr additive="base">
                                        <p:cTn id="23" dur="500" fill="hold"/>
                                        <p:tgtEl>
                                          <p:spTgt spid="21507">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21507">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7"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Rot="1" noChangeArrowheads="1"/>
          </p:cNvSpPr>
          <p:nvPr>
            <p:ph type="title"/>
          </p:nvPr>
        </p:nvSpPr>
        <p:spPr/>
        <p:txBody>
          <a:bodyPr>
            <a:normAutofit fontScale="90000"/>
          </a:bodyPr>
          <a:lstStyle/>
          <a:p>
            <a:pPr eaLnBrk="1" hangingPunct="1">
              <a:defRPr/>
            </a:pPr>
            <a:r>
              <a:rPr lang="en-US" dirty="0">
                <a:solidFill>
                  <a:schemeClr val="bg1"/>
                </a:solidFill>
              </a:rPr>
              <a:t>R</a:t>
            </a:r>
            <a:r>
              <a:rPr lang="en-US" dirty="0" smtClean="0">
                <a:solidFill>
                  <a:schemeClr val="bg1"/>
                </a:solidFill>
              </a:rPr>
              <a:t>ecapitulation: Andrew </a:t>
            </a:r>
            <a:r>
              <a:rPr lang="en-US" dirty="0" smtClean="0">
                <a:solidFill>
                  <a:schemeClr val="bg1"/>
                </a:solidFill>
              </a:rPr>
              <a:t>Johnson and “Presidential </a:t>
            </a:r>
            <a:r>
              <a:rPr lang="en-US" i="1" dirty="0" smtClean="0">
                <a:solidFill>
                  <a:schemeClr val="bg1"/>
                </a:solidFill>
              </a:rPr>
              <a:t>Restoration,</a:t>
            </a:r>
            <a:r>
              <a:rPr lang="en-US" dirty="0" smtClean="0">
                <a:solidFill>
                  <a:schemeClr val="bg1"/>
                </a:solidFill>
              </a:rPr>
              <a:t>” 1865</a:t>
            </a:r>
            <a:endParaRPr lang="en-US" dirty="0" smtClean="0">
              <a:solidFill>
                <a:schemeClr val="bg1"/>
              </a:solidFill>
            </a:endParaRPr>
          </a:p>
        </p:txBody>
      </p:sp>
      <p:sp>
        <p:nvSpPr>
          <p:cNvPr id="32771" name="Rectangle 3"/>
          <p:cNvSpPr>
            <a:spLocks noGrp="1" noRot="1" noChangeArrowheads="1"/>
          </p:cNvSpPr>
          <p:nvPr>
            <p:ph type="body" sz="half" idx="2"/>
          </p:nvPr>
        </p:nvSpPr>
        <p:spPr>
          <a:xfrm>
            <a:off x="3352800" y="1600200"/>
            <a:ext cx="5489575" cy="4498975"/>
          </a:xfrm>
        </p:spPr>
        <p:txBody>
          <a:bodyPr>
            <a:normAutofit/>
          </a:bodyPr>
          <a:lstStyle/>
          <a:p>
            <a:pPr eaLnBrk="1" hangingPunct="1">
              <a:defRPr/>
            </a:pPr>
            <a:r>
              <a:rPr lang="en-US" dirty="0" smtClean="0">
                <a:solidFill>
                  <a:schemeClr val="bg1"/>
                </a:solidFill>
              </a:rPr>
              <a:t>Main principles?</a:t>
            </a:r>
            <a:endParaRPr lang="en-US" dirty="0" smtClean="0">
              <a:solidFill>
                <a:schemeClr val="bg1"/>
              </a:solidFill>
            </a:endParaRPr>
          </a:p>
          <a:p>
            <a:pPr>
              <a:defRPr/>
            </a:pPr>
            <a:r>
              <a:rPr lang="en-US" dirty="0" smtClean="0">
                <a:solidFill>
                  <a:schemeClr val="bg1"/>
                </a:solidFill>
              </a:rPr>
              <a:t>Modified </a:t>
            </a:r>
            <a:r>
              <a:rPr lang="en-US" dirty="0">
                <a:solidFill>
                  <a:schemeClr val="bg1"/>
                </a:solidFill>
              </a:rPr>
              <a:t>“10 percent plan”—how different?</a:t>
            </a:r>
            <a:endParaRPr lang="en-US" i="1" dirty="0">
              <a:solidFill>
                <a:schemeClr val="bg1"/>
              </a:solidFill>
            </a:endParaRPr>
          </a:p>
          <a:p>
            <a:pPr>
              <a:defRPr/>
            </a:pPr>
            <a:r>
              <a:rPr lang="en-US" i="1" dirty="0">
                <a:solidFill>
                  <a:schemeClr val="bg1"/>
                </a:solidFill>
              </a:rPr>
              <a:t>Asked</a:t>
            </a:r>
            <a:r>
              <a:rPr lang="en-US" dirty="0">
                <a:solidFill>
                  <a:schemeClr val="bg1"/>
                </a:solidFill>
              </a:rPr>
              <a:t> constitutional conventions to do what</a:t>
            </a:r>
            <a:r>
              <a:rPr lang="en-US" dirty="0" smtClean="0">
                <a:solidFill>
                  <a:schemeClr val="bg1"/>
                </a:solidFill>
              </a:rPr>
              <a:t>?</a:t>
            </a:r>
          </a:p>
          <a:p>
            <a:pPr>
              <a:defRPr/>
            </a:pPr>
            <a:r>
              <a:rPr lang="en-US" i="1" dirty="0" smtClean="0">
                <a:solidFill>
                  <a:schemeClr val="bg1"/>
                </a:solidFill>
              </a:rPr>
              <a:t>Reception in South?</a:t>
            </a:r>
            <a:endParaRPr lang="en-US" i="1" dirty="0">
              <a:solidFill>
                <a:schemeClr val="bg1"/>
              </a:solidFill>
            </a:endParaRPr>
          </a:p>
          <a:p>
            <a:pPr eaLnBrk="1" hangingPunct="1">
              <a:defRPr/>
            </a:pPr>
            <a:endParaRPr lang="en-US" dirty="0" smtClean="0">
              <a:solidFill>
                <a:schemeClr val="bg1"/>
              </a:solidFill>
            </a:endParaRPr>
          </a:p>
          <a:p>
            <a:pPr eaLnBrk="1" hangingPunct="1">
              <a:defRPr/>
            </a:pPr>
            <a:endParaRPr lang="en-US" sz="2800" dirty="0" smtClean="0"/>
          </a:p>
          <a:p>
            <a:pPr eaLnBrk="1" hangingPunct="1">
              <a:defRPr/>
            </a:pPr>
            <a:endParaRPr lang="en-US" sz="2800" dirty="0" smtClean="0"/>
          </a:p>
          <a:p>
            <a:pPr eaLnBrk="1" hangingPunct="1">
              <a:defRPr/>
            </a:pPr>
            <a:endParaRPr lang="en-US" sz="2800" dirty="0" smtClean="0"/>
          </a:p>
        </p:txBody>
      </p:sp>
      <p:pic>
        <p:nvPicPr>
          <p:cNvPr id="8196" name="Picture 4" descr="Andrew%20Johnson"/>
          <p:cNvPicPr>
            <a:picLocks noChangeAspect="1" noChangeArrowheads="1"/>
          </p:cNvPicPr>
          <p:nvPr>
            <p:ph sz="half" idx="1"/>
          </p:nvPr>
        </p:nvPicPr>
        <p:blipFill>
          <a:blip r:embed="rId2" cstate="print"/>
          <a:srcRect/>
          <a:stretch>
            <a:fillRect/>
          </a:stretch>
        </p:blipFill>
        <p:spPr>
          <a:xfrm>
            <a:off x="228600" y="1600200"/>
            <a:ext cx="3100388" cy="4498975"/>
          </a:xfrm>
          <a:noFill/>
        </p:spPr>
      </p:pic>
      <p:sp>
        <p:nvSpPr>
          <p:cNvPr id="5" name="Slide Number Placeholder 4"/>
          <p:cNvSpPr>
            <a:spLocks noGrp="1"/>
          </p:cNvSpPr>
          <p:nvPr>
            <p:ph type="sldNum" sz="quarter" idx="12"/>
          </p:nvPr>
        </p:nvSpPr>
        <p:spPr/>
        <p:txBody>
          <a:bodyPr/>
          <a:lstStyle/>
          <a:p>
            <a:pPr>
              <a:defRPr/>
            </a:pPr>
            <a:fld id="{E0F689F5-3B55-4814-AC1A-588070915C2E}" type="slidenum">
              <a:rPr lang="en-US" smtClean="0"/>
              <a:pPr>
                <a:defRPr/>
              </a:pPr>
              <a:t>2</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277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2771">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2771">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2771">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71"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Rot="1" noChangeArrowheads="1"/>
          </p:cNvSpPr>
          <p:nvPr>
            <p:ph type="title"/>
          </p:nvPr>
        </p:nvSpPr>
        <p:spPr/>
        <p:txBody>
          <a:bodyPr/>
          <a:lstStyle/>
          <a:p>
            <a:pPr eaLnBrk="1" hangingPunct="1">
              <a:defRPr/>
            </a:pPr>
            <a:r>
              <a:rPr lang="en-US" sz="4000" dirty="0" smtClean="0">
                <a:solidFill>
                  <a:schemeClr val="bg1"/>
                </a:solidFill>
              </a:rPr>
              <a:t>“A Revival of Southern Defiance”</a:t>
            </a:r>
          </a:p>
        </p:txBody>
      </p:sp>
      <p:sp>
        <p:nvSpPr>
          <p:cNvPr id="5123" name="Rectangle 3"/>
          <p:cNvSpPr>
            <a:spLocks noGrp="1" noRot="1" noChangeArrowheads="1"/>
          </p:cNvSpPr>
          <p:nvPr>
            <p:ph type="body" idx="1"/>
          </p:nvPr>
        </p:nvSpPr>
        <p:spPr>
          <a:xfrm>
            <a:off x="301625" y="1295400"/>
            <a:ext cx="8540750" cy="4803775"/>
          </a:xfrm>
        </p:spPr>
        <p:txBody>
          <a:bodyPr/>
          <a:lstStyle/>
          <a:p>
            <a:pPr eaLnBrk="1" hangingPunct="1">
              <a:lnSpc>
                <a:spcPct val="90000"/>
              </a:lnSpc>
              <a:defRPr/>
            </a:pPr>
            <a:r>
              <a:rPr lang="en-US" dirty="0" smtClean="0">
                <a:solidFill>
                  <a:schemeClr val="bg1"/>
                </a:solidFill>
              </a:rPr>
              <a:t>1865 Constitutional Conventions</a:t>
            </a:r>
          </a:p>
          <a:p>
            <a:pPr lvl="1" eaLnBrk="1" hangingPunct="1">
              <a:lnSpc>
                <a:spcPct val="90000"/>
              </a:lnSpc>
              <a:defRPr/>
            </a:pPr>
            <a:r>
              <a:rPr lang="en-US" dirty="0" smtClean="0">
                <a:solidFill>
                  <a:schemeClr val="bg1"/>
                </a:solidFill>
              </a:rPr>
              <a:t>FL, GA, MS: secession?</a:t>
            </a:r>
          </a:p>
          <a:p>
            <a:pPr lvl="1" eaLnBrk="1" hangingPunct="1">
              <a:lnSpc>
                <a:spcPct val="90000"/>
              </a:lnSpc>
              <a:defRPr/>
            </a:pPr>
            <a:r>
              <a:rPr lang="en-US" dirty="0" smtClean="0">
                <a:solidFill>
                  <a:schemeClr val="bg1"/>
                </a:solidFill>
              </a:rPr>
              <a:t>GA, NC, SC: debt?</a:t>
            </a:r>
          </a:p>
          <a:p>
            <a:pPr lvl="1" eaLnBrk="1" hangingPunct="1">
              <a:lnSpc>
                <a:spcPct val="90000"/>
              </a:lnSpc>
              <a:defRPr/>
            </a:pPr>
            <a:r>
              <a:rPr lang="en-US" dirty="0" smtClean="0">
                <a:solidFill>
                  <a:schemeClr val="bg1"/>
                </a:solidFill>
              </a:rPr>
              <a:t>GA, MS: slavery?</a:t>
            </a:r>
          </a:p>
          <a:p>
            <a:pPr eaLnBrk="1" hangingPunct="1">
              <a:lnSpc>
                <a:spcPct val="90000"/>
              </a:lnSpc>
              <a:defRPr/>
            </a:pPr>
            <a:r>
              <a:rPr lang="en-US" dirty="0" smtClean="0">
                <a:solidFill>
                  <a:schemeClr val="bg1"/>
                </a:solidFill>
              </a:rPr>
              <a:t>13</a:t>
            </a:r>
            <a:r>
              <a:rPr lang="en-US" baseline="30000" dirty="0" smtClean="0">
                <a:solidFill>
                  <a:schemeClr val="bg1"/>
                </a:solidFill>
              </a:rPr>
              <a:t>th</a:t>
            </a:r>
            <a:r>
              <a:rPr lang="en-US" dirty="0" smtClean="0">
                <a:solidFill>
                  <a:schemeClr val="bg1"/>
                </a:solidFill>
              </a:rPr>
              <a:t> Amendment (MS, 1995)</a:t>
            </a:r>
          </a:p>
          <a:p>
            <a:pPr eaLnBrk="1" hangingPunct="1">
              <a:lnSpc>
                <a:spcPct val="90000"/>
              </a:lnSpc>
              <a:defRPr/>
            </a:pPr>
            <a:r>
              <a:rPr lang="en-US" dirty="0" smtClean="0">
                <a:solidFill>
                  <a:schemeClr val="bg1"/>
                </a:solidFill>
              </a:rPr>
              <a:t>Elections, Black </a:t>
            </a:r>
            <a:r>
              <a:rPr lang="en-US" dirty="0" smtClean="0">
                <a:solidFill>
                  <a:schemeClr val="bg1"/>
                </a:solidFill>
              </a:rPr>
              <a:t>Codes, Pardons</a:t>
            </a:r>
          </a:p>
          <a:p>
            <a:pPr eaLnBrk="1" hangingPunct="1">
              <a:lnSpc>
                <a:spcPct val="90000"/>
              </a:lnSpc>
              <a:defRPr/>
            </a:pPr>
            <a:r>
              <a:rPr lang="en-US" dirty="0" smtClean="0">
                <a:solidFill>
                  <a:schemeClr val="bg1"/>
                </a:solidFill>
              </a:rPr>
              <a:t>What steps did Congress take to undermine Johnson’s plan?</a:t>
            </a:r>
            <a:endParaRPr lang="en-US" dirty="0" smtClean="0"/>
          </a:p>
          <a:p>
            <a:pPr lvl="1" eaLnBrk="1" hangingPunct="1">
              <a:lnSpc>
                <a:spcPct val="90000"/>
              </a:lnSpc>
              <a:buFont typeface="Wingdings" pitchFamily="2" charset="2"/>
              <a:buNone/>
              <a:defRPr/>
            </a:pPr>
            <a:endParaRPr lang="en-US" dirty="0" smtClean="0"/>
          </a:p>
          <a:p>
            <a:pPr lvl="1" eaLnBrk="1" hangingPunct="1">
              <a:lnSpc>
                <a:spcPct val="90000"/>
              </a:lnSpc>
              <a:defRPr/>
            </a:pPr>
            <a:endParaRPr lang="en-US" dirty="0" smtClean="0"/>
          </a:p>
        </p:txBody>
      </p:sp>
      <p:sp>
        <p:nvSpPr>
          <p:cNvPr id="4" name="Slide Number Placeholder 3"/>
          <p:cNvSpPr>
            <a:spLocks noGrp="1"/>
          </p:cNvSpPr>
          <p:nvPr>
            <p:ph type="sldNum" sz="quarter" idx="12"/>
          </p:nvPr>
        </p:nvSpPr>
        <p:spPr/>
        <p:txBody>
          <a:bodyPr/>
          <a:lstStyle/>
          <a:p>
            <a:fld id="{FCBEEA23-A3C9-47AE-A0CA-DB77071D266D}" type="slidenum">
              <a:rPr lang="en-US" smtClean="0"/>
              <a:t>3</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12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12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5123">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123">
                                            <p:txEl>
                                              <p:pRg st="3" end="3"/>
                                            </p:txEl>
                                          </p:spTgt>
                                        </p:tgtEl>
                                        <p:attrNameLst>
                                          <p:attrName>style.visibility</p:attrName>
                                        </p:attrNameLst>
                                      </p:cBhvr>
                                      <p:to>
                                        <p:strVal val="visible"/>
                                      </p:to>
                                    </p:set>
                                  </p:childTnLst>
                                </p:cTn>
                              </p:par>
                            </p:childTnLst>
                          </p:cTn>
                        </p:par>
                      </p:childTnLst>
                    </p:cTn>
                  </p:par>
                  <p:par>
                    <p:cTn id="13" fill="hold" nodeType="clickPar">
                      <p:stCondLst>
                        <p:cond delay="indefinite"/>
                      </p:stCondLst>
                      <p:childTnLst>
                        <p:par>
                          <p:cTn id="14" fill="hold" nodeType="withGroup">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5123">
                                            <p:txEl>
                                              <p:pRg st="4" end="4"/>
                                            </p:txEl>
                                          </p:spTgt>
                                        </p:tgtEl>
                                        <p:attrNameLst>
                                          <p:attrName>style.visibility</p:attrName>
                                        </p:attrNameLst>
                                      </p:cBhvr>
                                      <p:to>
                                        <p:strVal val="visible"/>
                                      </p:to>
                                    </p:set>
                                  </p:childTnLst>
                                </p:cTn>
                              </p:par>
                            </p:childTnLst>
                          </p:cTn>
                        </p:par>
                      </p:childTnLst>
                    </p:cTn>
                  </p:par>
                  <p:par>
                    <p:cTn id="17" fill="hold" nodeType="clickPar">
                      <p:stCondLst>
                        <p:cond delay="indefinite"/>
                      </p:stCondLst>
                      <p:childTnLst>
                        <p:par>
                          <p:cTn id="18" fill="hold" nodeType="withGroup">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5123">
                                            <p:txEl>
                                              <p:pRg st="5" end="5"/>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512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Rot="1" noChangeArrowheads="1"/>
          </p:cNvSpPr>
          <p:nvPr>
            <p:ph type="title"/>
          </p:nvPr>
        </p:nvSpPr>
        <p:spPr/>
        <p:txBody>
          <a:bodyPr>
            <a:normAutofit fontScale="90000"/>
          </a:bodyPr>
          <a:lstStyle/>
          <a:p>
            <a:pPr eaLnBrk="1" hangingPunct="1">
              <a:defRPr/>
            </a:pPr>
            <a:r>
              <a:rPr lang="en-US" dirty="0" smtClean="0">
                <a:solidFill>
                  <a:schemeClr val="bg1"/>
                </a:solidFill>
              </a:rPr>
              <a:t>Congressional </a:t>
            </a:r>
            <a:r>
              <a:rPr lang="en-US" dirty="0" smtClean="0">
                <a:solidFill>
                  <a:schemeClr val="bg1"/>
                </a:solidFill>
              </a:rPr>
              <a:t>Reconstruction, 1866</a:t>
            </a:r>
            <a:endParaRPr lang="en-US" dirty="0" smtClean="0">
              <a:solidFill>
                <a:schemeClr val="bg1"/>
              </a:solidFill>
            </a:endParaRPr>
          </a:p>
        </p:txBody>
      </p:sp>
      <p:sp>
        <p:nvSpPr>
          <p:cNvPr id="24579" name="Rectangle 3"/>
          <p:cNvSpPr>
            <a:spLocks noGrp="1" noRot="1" noChangeArrowheads="1"/>
          </p:cNvSpPr>
          <p:nvPr>
            <p:ph type="body" idx="1"/>
          </p:nvPr>
        </p:nvSpPr>
        <p:spPr/>
        <p:txBody>
          <a:bodyPr/>
          <a:lstStyle/>
          <a:p>
            <a:pPr eaLnBrk="1" hangingPunct="1">
              <a:defRPr/>
            </a:pPr>
            <a:r>
              <a:rPr lang="en-US" b="1" dirty="0" smtClean="0">
                <a:solidFill>
                  <a:schemeClr val="bg1"/>
                </a:solidFill>
              </a:rPr>
              <a:t>Step 1</a:t>
            </a:r>
            <a:r>
              <a:rPr lang="en-US" dirty="0" smtClean="0">
                <a:solidFill>
                  <a:schemeClr val="bg1"/>
                </a:solidFill>
              </a:rPr>
              <a:t>: Deny southern seats</a:t>
            </a:r>
            <a:r>
              <a:rPr lang="en-US" b="1" dirty="0" smtClean="0">
                <a:solidFill>
                  <a:schemeClr val="bg1"/>
                </a:solidFill>
              </a:rPr>
              <a:t> </a:t>
            </a:r>
          </a:p>
          <a:p>
            <a:pPr eaLnBrk="1" hangingPunct="1">
              <a:defRPr/>
            </a:pPr>
            <a:r>
              <a:rPr lang="en-US" b="1" dirty="0" smtClean="0">
                <a:solidFill>
                  <a:schemeClr val="bg1"/>
                </a:solidFill>
              </a:rPr>
              <a:t>Step 2</a:t>
            </a:r>
            <a:r>
              <a:rPr lang="en-US" dirty="0" smtClean="0">
                <a:solidFill>
                  <a:schemeClr val="bg1"/>
                </a:solidFill>
              </a:rPr>
              <a:t>: Joint Committee on Reconstruction</a:t>
            </a:r>
          </a:p>
          <a:p>
            <a:pPr lvl="1" eaLnBrk="1" hangingPunct="1">
              <a:defRPr/>
            </a:pPr>
            <a:r>
              <a:rPr lang="en-US" dirty="0" smtClean="0">
                <a:solidFill>
                  <a:schemeClr val="bg1"/>
                </a:solidFill>
              </a:rPr>
              <a:t>800 page report </a:t>
            </a:r>
          </a:p>
          <a:p>
            <a:pPr eaLnBrk="1" hangingPunct="1">
              <a:defRPr/>
            </a:pPr>
            <a:r>
              <a:rPr lang="en-US" b="1" dirty="0" smtClean="0">
                <a:solidFill>
                  <a:schemeClr val="bg1"/>
                </a:solidFill>
              </a:rPr>
              <a:t>Step 3: </a:t>
            </a:r>
            <a:r>
              <a:rPr lang="en-US" dirty="0" smtClean="0">
                <a:solidFill>
                  <a:schemeClr val="bg1"/>
                </a:solidFill>
              </a:rPr>
              <a:t>Civil Rights Act of 1866</a:t>
            </a:r>
          </a:p>
          <a:p>
            <a:pPr eaLnBrk="1" hangingPunct="1">
              <a:defRPr/>
            </a:pPr>
            <a:r>
              <a:rPr lang="en-US" b="1" dirty="0" smtClean="0">
                <a:solidFill>
                  <a:schemeClr val="bg1"/>
                </a:solidFill>
              </a:rPr>
              <a:t>Step </a:t>
            </a:r>
            <a:r>
              <a:rPr lang="en-US" b="1" dirty="0" smtClean="0">
                <a:solidFill>
                  <a:schemeClr val="bg1"/>
                </a:solidFill>
              </a:rPr>
              <a:t>4</a:t>
            </a:r>
            <a:r>
              <a:rPr lang="en-US" dirty="0" smtClean="0">
                <a:solidFill>
                  <a:schemeClr val="bg1"/>
                </a:solidFill>
              </a:rPr>
              <a:t>: 14</a:t>
            </a:r>
            <a:r>
              <a:rPr lang="en-US" baseline="30000" dirty="0" smtClean="0">
                <a:solidFill>
                  <a:schemeClr val="bg1"/>
                </a:solidFill>
              </a:rPr>
              <a:t>th</a:t>
            </a:r>
            <a:r>
              <a:rPr lang="en-US" dirty="0" smtClean="0">
                <a:solidFill>
                  <a:schemeClr val="bg1"/>
                </a:solidFill>
              </a:rPr>
              <a:t> </a:t>
            </a:r>
            <a:r>
              <a:rPr lang="en-US" dirty="0" smtClean="0">
                <a:solidFill>
                  <a:schemeClr val="bg1"/>
                </a:solidFill>
              </a:rPr>
              <a:t>Amendment</a:t>
            </a:r>
          </a:p>
          <a:p>
            <a:pPr eaLnBrk="1" hangingPunct="1">
              <a:defRPr/>
            </a:pPr>
            <a:endParaRPr lang="en-US" dirty="0">
              <a:solidFill>
                <a:schemeClr val="bg1"/>
              </a:solidFill>
            </a:endParaRPr>
          </a:p>
          <a:p>
            <a:pPr lvl="1">
              <a:defRPr/>
            </a:pPr>
            <a:endParaRPr lang="en-US" dirty="0" smtClean="0">
              <a:solidFill>
                <a:schemeClr val="bg1"/>
              </a:solidFill>
            </a:endParaRPr>
          </a:p>
          <a:p>
            <a:pPr eaLnBrk="1" hangingPunct="1">
              <a:defRPr/>
            </a:pPr>
            <a:endParaRPr lang="en-US" dirty="0" smtClean="0"/>
          </a:p>
        </p:txBody>
      </p:sp>
      <p:sp>
        <p:nvSpPr>
          <p:cNvPr id="4" name="Slide Number Placeholder 3"/>
          <p:cNvSpPr>
            <a:spLocks noGrp="1"/>
          </p:cNvSpPr>
          <p:nvPr>
            <p:ph type="sldNum" sz="quarter" idx="12"/>
          </p:nvPr>
        </p:nvSpPr>
        <p:spPr/>
        <p:txBody>
          <a:bodyPr/>
          <a:lstStyle/>
          <a:p>
            <a:fld id="{FCBEEA23-A3C9-47AE-A0CA-DB77071D266D}" type="slidenum">
              <a:rPr lang="en-US" smtClean="0"/>
              <a:t>4</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4579">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4579">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4579">
                                            <p:txEl>
                                              <p:pRg st="2" end="2"/>
                                            </p:txEl>
                                          </p:spTgt>
                                        </p:tgtEl>
                                        <p:attrNameLst>
                                          <p:attrName>style.visibility</p:attrName>
                                        </p:attrNameLst>
                                      </p:cBhvr>
                                      <p:to>
                                        <p:strVal val="visible"/>
                                      </p:to>
                                    </p:set>
                                  </p:childTnLst>
                                </p:cTn>
                              </p:par>
                            </p:childTnLst>
                          </p:cTn>
                        </p:par>
                      </p:childTnLst>
                    </p:cTn>
                  </p:par>
                  <p:par>
                    <p:cTn id="13" fill="hold" nodeType="clickPar">
                      <p:stCondLst>
                        <p:cond delay="indefinite"/>
                      </p:stCondLst>
                      <p:childTnLst>
                        <p:par>
                          <p:cTn id="14" fill="hold" nodeType="withGroup">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24579">
                                            <p:txEl>
                                              <p:pRg st="3" end="3"/>
                                            </p:txEl>
                                          </p:spTgt>
                                        </p:tgtEl>
                                        <p:attrNameLst>
                                          <p:attrName>style.visibility</p:attrName>
                                        </p:attrNameLst>
                                      </p:cBhvr>
                                      <p:to>
                                        <p:strVal val="visible"/>
                                      </p:to>
                                    </p:set>
                                  </p:childTnLst>
                                </p:cTn>
                              </p:par>
                            </p:childTnLst>
                          </p:cTn>
                        </p:par>
                      </p:childTnLst>
                    </p:cTn>
                  </p:par>
                  <p:par>
                    <p:cTn id="17" fill="hold" nodeType="clickPar">
                      <p:stCondLst>
                        <p:cond delay="indefinite"/>
                      </p:stCondLst>
                      <p:childTnLst>
                        <p:par>
                          <p:cTn id="18" fill="hold" nodeType="withGroup">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24579">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79"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Rot="1" noChangeArrowheads="1"/>
          </p:cNvSpPr>
          <p:nvPr>
            <p:ph type="title"/>
          </p:nvPr>
        </p:nvSpPr>
        <p:spPr/>
        <p:txBody>
          <a:bodyPr/>
          <a:lstStyle/>
          <a:p>
            <a:pPr eaLnBrk="1" hangingPunct="1">
              <a:defRPr/>
            </a:pPr>
            <a:r>
              <a:rPr lang="en-US" dirty="0" smtClean="0">
                <a:solidFill>
                  <a:schemeClr val="bg1"/>
                </a:solidFill>
              </a:rPr>
              <a:t>14</a:t>
            </a:r>
            <a:r>
              <a:rPr lang="en-US" baseline="30000" dirty="0" smtClean="0">
                <a:solidFill>
                  <a:schemeClr val="bg1"/>
                </a:solidFill>
              </a:rPr>
              <a:t>th</a:t>
            </a:r>
            <a:r>
              <a:rPr lang="en-US" dirty="0" smtClean="0">
                <a:solidFill>
                  <a:schemeClr val="bg1"/>
                </a:solidFill>
              </a:rPr>
              <a:t> Amendment</a:t>
            </a:r>
          </a:p>
        </p:txBody>
      </p:sp>
      <p:sp>
        <p:nvSpPr>
          <p:cNvPr id="12291" name="Rectangle 3"/>
          <p:cNvSpPr>
            <a:spLocks noGrp="1" noRot="1" noChangeArrowheads="1"/>
          </p:cNvSpPr>
          <p:nvPr>
            <p:ph idx="1"/>
          </p:nvPr>
        </p:nvSpPr>
        <p:spPr>
          <a:xfrm>
            <a:off x="538163" y="1219200"/>
            <a:ext cx="8067675" cy="4845050"/>
          </a:xfrm>
        </p:spPr>
        <p:txBody>
          <a:bodyPr/>
          <a:lstStyle/>
          <a:p>
            <a:pPr eaLnBrk="1" hangingPunct="1">
              <a:defRPr/>
            </a:pPr>
            <a:r>
              <a:rPr lang="en-US" sz="2800" dirty="0" smtClean="0">
                <a:solidFill>
                  <a:schemeClr val="bg1"/>
                </a:solidFill>
                <a:latin typeface="Arial Unicode MS" pitchFamily="34" charset="-128"/>
              </a:rPr>
              <a:t>1</a:t>
            </a:r>
            <a:r>
              <a:rPr lang="en-US" sz="2800" dirty="0" smtClean="0">
                <a:solidFill>
                  <a:schemeClr val="bg1"/>
                </a:solidFill>
                <a:latin typeface="Arial Unicode MS" pitchFamily="34" charset="-128"/>
              </a:rPr>
              <a:t>. </a:t>
            </a:r>
            <a:r>
              <a:rPr lang="en-US" sz="2800" dirty="0" smtClean="0">
                <a:solidFill>
                  <a:schemeClr val="bg1"/>
                </a:solidFill>
                <a:latin typeface="Arial Unicode MS" pitchFamily="34" charset="-128"/>
              </a:rPr>
              <a:t>All persons born or naturalized in the United States, and subject to the jurisdiction thereof, are citizens of the United States and of the State wherein they reside. No State shall make or enforce any law which shall abridge the privileges or immunities of citizens of the United States; nor shall any State deprive any person of life, liberty, or property, without due process of law; nor deny to any person within its jurisdiction the equal protection of the laws. </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Rot="1" noChangeArrowheads="1"/>
          </p:cNvSpPr>
          <p:nvPr>
            <p:ph type="title"/>
          </p:nvPr>
        </p:nvSpPr>
        <p:spPr>
          <a:xfrm>
            <a:off x="301625" y="0"/>
            <a:ext cx="8540750" cy="838200"/>
          </a:xfrm>
        </p:spPr>
        <p:txBody>
          <a:bodyPr/>
          <a:lstStyle/>
          <a:p>
            <a:pPr eaLnBrk="1" hangingPunct="1">
              <a:defRPr/>
            </a:pPr>
            <a:r>
              <a:rPr lang="en-US" dirty="0" smtClean="0">
                <a:solidFill>
                  <a:schemeClr val="bg1"/>
                </a:solidFill>
              </a:rPr>
              <a:t>14</a:t>
            </a:r>
            <a:r>
              <a:rPr lang="en-US" baseline="30000" dirty="0" smtClean="0">
                <a:solidFill>
                  <a:schemeClr val="bg1"/>
                </a:solidFill>
              </a:rPr>
              <a:t>th</a:t>
            </a:r>
            <a:r>
              <a:rPr lang="en-US" dirty="0" smtClean="0">
                <a:solidFill>
                  <a:schemeClr val="bg1"/>
                </a:solidFill>
              </a:rPr>
              <a:t> Amendment</a:t>
            </a:r>
          </a:p>
        </p:txBody>
      </p:sp>
      <p:sp>
        <p:nvSpPr>
          <p:cNvPr id="27651" name="Rectangle 3"/>
          <p:cNvSpPr>
            <a:spLocks noGrp="1" noRot="1" noChangeArrowheads="1"/>
          </p:cNvSpPr>
          <p:nvPr>
            <p:ph idx="1"/>
          </p:nvPr>
        </p:nvSpPr>
        <p:spPr>
          <a:xfrm>
            <a:off x="301625" y="685800"/>
            <a:ext cx="8540750" cy="5413375"/>
          </a:xfrm>
        </p:spPr>
        <p:txBody>
          <a:bodyPr>
            <a:normAutofit lnSpcReduction="10000"/>
          </a:bodyPr>
          <a:lstStyle/>
          <a:p>
            <a:pPr eaLnBrk="1" hangingPunct="1">
              <a:defRPr/>
            </a:pPr>
            <a:r>
              <a:rPr lang="en-US" sz="2400" dirty="0" smtClean="0">
                <a:solidFill>
                  <a:schemeClr val="bg1"/>
                </a:solidFill>
                <a:latin typeface="Arial Unicode MS" pitchFamily="34" charset="-128"/>
              </a:rPr>
              <a:t>2. Representatives shall be apportioned among the several States according to their respective numbers, counting the whole number of persons in each State, excluding Indians not taxed. But when the right to vote at any election for the choice of electors for President and Vice-President of the United States, Representatives in Congress, the Executive and Judicial officers of a State, or the members of the Legislature thereof, is denied to any of the male inhabitants of such State, being twenty-one years of age, and citizens of the United States, or in any way abridged, except for participation in rebellion, or other crime, the basis of representation therein shall be reduced in the proportion which the number of such male citizens shall bear to the whole number of male citizens twenty-one years of age in such State.</a:t>
            </a:r>
            <a:r>
              <a:rPr lang="en-US" sz="2400" dirty="0" smtClean="0">
                <a:solidFill>
                  <a:schemeClr val="bg1"/>
                </a:solidFill>
              </a:rPr>
              <a:t> </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Rot="1" noChangeArrowheads="1"/>
          </p:cNvSpPr>
          <p:nvPr>
            <p:ph type="title"/>
          </p:nvPr>
        </p:nvSpPr>
        <p:spPr/>
        <p:txBody>
          <a:bodyPr/>
          <a:lstStyle/>
          <a:p>
            <a:pPr eaLnBrk="1" hangingPunct="1">
              <a:defRPr/>
            </a:pPr>
            <a:r>
              <a:rPr lang="en-US" dirty="0" smtClean="0">
                <a:solidFill>
                  <a:schemeClr val="bg1"/>
                </a:solidFill>
              </a:rPr>
              <a:t>14</a:t>
            </a:r>
            <a:r>
              <a:rPr lang="en-US" baseline="30000" dirty="0" smtClean="0">
                <a:solidFill>
                  <a:schemeClr val="bg1"/>
                </a:solidFill>
              </a:rPr>
              <a:t>th</a:t>
            </a:r>
            <a:r>
              <a:rPr lang="en-US" dirty="0" smtClean="0">
                <a:solidFill>
                  <a:schemeClr val="bg1"/>
                </a:solidFill>
              </a:rPr>
              <a:t> Amendment</a:t>
            </a:r>
          </a:p>
        </p:txBody>
      </p:sp>
      <p:sp>
        <p:nvSpPr>
          <p:cNvPr id="28675" name="Rectangle 3"/>
          <p:cNvSpPr>
            <a:spLocks noGrp="1" noRot="1" noChangeArrowheads="1"/>
          </p:cNvSpPr>
          <p:nvPr>
            <p:ph idx="1"/>
          </p:nvPr>
        </p:nvSpPr>
        <p:spPr>
          <a:xfrm>
            <a:off x="301625" y="1066800"/>
            <a:ext cx="8540750" cy="5032375"/>
          </a:xfrm>
        </p:spPr>
        <p:txBody>
          <a:bodyPr/>
          <a:lstStyle/>
          <a:p>
            <a:pPr eaLnBrk="1" hangingPunct="1">
              <a:defRPr/>
            </a:pPr>
            <a:r>
              <a:rPr lang="en-US" sz="2400" dirty="0" smtClean="0">
                <a:solidFill>
                  <a:schemeClr val="bg1"/>
                </a:solidFill>
                <a:latin typeface="Arial Unicode MS" pitchFamily="34" charset="-128"/>
              </a:rPr>
              <a:t>3. No person shall be a Senator or Representative in Congress, or elector of President and Vice-President, or hold any office, civil or military, under the United States, or under any State, who, having previously taken an oath, as a member of Congress, or as an officer of the United States, or as a member of any State legislature, or as an executive or judicial officer of any State, to support the Constitution of the United States, shall have engaged in insurrection or rebellion against the same, or given aid or comfort to the enemies thereof. But Congress may by a vote of two-thirds of each House, remove such disability. </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Rot="1" noChangeArrowheads="1"/>
          </p:cNvSpPr>
          <p:nvPr>
            <p:ph type="title"/>
          </p:nvPr>
        </p:nvSpPr>
        <p:spPr/>
        <p:txBody>
          <a:bodyPr/>
          <a:lstStyle/>
          <a:p>
            <a:pPr eaLnBrk="1" hangingPunct="1">
              <a:defRPr/>
            </a:pPr>
            <a:r>
              <a:rPr lang="en-US" dirty="0" smtClean="0">
                <a:solidFill>
                  <a:schemeClr val="bg1"/>
                </a:solidFill>
              </a:rPr>
              <a:t>14</a:t>
            </a:r>
            <a:r>
              <a:rPr lang="en-US" baseline="30000" dirty="0" smtClean="0">
                <a:solidFill>
                  <a:schemeClr val="bg1"/>
                </a:solidFill>
              </a:rPr>
              <a:t>th</a:t>
            </a:r>
            <a:r>
              <a:rPr lang="en-US" dirty="0" smtClean="0">
                <a:solidFill>
                  <a:schemeClr val="bg1"/>
                </a:solidFill>
              </a:rPr>
              <a:t> Amendment</a:t>
            </a:r>
          </a:p>
        </p:txBody>
      </p:sp>
      <p:sp>
        <p:nvSpPr>
          <p:cNvPr id="29699" name="Rectangle 3"/>
          <p:cNvSpPr>
            <a:spLocks noGrp="1" noRot="1" noChangeArrowheads="1"/>
          </p:cNvSpPr>
          <p:nvPr>
            <p:ph idx="1"/>
          </p:nvPr>
        </p:nvSpPr>
        <p:spPr>
          <a:xfrm>
            <a:off x="301625" y="1143000"/>
            <a:ext cx="8540750" cy="4956175"/>
          </a:xfrm>
        </p:spPr>
        <p:txBody>
          <a:bodyPr/>
          <a:lstStyle/>
          <a:p>
            <a:pPr eaLnBrk="1" hangingPunct="1">
              <a:defRPr/>
            </a:pPr>
            <a:r>
              <a:rPr lang="en-US" sz="2400" dirty="0" smtClean="0">
                <a:solidFill>
                  <a:schemeClr val="bg1"/>
                </a:solidFill>
                <a:latin typeface="Arial Unicode MS" pitchFamily="34" charset="-128"/>
              </a:rPr>
              <a:t>4. The validity of the public debt of the United States, authorized by law, including debts incurred for payment of pensions and bounties for services in suppressing insurrection or rebellion, shall not be questioned. But neither the United States nor any State shall assume or pay any debt or obligation incurred in aid of insurrection or rebellion against the United States, or any claim for the loss or emancipation of any slave; but all such debts, obligations and claims shall be held illegal and void</a:t>
            </a:r>
            <a:r>
              <a:rPr lang="en-US" sz="2400" dirty="0" smtClean="0">
                <a:solidFill>
                  <a:schemeClr val="bg1"/>
                </a:solidFill>
              </a:rPr>
              <a:t> </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bg1"/>
                </a:solidFill>
              </a:rPr>
              <a:t>Step 5: Election of 1866</a:t>
            </a:r>
            <a:endParaRPr lang="en-US" dirty="0">
              <a:solidFill>
                <a:schemeClr val="bg1"/>
              </a:solidFill>
            </a:endParaRPr>
          </a:p>
        </p:txBody>
      </p:sp>
      <p:sp>
        <p:nvSpPr>
          <p:cNvPr id="3" name="Content Placeholder 2"/>
          <p:cNvSpPr>
            <a:spLocks noGrp="1"/>
          </p:cNvSpPr>
          <p:nvPr>
            <p:ph sz="half" idx="1"/>
          </p:nvPr>
        </p:nvSpPr>
        <p:spPr/>
        <p:txBody>
          <a:bodyPr/>
          <a:lstStyle/>
          <a:p>
            <a:endParaRPr lang="en-US" dirty="0"/>
          </a:p>
        </p:txBody>
      </p:sp>
      <p:sp>
        <p:nvSpPr>
          <p:cNvPr id="4" name="Content Placeholder 3"/>
          <p:cNvSpPr>
            <a:spLocks noGrp="1"/>
          </p:cNvSpPr>
          <p:nvPr>
            <p:ph sz="half" idx="2"/>
          </p:nvPr>
        </p:nvSpPr>
        <p:spPr/>
        <p:txBody>
          <a:bodyPr/>
          <a:lstStyle/>
          <a:p>
            <a:pPr>
              <a:defRPr/>
            </a:pPr>
            <a:endParaRPr lang="en-US" dirty="0"/>
          </a:p>
        </p:txBody>
      </p:sp>
      <p:sp>
        <p:nvSpPr>
          <p:cNvPr id="5" name="Slide Number Placeholder 4"/>
          <p:cNvSpPr>
            <a:spLocks noGrp="1"/>
          </p:cNvSpPr>
          <p:nvPr>
            <p:ph type="sldNum" sz="quarter" idx="12"/>
          </p:nvPr>
        </p:nvSpPr>
        <p:spPr/>
        <p:txBody>
          <a:bodyPr/>
          <a:lstStyle/>
          <a:p>
            <a:fld id="{FCBEEA23-A3C9-47AE-A0CA-DB77071D266D}" type="slidenum">
              <a:rPr lang="en-US" smtClean="0"/>
              <a:t>9</a:t>
            </a:fld>
            <a:endParaRPr lang="en-US"/>
          </a:p>
        </p:txBody>
      </p:sp>
      <p:pic>
        <p:nvPicPr>
          <p:cNvPr id="1026" name="Picture 2" descr="http://www.blackinformant.com/wp-content/uploads/2010/08/ZZ31AB8CF6.jpg"/>
          <p:cNvPicPr>
            <a:picLocks noChangeAspect="1" noChangeArrowheads="1"/>
          </p:cNvPicPr>
          <p:nvPr/>
        </p:nvPicPr>
        <p:blipFill>
          <a:blip r:embed="rId2" cstate="print"/>
          <a:srcRect/>
          <a:stretch>
            <a:fillRect/>
          </a:stretch>
        </p:blipFill>
        <p:spPr bwMode="auto">
          <a:xfrm>
            <a:off x="609600" y="1905000"/>
            <a:ext cx="3738784" cy="2667000"/>
          </a:xfrm>
          <a:prstGeom prst="rect">
            <a:avLst/>
          </a:prstGeom>
          <a:noFill/>
        </p:spPr>
      </p:pic>
      <p:pic>
        <p:nvPicPr>
          <p:cNvPr id="1028" name="Picture 4" descr="http://2.bp.blogspot.com/_BZFYe98kpkk/S1sxr0Qx4pI/AAAAAAAACtA/ZteoIhglvpI/s400/Bloody+Shirt.gif"/>
          <p:cNvPicPr>
            <a:picLocks noChangeAspect="1" noChangeArrowheads="1"/>
          </p:cNvPicPr>
          <p:nvPr/>
        </p:nvPicPr>
        <p:blipFill>
          <a:blip r:embed="rId3" cstate="print"/>
          <a:srcRect/>
          <a:stretch>
            <a:fillRect/>
          </a:stretch>
        </p:blipFill>
        <p:spPr bwMode="auto">
          <a:xfrm>
            <a:off x="5105400" y="1905000"/>
            <a:ext cx="3019425" cy="3810000"/>
          </a:xfrm>
          <a:prstGeom prst="rect">
            <a:avLst/>
          </a:prstGeom>
          <a:noFill/>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59</TotalTime>
  <Words>772</Words>
  <Application>Microsoft Office PowerPoint</Application>
  <PresentationFormat>On-screen Show (4:3)</PresentationFormat>
  <Paragraphs>74</Paragraphs>
  <Slides>16</Slides>
  <Notes>0</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Office Theme</vt:lpstr>
      <vt:lpstr>Reconstruction after 1866:  The Cliff Notes Version</vt:lpstr>
      <vt:lpstr>Recapitulation: Andrew Johnson and “Presidential Restoration,” 1865</vt:lpstr>
      <vt:lpstr>“A Revival of Southern Defiance”</vt:lpstr>
      <vt:lpstr>Congressional Reconstruction, 1866</vt:lpstr>
      <vt:lpstr>14th Amendment</vt:lpstr>
      <vt:lpstr>14th Amendment</vt:lpstr>
      <vt:lpstr>14th Amendment</vt:lpstr>
      <vt:lpstr>14th Amendment</vt:lpstr>
      <vt:lpstr>Step 5: Election of 1866</vt:lpstr>
      <vt:lpstr>Step 6: Reconstruction Acts of 1867 and a southern Republican Party</vt:lpstr>
      <vt:lpstr>Step 7: Congress vs. Johnson, 1868 </vt:lpstr>
      <vt:lpstr>Election of 1868</vt:lpstr>
      <vt:lpstr>Economics</vt:lpstr>
      <vt:lpstr>Retreat from Reconstruction</vt:lpstr>
      <vt:lpstr>“Redemption”</vt:lpstr>
      <vt:lpstr>Compromise of 1877</vt:lpstr>
    </vt:vector>
  </TitlesOfParts>
  <Company>Hewlett-Packard Company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Reconstruction after 1866:  The Cliff Notes Version</dc:title>
  <dc:creator>Rex</dc:creator>
  <cp:lastModifiedBy>Rex</cp:lastModifiedBy>
  <cp:revision>9</cp:revision>
  <dcterms:created xsi:type="dcterms:W3CDTF">2012-05-30T14:57:39Z</dcterms:created>
  <dcterms:modified xsi:type="dcterms:W3CDTF">2012-05-30T15:57:08Z</dcterms:modified>
</cp:coreProperties>
</file>