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57"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1885BE-AF31-4D49-BD7B-EBBFDE11707D}" type="datetimeFigureOut">
              <a:rPr lang="en-US" smtClean="0"/>
              <a:t>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1885BE-AF31-4D49-BD7B-EBBFDE11707D}" type="datetimeFigureOut">
              <a:rPr lang="en-US" smtClean="0"/>
              <a:t>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1885BE-AF31-4D49-BD7B-EBBFDE11707D}" type="datetimeFigureOut">
              <a:rPr lang="en-US" smtClean="0"/>
              <a:t>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1885BE-AF31-4D49-BD7B-EBBFDE11707D}" type="datetimeFigureOut">
              <a:rPr lang="en-US" smtClean="0"/>
              <a:t>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1885BE-AF31-4D49-BD7B-EBBFDE11707D}" type="datetimeFigureOut">
              <a:rPr lang="en-US" smtClean="0"/>
              <a:t>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1885BE-AF31-4D49-BD7B-EBBFDE11707D}" type="datetimeFigureOut">
              <a:rPr lang="en-US" smtClean="0"/>
              <a:t>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1885BE-AF31-4D49-BD7B-EBBFDE11707D}" type="datetimeFigureOut">
              <a:rPr lang="en-US" smtClean="0"/>
              <a:t>7/12/2011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1885BE-AF31-4D49-BD7B-EBBFDE11707D}" type="datetimeFigureOut">
              <a:rPr lang="en-US" smtClean="0"/>
              <a:t>7/12/2011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1885BE-AF31-4D49-BD7B-EBBFDE11707D}" type="datetimeFigureOut">
              <a:rPr lang="en-US" smtClean="0"/>
              <a:t>7/12/2011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1885BE-AF31-4D49-BD7B-EBBFDE11707D}" type="datetimeFigureOut">
              <a:rPr lang="en-US" smtClean="0"/>
              <a:t>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1885BE-AF31-4D49-BD7B-EBBFDE11707D}" type="datetimeFigureOut">
              <a:rPr lang="en-US" smtClean="0"/>
              <a:t>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DA2921-349A-4436-886E-41F4CB2FB57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1885BE-AF31-4D49-BD7B-EBBFDE11707D}" type="datetimeFigureOut">
              <a:rPr lang="en-US" smtClean="0"/>
              <a:t>7/12/2011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DA2921-349A-4436-886E-41F4CB2FB57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54731"/>
            <a:ext cx="7772400" cy="941069"/>
          </a:xfrm>
        </p:spPr>
        <p:txBody>
          <a:bodyPr>
            <a:normAutofit/>
          </a:bodyPr>
          <a:lstStyle/>
          <a:p>
            <a:r>
              <a:rPr lang="en-US" sz="4800" dirty="0" smtClean="0">
                <a:effectLst>
                  <a:outerShdw blurRad="38100" dist="38100" dir="2700000" algn="tl">
                    <a:srgbClr val="000000">
                      <a:alpha val="43137"/>
                    </a:srgbClr>
                  </a:outerShdw>
                </a:effectLst>
              </a:rPr>
              <a:t>Nullification in Context</a:t>
            </a:r>
            <a:endParaRPr lang="en-US" sz="48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4648200"/>
            <a:ext cx="6400800" cy="990600"/>
          </a:xfrm>
        </p:spPr>
        <p:txBody>
          <a:bodyPr/>
          <a:lstStyle/>
          <a:p>
            <a:r>
              <a:rPr lang="en-US" dirty="0" smtClean="0"/>
              <a:t>July 13, 2011</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447800" y="457200"/>
            <a:ext cx="2509837" cy="3037156"/>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4561998" y="457200"/>
            <a:ext cx="2581751"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8229600" cy="792162"/>
          </a:xfrm>
        </p:spPr>
        <p:txBody>
          <a:bodyPr/>
          <a:lstStyle/>
          <a:p>
            <a:r>
              <a:rPr lang="en-US" dirty="0" smtClean="0"/>
              <a:t>Origins</a:t>
            </a:r>
            <a:endParaRPr lang="en-US" dirty="0"/>
          </a:p>
        </p:txBody>
      </p:sp>
      <p:sp>
        <p:nvSpPr>
          <p:cNvPr id="9" name="Content Placeholder 8"/>
          <p:cNvSpPr>
            <a:spLocks noGrp="1"/>
          </p:cNvSpPr>
          <p:nvPr>
            <p:ph sz="half" idx="2"/>
          </p:nvPr>
        </p:nvSpPr>
        <p:spPr>
          <a:xfrm>
            <a:off x="4648200" y="1219200"/>
            <a:ext cx="4495800" cy="4906963"/>
          </a:xfrm>
        </p:spPr>
        <p:txBody>
          <a:bodyPr>
            <a:normAutofit/>
          </a:bodyPr>
          <a:lstStyle/>
          <a:p>
            <a:r>
              <a:rPr lang="en-US" sz="3200" i="1" dirty="0">
                <a:effectLst>
                  <a:outerShdw blurRad="38100" dist="38100" dir="2700000" algn="tl">
                    <a:srgbClr val="000000">
                      <a:alpha val="43137"/>
                    </a:srgbClr>
                  </a:outerShdw>
                </a:effectLst>
              </a:rPr>
              <a:t>Who decides a law is unconstitutional</a:t>
            </a:r>
            <a:r>
              <a:rPr lang="en-US" sz="3200" i="1" dirty="0" smtClean="0">
                <a:effectLst>
                  <a:outerShdw blurRad="38100" dist="38100" dir="2700000" algn="tl">
                    <a:srgbClr val="000000">
                      <a:alpha val="43137"/>
                    </a:srgbClr>
                  </a:outerShdw>
                </a:effectLst>
              </a:rPr>
              <a:t>?</a:t>
            </a:r>
          </a:p>
          <a:p>
            <a:r>
              <a:rPr lang="en-US" sz="3200" dirty="0" smtClean="0">
                <a:effectLst>
                  <a:outerShdw blurRad="38100" dist="38100" dir="2700000" algn="tl">
                    <a:srgbClr val="000000">
                      <a:alpha val="43137"/>
                    </a:srgbClr>
                  </a:outerShdw>
                </a:effectLst>
              </a:rPr>
              <a:t>Virginia and Kentucky Resolutions (1798)</a:t>
            </a:r>
          </a:p>
          <a:p>
            <a:pPr lvl="1"/>
            <a:r>
              <a:rPr lang="en-US" sz="2800" i="1" dirty="0" smtClean="0">
                <a:effectLst>
                  <a:outerShdw blurRad="38100" dist="38100" dir="2700000" algn="tl">
                    <a:srgbClr val="000000">
                      <a:alpha val="43137"/>
                    </a:srgbClr>
                  </a:outerShdw>
                </a:effectLst>
              </a:rPr>
              <a:t>Alien and Sedition Acts</a:t>
            </a:r>
          </a:p>
          <a:p>
            <a:pPr lvl="1"/>
            <a:r>
              <a:rPr lang="en-US" sz="2800" i="1" dirty="0" smtClean="0">
                <a:effectLst>
                  <a:outerShdw blurRad="38100" dist="38100" dir="2700000" algn="tl">
                    <a:srgbClr val="000000">
                      <a:alpha val="43137"/>
                    </a:srgbClr>
                  </a:outerShdw>
                </a:effectLst>
              </a:rPr>
              <a:t>Interposition and Secession</a:t>
            </a:r>
          </a:p>
          <a:p>
            <a:pPr>
              <a:lnSpc>
                <a:spcPct val="90000"/>
              </a:lnSpc>
              <a:defRPr/>
            </a:pPr>
            <a:r>
              <a:rPr lang="en-US" sz="3200" dirty="0">
                <a:effectLst>
                  <a:outerShdw blurRad="38100" dist="38100" dir="2700000" algn="tl">
                    <a:srgbClr val="000000">
                      <a:alpha val="43137"/>
                    </a:srgbClr>
                  </a:outerShdw>
                </a:effectLst>
              </a:rPr>
              <a:t>1828: Calhoun’s </a:t>
            </a:r>
            <a:r>
              <a:rPr lang="en-US" sz="3200" i="1" dirty="0">
                <a:effectLst>
                  <a:outerShdw blurRad="38100" dist="38100" dir="2700000" algn="tl">
                    <a:srgbClr val="000000">
                      <a:alpha val="43137"/>
                    </a:srgbClr>
                  </a:outerShdw>
                </a:effectLst>
              </a:rPr>
              <a:t>Exposition and </a:t>
            </a:r>
            <a:r>
              <a:rPr lang="en-US" sz="3200" i="1" dirty="0" smtClean="0">
                <a:effectLst>
                  <a:outerShdw blurRad="38100" dist="38100" dir="2700000" algn="tl">
                    <a:srgbClr val="000000">
                      <a:alpha val="43137"/>
                    </a:srgbClr>
                  </a:outerShdw>
                </a:effectLst>
              </a:rPr>
              <a:t>Protest</a:t>
            </a:r>
            <a:endParaRPr lang="en-US" sz="3200" i="1" dirty="0">
              <a:effectLst>
                <a:outerShdw blurRad="38100" dist="38100" dir="2700000" algn="tl">
                  <a:srgbClr val="000000">
                    <a:alpha val="43137"/>
                  </a:srgbClr>
                </a:outerShdw>
              </a:effectLst>
            </a:endParaRPr>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762000" y="1676400"/>
            <a:ext cx="3428279" cy="43744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533400"/>
            <a:ext cx="7086600" cy="5786199"/>
          </a:xfrm>
          <a:prstGeom prst="rect">
            <a:avLst/>
          </a:prstGeom>
        </p:spPr>
        <p:txBody>
          <a:bodyPr wrap="square">
            <a:spAutoFit/>
          </a:bodyPr>
          <a:lstStyle/>
          <a:p>
            <a:r>
              <a:rPr lang="en-US" sz="3200" b="1" dirty="0" smtClean="0"/>
              <a:t>“PROTEST”</a:t>
            </a:r>
          </a:p>
          <a:p>
            <a:endParaRPr lang="en-US" b="1" dirty="0"/>
          </a:p>
          <a:p>
            <a:r>
              <a:rPr lang="en-US" sz="2000" b="1" dirty="0" smtClean="0"/>
              <a:t>1-7: It’s Unconstitutional</a:t>
            </a:r>
          </a:p>
          <a:p>
            <a:endParaRPr lang="en-US" sz="2000" b="1" dirty="0" smtClean="0"/>
          </a:p>
          <a:p>
            <a:r>
              <a:rPr lang="en-US" sz="2000" b="1" dirty="0" smtClean="0"/>
              <a:t>8th. “Finally, because South Carolina, from her climate, situation, and peculiar institutions, is, and must ever continue to be, wholly dependent upon agriculture and commerce, not only for her prosperity, but for her very existence as a State—because the valuable products of her soil—the blessings by which Divine Providence seems to have designed to compensate for the great disadvantages under which she suffers in other respects—are among the very few that can be cultivated with any profit by slave labor—and if, by the loss of her foreign commerce, these products should be confined to an inadequate market, the fate of this fertile State would be poverty and utter desolation; her citizens, in despair, would emigrate to more fortunate regions, and the whole frame and constitution of her civil polity, be impaired and deranged, if not dissolved entirely.”</a:t>
            </a:r>
            <a:endParaRPr lang="en-US" sz="20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457200" y="0"/>
            <a:ext cx="8229600" cy="990600"/>
          </a:xfrm>
        </p:spPr>
        <p:txBody>
          <a:bodyPr>
            <a:normAutofit/>
          </a:bodyPr>
          <a:lstStyle/>
          <a:p>
            <a:pPr eaLnBrk="1" hangingPunct="1">
              <a:defRPr/>
            </a:pPr>
            <a:r>
              <a:rPr lang="en-US" sz="4000" dirty="0" smtClean="0">
                <a:effectLst>
                  <a:outerShdw blurRad="38100" dist="38100" dir="2700000" algn="tl">
                    <a:srgbClr val="000000">
                      <a:alpha val="43137"/>
                    </a:srgbClr>
                  </a:outerShdw>
                </a:effectLst>
              </a:rPr>
              <a:t>Toward Nullification, 1828-30</a:t>
            </a:r>
            <a:endParaRPr lang="en-US" sz="4000" dirty="0" smtClean="0">
              <a:effectLst>
                <a:outerShdw blurRad="38100" dist="38100" dir="2700000" algn="tl">
                  <a:srgbClr val="000000">
                    <a:alpha val="43137"/>
                  </a:srgbClr>
                </a:outerShdw>
              </a:effectLst>
            </a:endParaRPr>
          </a:p>
        </p:txBody>
      </p:sp>
      <p:sp>
        <p:nvSpPr>
          <p:cNvPr id="5123" name="Rectangle 3"/>
          <p:cNvSpPr>
            <a:spLocks noGrp="1" noRot="1" noChangeArrowheads="1"/>
          </p:cNvSpPr>
          <p:nvPr>
            <p:ph sz="half" idx="1"/>
          </p:nvPr>
        </p:nvSpPr>
        <p:spPr>
          <a:xfrm>
            <a:off x="228600" y="1066800"/>
            <a:ext cx="6096000" cy="5059363"/>
          </a:xfrm>
        </p:spPr>
        <p:txBody>
          <a:bodyPr>
            <a:normAutofit/>
          </a:bodyPr>
          <a:lstStyle/>
          <a:p>
            <a:pPr eaLnBrk="1" hangingPunct="1">
              <a:lnSpc>
                <a:spcPct val="90000"/>
              </a:lnSpc>
              <a:defRPr/>
            </a:pPr>
            <a:r>
              <a:rPr lang="en-US" sz="3200" dirty="0" smtClean="0">
                <a:effectLst>
                  <a:outerShdw blurRad="38100" dist="38100" dir="2700000" algn="tl">
                    <a:srgbClr val="000000">
                      <a:alpha val="43137"/>
                    </a:srgbClr>
                  </a:outerShdw>
                </a:effectLst>
              </a:rPr>
              <a:t>Exposition: How?</a:t>
            </a:r>
          </a:p>
          <a:p>
            <a:pPr eaLnBrk="1" hangingPunct="1">
              <a:lnSpc>
                <a:spcPct val="90000"/>
              </a:lnSpc>
              <a:defRPr/>
            </a:pPr>
            <a:r>
              <a:rPr lang="en-US" sz="3200" smtClean="0">
                <a:effectLst>
                  <a:outerShdw blurRad="38100" dist="38100" dir="2700000" algn="tl">
                    <a:srgbClr val="000000">
                      <a:alpha val="43137"/>
                    </a:srgbClr>
                  </a:outerShdw>
                </a:effectLst>
              </a:rPr>
              <a:t>Calhoun </a:t>
            </a:r>
            <a:r>
              <a:rPr lang="en-US" sz="3200" dirty="0" smtClean="0">
                <a:effectLst>
                  <a:outerShdw blurRad="38100" dist="38100" dir="2700000" algn="tl">
                    <a:srgbClr val="000000">
                      <a:alpha val="43137"/>
                    </a:srgbClr>
                  </a:outerShdw>
                </a:effectLst>
              </a:rPr>
              <a:t>and </a:t>
            </a:r>
            <a:r>
              <a:rPr lang="en-US" sz="3200" dirty="0">
                <a:effectLst>
                  <a:outerShdw blurRad="38100" dist="38100" dir="2700000" algn="tl">
                    <a:srgbClr val="000000">
                      <a:alpha val="43137"/>
                    </a:srgbClr>
                  </a:outerShdw>
                </a:effectLst>
              </a:rPr>
              <a:t>J</a:t>
            </a:r>
            <a:r>
              <a:rPr lang="en-US" sz="3200" dirty="0" smtClean="0">
                <a:effectLst>
                  <a:outerShdw blurRad="38100" dist="38100" dir="2700000" algn="tl">
                    <a:srgbClr val="000000">
                      <a:alpha val="43137"/>
                    </a:srgbClr>
                  </a:outerShdw>
                </a:effectLst>
              </a:rPr>
              <a:t>ackson</a:t>
            </a:r>
          </a:p>
          <a:p>
            <a:pPr eaLnBrk="1" hangingPunct="1">
              <a:lnSpc>
                <a:spcPct val="90000"/>
              </a:lnSpc>
              <a:defRPr/>
            </a:pPr>
            <a:r>
              <a:rPr lang="en-US" sz="3200" dirty="0" smtClean="0">
                <a:effectLst>
                  <a:outerShdw blurRad="38100" dist="38100" dir="2700000" algn="tl">
                    <a:srgbClr val="000000">
                      <a:alpha val="43137"/>
                    </a:srgbClr>
                  </a:outerShdw>
                </a:effectLst>
              </a:rPr>
              <a:t>Webster-Hayne </a:t>
            </a:r>
            <a:r>
              <a:rPr lang="en-US" sz="3200" dirty="0" smtClean="0">
                <a:effectLst>
                  <a:outerShdw blurRad="38100" dist="38100" dir="2700000" algn="tl">
                    <a:srgbClr val="000000">
                      <a:alpha val="43137"/>
                    </a:srgbClr>
                  </a:outerShdw>
                </a:effectLst>
              </a:rPr>
              <a:t>Debates (3/1830)</a:t>
            </a:r>
          </a:p>
          <a:p>
            <a:pPr lvl="1">
              <a:lnSpc>
                <a:spcPct val="90000"/>
              </a:lnSpc>
              <a:defRPr/>
            </a:pPr>
            <a:r>
              <a:rPr lang="en-US" sz="2800" i="1" dirty="0" smtClean="0">
                <a:effectLst>
                  <a:outerShdw blurRad="38100" dist="38100" dir="2700000" algn="tl">
                    <a:srgbClr val="000000">
                      <a:alpha val="43137"/>
                    </a:srgbClr>
                  </a:outerShdw>
                </a:effectLst>
              </a:rPr>
              <a:t>What is the United States?</a:t>
            </a:r>
          </a:p>
          <a:p>
            <a:r>
              <a:rPr lang="en-US" sz="3200" dirty="0" smtClean="0">
                <a:effectLst>
                  <a:outerShdw blurRad="38100" dist="38100" dir="2700000" algn="tl">
                    <a:srgbClr val="000000">
                      <a:alpha val="43137"/>
                    </a:srgbClr>
                  </a:outerShdw>
                </a:effectLst>
              </a:rPr>
              <a:t>1832-33: Crisis and Compromise</a:t>
            </a:r>
          </a:p>
          <a:p>
            <a:pPr lvl="1"/>
            <a:r>
              <a:rPr lang="en-US" sz="2800" dirty="0" smtClean="0">
                <a:effectLst>
                  <a:outerShdw blurRad="38100" dist="38100" dir="2700000" algn="tl">
                    <a:srgbClr val="000000">
                      <a:alpha val="43137"/>
                    </a:srgbClr>
                  </a:outerShdw>
                </a:effectLst>
              </a:rPr>
              <a:t>Proclamation</a:t>
            </a:r>
          </a:p>
          <a:p>
            <a:pPr lvl="1"/>
            <a:r>
              <a:rPr lang="en-US" sz="2800" dirty="0" smtClean="0">
                <a:effectLst>
                  <a:outerShdw blurRad="38100" dist="38100" dir="2700000" algn="tl">
                    <a:srgbClr val="000000">
                      <a:alpha val="43137"/>
                    </a:srgbClr>
                  </a:outerShdw>
                </a:effectLst>
              </a:rPr>
              <a:t>Force Bill and Tariff of 1833</a:t>
            </a:r>
          </a:p>
          <a:p>
            <a:r>
              <a:rPr lang="en-US" sz="3200" i="1" dirty="0" smtClean="0">
                <a:effectLst>
                  <a:outerShdw blurRad="38100" dist="38100" dir="2700000" algn="tl">
                    <a:srgbClr val="000000">
                      <a:alpha val="43137"/>
                    </a:srgbClr>
                  </a:outerShdw>
                </a:effectLst>
              </a:rPr>
              <a:t>Who won?</a:t>
            </a:r>
          </a:p>
          <a:p>
            <a:pPr eaLnBrk="1" hangingPunct="1">
              <a:lnSpc>
                <a:spcPct val="90000"/>
              </a:lnSpc>
              <a:defRPr/>
            </a:pPr>
            <a:endParaRPr lang="en-US" sz="3200" i="1" dirty="0" smtClean="0">
              <a:effectLst>
                <a:outerShdw blurRad="38100" dist="38100" dir="2700000" algn="tl">
                  <a:srgbClr val="000000">
                    <a:alpha val="43137"/>
                  </a:srgbClr>
                </a:outerShdw>
              </a:effectLst>
            </a:endParaRPr>
          </a:p>
          <a:p>
            <a:pPr eaLnBrk="1" hangingPunct="1">
              <a:lnSpc>
                <a:spcPct val="90000"/>
              </a:lnSpc>
              <a:buFont typeface="Arial" charset="0"/>
              <a:buNone/>
              <a:defRPr/>
            </a:pPr>
            <a:endParaRPr lang="en-US" sz="2800" dirty="0" smtClean="0"/>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6400800" y="3733800"/>
            <a:ext cx="2321575" cy="27527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553200" y="1143000"/>
            <a:ext cx="2167759"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609600"/>
          </a:xfrm>
        </p:spPr>
        <p:txBody>
          <a:bodyPr>
            <a:normAutofit fontScale="90000"/>
          </a:bodyPr>
          <a:lstStyle/>
          <a:p>
            <a:r>
              <a:rPr lang="en-US" dirty="0">
                <a:effectLst>
                  <a:outerShdw blurRad="38100" dist="38100" dir="2700000" algn="tl">
                    <a:srgbClr val="000000">
                      <a:alpha val="43137"/>
                    </a:srgbClr>
                  </a:outerShdw>
                </a:effectLst>
              </a:rPr>
              <a:t>L</a:t>
            </a:r>
            <a:r>
              <a:rPr lang="en-US" dirty="0" smtClean="0">
                <a:effectLst>
                  <a:outerShdw blurRad="38100" dist="38100" dir="2700000" algn="tl">
                    <a:srgbClr val="000000">
                      <a:alpha val="43137"/>
                    </a:srgbClr>
                  </a:outerShdw>
                </a:effectLst>
              </a:rPr>
              <a:t>egacy</a:t>
            </a:r>
            <a:endParaRPr lang="en-US" dirty="0">
              <a:effectLst>
                <a:outerShdw blurRad="38100" dist="38100" dir="2700000" algn="tl">
                  <a:srgbClr val="000000">
                    <a:alpha val="43137"/>
                  </a:srgbClr>
                </a:outerShdw>
              </a:effectLst>
            </a:endParaRPr>
          </a:p>
        </p:txBody>
      </p:sp>
      <p:pic>
        <p:nvPicPr>
          <p:cNvPr id="4098" name="Picture 2"/>
          <p:cNvPicPr>
            <a:picLocks noChangeAspect="1" noChangeArrowheads="1"/>
          </p:cNvPicPr>
          <p:nvPr/>
        </p:nvPicPr>
        <p:blipFill>
          <a:blip r:embed="rId2" cstate="print"/>
          <a:srcRect/>
          <a:stretch>
            <a:fillRect/>
          </a:stretch>
        </p:blipFill>
        <p:spPr bwMode="auto">
          <a:xfrm>
            <a:off x="762000" y="381000"/>
            <a:ext cx="1981200" cy="3283131"/>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228600" y="3886200"/>
            <a:ext cx="3225834" cy="297180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3352800" y="685800"/>
            <a:ext cx="2143125" cy="2809875"/>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5867400" y="914400"/>
            <a:ext cx="2420471" cy="2057400"/>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6019800" y="3505200"/>
            <a:ext cx="2129879" cy="2987666"/>
          </a:xfrm>
          <a:prstGeom prst="rect">
            <a:avLst/>
          </a:prstGeom>
          <a:noFill/>
          <a:ln w="9525">
            <a:noFill/>
            <a:miter lim="800000"/>
            <a:headEnd/>
            <a:tailEnd/>
          </a:ln>
        </p:spPr>
      </p:pic>
      <p:sp>
        <p:nvSpPr>
          <p:cNvPr id="11" name="TextBox 10"/>
          <p:cNvSpPr txBox="1"/>
          <p:nvPr/>
        </p:nvSpPr>
        <p:spPr>
          <a:xfrm>
            <a:off x="6172200" y="2971800"/>
            <a:ext cx="1905000" cy="369332"/>
          </a:xfrm>
          <a:prstGeom prst="rect">
            <a:avLst/>
          </a:prstGeom>
          <a:noFill/>
        </p:spPr>
        <p:txBody>
          <a:bodyPr wrap="square" rtlCol="0">
            <a:spAutoFit/>
          </a:bodyPr>
          <a:lstStyle/>
          <a:p>
            <a:r>
              <a:rPr lang="en-US" dirty="0" smtClean="0"/>
              <a:t>James J. Kilpatrick</a:t>
            </a:r>
            <a:endParaRPr lang="en-US" dirty="0"/>
          </a:p>
        </p:txBody>
      </p:sp>
      <p:sp>
        <p:nvSpPr>
          <p:cNvPr id="12" name="TextBox 11"/>
          <p:cNvSpPr txBox="1"/>
          <p:nvPr/>
        </p:nvSpPr>
        <p:spPr>
          <a:xfrm>
            <a:off x="6172200" y="6477000"/>
            <a:ext cx="2014462" cy="369332"/>
          </a:xfrm>
          <a:prstGeom prst="rect">
            <a:avLst/>
          </a:prstGeom>
          <a:noFill/>
        </p:spPr>
        <p:txBody>
          <a:bodyPr wrap="square" rtlCol="0">
            <a:spAutoFit/>
          </a:bodyPr>
          <a:lstStyle/>
          <a:p>
            <a:r>
              <a:rPr lang="en-US" dirty="0" smtClean="0"/>
              <a:t>Derek </a:t>
            </a:r>
            <a:r>
              <a:rPr lang="en-US" dirty="0" err="1" smtClean="0"/>
              <a:t>Skees</a:t>
            </a:r>
            <a:r>
              <a:rPr lang="en-US" dirty="0"/>
              <a:t> </a:t>
            </a:r>
            <a:r>
              <a:rPr lang="en-US" dirty="0" smtClean="0"/>
              <a:t>(R-MT)</a:t>
            </a:r>
            <a:endParaRPr lang="en-US" dirty="0"/>
          </a:p>
        </p:txBody>
      </p:sp>
      <p:pic>
        <p:nvPicPr>
          <p:cNvPr id="4103" name="Picture 7"/>
          <p:cNvPicPr>
            <a:picLocks noChangeAspect="1" noChangeArrowheads="1"/>
          </p:cNvPicPr>
          <p:nvPr/>
        </p:nvPicPr>
        <p:blipFill>
          <a:blip r:embed="rId7" cstate="print"/>
          <a:srcRect/>
          <a:stretch>
            <a:fillRect/>
          </a:stretch>
        </p:blipFill>
        <p:spPr bwMode="auto">
          <a:xfrm>
            <a:off x="3581400" y="3804397"/>
            <a:ext cx="2076450" cy="30536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TotalTime>
  <Words>247</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Nullification in Context</vt:lpstr>
      <vt:lpstr>Origins</vt:lpstr>
      <vt:lpstr>Slide 3</vt:lpstr>
      <vt:lpstr>Toward Nullification, 1828-30</vt:lpstr>
      <vt:lpstr>Legacy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Nullification in Context</dc:title>
  <dc:creator>REX</dc:creator>
  <cp:lastModifiedBy>REX</cp:lastModifiedBy>
  <cp:revision>6</cp:revision>
  <dcterms:created xsi:type="dcterms:W3CDTF">2011-07-12T21:16:28Z</dcterms:created>
  <dcterms:modified xsi:type="dcterms:W3CDTF">2011-07-12T21:54:41Z</dcterms:modified>
</cp:coreProperties>
</file>