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sldIdLst>
    <p:sldId id="256" r:id="rId2"/>
    <p:sldId id="258" r:id="rId3"/>
    <p:sldId id="263" r:id="rId4"/>
    <p:sldId id="257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2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745B4-5A19-47F6-B491-54C72E19F0D2}" type="datetimeFigureOut">
              <a:rPr lang="en-US" smtClean="0"/>
              <a:t>7/11/11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3C479-0A5C-4C6D-B430-56A052271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745B4-5A19-47F6-B491-54C72E19F0D2}" type="datetimeFigureOut">
              <a:rPr lang="en-US" smtClean="0"/>
              <a:t>7/11/11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3C479-0A5C-4C6D-B430-56A052271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745B4-5A19-47F6-B491-54C72E19F0D2}" type="datetimeFigureOut">
              <a:rPr lang="en-US" smtClean="0"/>
              <a:t>7/11/11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3C479-0A5C-4C6D-B430-56A052271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18B90EA-52C6-439C-9CCA-CA51D75301F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E83B0A9-E877-42D8-BA60-67BEA1B9301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745B4-5A19-47F6-B491-54C72E19F0D2}" type="datetimeFigureOut">
              <a:rPr lang="en-US" smtClean="0"/>
              <a:t>7/11/11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3C479-0A5C-4C6D-B430-56A052271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745B4-5A19-47F6-B491-54C72E19F0D2}" type="datetimeFigureOut">
              <a:rPr lang="en-US" smtClean="0"/>
              <a:t>7/11/11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3C479-0A5C-4C6D-B430-56A052271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745B4-5A19-47F6-B491-54C72E19F0D2}" type="datetimeFigureOut">
              <a:rPr lang="en-US" smtClean="0"/>
              <a:t>7/11/11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3C479-0A5C-4C6D-B430-56A052271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745B4-5A19-47F6-B491-54C72E19F0D2}" type="datetimeFigureOut">
              <a:rPr lang="en-US" smtClean="0"/>
              <a:t>7/11/11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3C479-0A5C-4C6D-B430-56A052271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745B4-5A19-47F6-B491-54C72E19F0D2}" type="datetimeFigureOut">
              <a:rPr lang="en-US" smtClean="0"/>
              <a:t>7/11/11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3C479-0A5C-4C6D-B430-56A052271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745B4-5A19-47F6-B491-54C72E19F0D2}" type="datetimeFigureOut">
              <a:rPr lang="en-US" smtClean="0"/>
              <a:t>7/11/11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3C479-0A5C-4C6D-B430-56A052271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745B4-5A19-47F6-B491-54C72E19F0D2}" type="datetimeFigureOut">
              <a:rPr lang="en-US" smtClean="0"/>
              <a:t>7/11/11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3C479-0A5C-4C6D-B430-56A052271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745B4-5A19-47F6-B491-54C72E19F0D2}" type="datetimeFigureOut">
              <a:rPr lang="en-US" smtClean="0"/>
              <a:t>7/11/11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3C479-0A5C-4C6D-B430-56A052271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745B4-5A19-47F6-B491-54C72E19F0D2}" type="datetimeFigureOut">
              <a:rPr lang="en-US" smtClean="0"/>
              <a:t>7/11/11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3C479-0A5C-4C6D-B430-56A052271EF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8.jpeg"/><Relationship Id="rId5" Type="http://schemas.openxmlformats.org/officeDocument/2006/relationships/image" Target="../media/image14.jpeg"/><Relationship Id="rId6" Type="http://schemas.openxmlformats.org/officeDocument/2006/relationships/image" Target="../media/image15.jpe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67000"/>
            <a:ext cx="7772400" cy="22860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America in the Age of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ackson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9144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July 11, 2011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457200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 of 1812 (1812-15)</a:t>
            </a:r>
          </a:p>
        </p:txBody>
      </p:sp>
      <p:pic>
        <p:nvPicPr>
          <p:cNvPr id="8199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8600" y="1828800"/>
            <a:ext cx="4343400" cy="3962400"/>
          </a:xfrm>
        </p:spPr>
      </p:pic>
      <p:sp>
        <p:nvSpPr>
          <p:cNvPr id="819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143000"/>
            <a:ext cx="4343400" cy="5715000"/>
          </a:xfrm>
        </p:spPr>
        <p:txBody>
          <a:bodyPr>
            <a:norm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 war?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Henry Clay and the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awks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12/24/14: Treaty of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Ghent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357E73B-2956-46FE-A4B7-BD16BEE6C575}" type="slidenum">
              <a:rPr lang="en-US"/>
              <a:pPr/>
              <a:t>2</a:t>
            </a:fld>
            <a:endParaRPr lang="en-US"/>
          </a:p>
        </p:txBody>
      </p:sp>
      <p:pic>
        <p:nvPicPr>
          <p:cNvPr id="8201" name="Picture 9" descr="henryclay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886200"/>
            <a:ext cx="1525588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3886199"/>
            <a:ext cx="1543050" cy="1789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5105400" y="5715000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Clay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705600" y="5715000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Calhoun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Battle of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ew Orleans, Jan. 8, 1815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600200"/>
            <a:ext cx="4038600" cy="3162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064" y="1600200"/>
            <a:ext cx="341087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724400" y="5181600"/>
            <a:ext cx="328288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 </a:t>
            </a:r>
            <a:r>
              <a:rPr lang="en-US" sz="3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was </a:t>
            </a:r>
            <a:r>
              <a:rPr lang="en-US" sz="3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</a:t>
            </a:r>
            <a:r>
              <a:rPr lang="en-US" sz="3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ackson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Era </a:t>
            </a:r>
            <a:r>
              <a:rPr lang="en-US" sz="4000" dirty="0"/>
              <a:t>of Good Feelings, 1816-28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36405-53C9-461C-9715-72DAFF4E55B1}" type="slidenum">
              <a:rPr lang="en-US"/>
              <a:pPr/>
              <a:t>4</a:t>
            </a:fld>
            <a:endParaRPr lang="en-US"/>
          </a:p>
        </p:txBody>
      </p:sp>
      <p:pic>
        <p:nvPicPr>
          <p:cNvPr id="32773" name="Picture 5" descr="Monro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447800"/>
            <a:ext cx="1909763" cy="262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6" descr="john-quincy-adam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3886200"/>
            <a:ext cx="2084388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7" descr="adams-oni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1219200"/>
            <a:ext cx="5033963" cy="373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3581400" y="5029200"/>
            <a:ext cx="587375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</a:pPr>
            <a:r>
              <a:rPr lang="en-US" sz="2800" b="1" i="1" u="sng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Expansion</a:t>
            </a:r>
            <a:r>
              <a:rPr lang="en-US" sz="2800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and </a:t>
            </a:r>
            <a:r>
              <a:rPr lang="en-US" sz="2800" b="1" i="1" u="sng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Economic Growth</a:t>
            </a:r>
          </a:p>
          <a:p>
            <a:endParaRPr lang="en-US" dirty="0"/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3657600" y="5562600"/>
            <a:ext cx="42322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1819: Adams-</a:t>
            </a:r>
            <a:r>
              <a:rPr lang="en-US" sz="28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Onis</a:t>
            </a:r>
            <a:r>
              <a:rPr lang="en-US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Treaty</a:t>
            </a:r>
          </a:p>
          <a:p>
            <a:r>
              <a:rPr lang="en-U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 expanded electorate</a:t>
            </a:r>
            <a:endParaRPr lang="en-US" sz="28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2270125" y="2722563"/>
            <a:ext cx="1133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Monroe</a:t>
            </a:r>
          </a:p>
        </p:txBody>
      </p:sp>
      <p:sp>
        <p:nvSpPr>
          <p:cNvPr id="32779" name="Text Box 11"/>
          <p:cNvSpPr txBox="1">
            <a:spLocks noChangeArrowheads="1"/>
          </p:cNvSpPr>
          <p:nvPr/>
        </p:nvSpPr>
        <p:spPr bwMode="auto">
          <a:xfrm>
            <a:off x="60325" y="4198938"/>
            <a:ext cx="1190625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/>
              <a:t>John</a:t>
            </a:r>
          </a:p>
          <a:p>
            <a:r>
              <a:rPr lang="en-US" sz="2800"/>
              <a:t>Quincy</a:t>
            </a:r>
          </a:p>
          <a:p>
            <a:r>
              <a:rPr lang="en-US" sz="2800"/>
              <a:t>Adams</a:t>
            </a:r>
          </a:p>
        </p:txBody>
      </p:sp>
      <p:sp>
        <p:nvSpPr>
          <p:cNvPr id="32780" name="Text Box 12"/>
          <p:cNvSpPr txBox="1">
            <a:spLocks noChangeArrowheads="1"/>
          </p:cNvSpPr>
          <p:nvPr/>
        </p:nvSpPr>
        <p:spPr bwMode="auto">
          <a:xfrm>
            <a:off x="3717925" y="6096000"/>
            <a:ext cx="27670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Expansion and Slavery? The Missouri Compromise</a:t>
            </a:r>
          </a:p>
        </p:txBody>
      </p:sp>
      <p:pic>
        <p:nvPicPr>
          <p:cNvPr id="25604" name="Picture 4" descr="mocomp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47800" y="1524000"/>
            <a:ext cx="6096000" cy="3913632"/>
          </a:xfrm>
          <a:noFill/>
          <a:ln/>
        </p:spPr>
      </p:pic>
      <p:sp>
        <p:nvSpPr>
          <p:cNvPr id="2560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5867400" y="5181600"/>
            <a:ext cx="228600" cy="9445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264770-C04C-4A54-8F52-0B5EFF027A04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Economic Growt</a:t>
            </a:r>
            <a:r>
              <a:rPr lang="en-US" dirty="0"/>
              <a:t>h</a:t>
            </a:r>
          </a:p>
        </p:txBody>
      </p:sp>
      <p:pic>
        <p:nvPicPr>
          <p:cNvPr id="9222" name="Picture 6" descr="eri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219200"/>
            <a:ext cx="4495800" cy="2997200"/>
          </a:xfrm>
          <a:noFill/>
          <a:ln/>
        </p:spPr>
      </p:pic>
      <p:sp>
        <p:nvSpPr>
          <p:cNvPr id="922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52963" y="1143000"/>
            <a:ext cx="4033837" cy="5562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Clay’s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American System: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Tariffs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“Internal improvements”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Second Bank of the United States (2</a:t>
            </a:r>
            <a:r>
              <a:rPr lang="en-US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nd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BUS)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Panic of 1819</a:t>
            </a:r>
          </a:p>
          <a:p>
            <a:pPr lvl="1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Nicholas Biddle</a:t>
            </a:r>
          </a:p>
          <a:p>
            <a:pPr lvl="1"/>
            <a:endParaRPr lang="en-US" sz="2400" dirty="0"/>
          </a:p>
          <a:p>
            <a:endParaRPr lang="en-US" sz="2800" i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16A847E-708C-410B-B2B9-255261A0F275}" type="slidenum">
              <a:rPr lang="en-US"/>
              <a:pPr/>
              <a:t>6</a:t>
            </a:fld>
            <a:endParaRPr lang="en-US"/>
          </a:p>
        </p:txBody>
      </p:sp>
      <p:pic>
        <p:nvPicPr>
          <p:cNvPr id="9223" name="Picture 7" descr="henryclay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114800"/>
            <a:ext cx="2084388" cy="239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8" descr="biddl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4343400"/>
            <a:ext cx="2068513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rrowheads="1"/>
          </p:cNvSpPr>
          <p:nvPr>
            <p:ph type="title" sz="quarter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Election of 1824</a:t>
            </a:r>
          </a:p>
        </p:txBody>
      </p:sp>
      <p:pic>
        <p:nvPicPr>
          <p:cNvPr id="53255" name="Picture 7" descr="andrew_jackson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8600" y="1143000"/>
            <a:ext cx="1843088" cy="2300288"/>
          </a:xfrm>
          <a:noFill/>
          <a:ln/>
        </p:spPr>
      </p:pic>
      <p:pic>
        <p:nvPicPr>
          <p:cNvPr id="53256" name="Picture 8" descr="henryclay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010400" y="1295400"/>
            <a:ext cx="1857375" cy="2146300"/>
          </a:xfrm>
          <a:noFill/>
          <a:ln/>
        </p:spPr>
      </p:pic>
      <p:pic>
        <p:nvPicPr>
          <p:cNvPr id="53257" name="Picture 9" descr="john-quincy-adams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52400" y="4191000"/>
            <a:ext cx="1704975" cy="2179638"/>
          </a:xfrm>
          <a:noFill/>
          <a:ln/>
        </p:spPr>
      </p:pic>
      <p:pic>
        <p:nvPicPr>
          <p:cNvPr id="53258" name="Picture 10" descr="crawford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7162800" y="3810000"/>
            <a:ext cx="1858963" cy="2344738"/>
          </a:xfrm>
          <a:noFill/>
          <a:ln/>
        </p:spPr>
      </p:pic>
      <p:sp>
        <p:nvSpPr>
          <p:cNvPr id="13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E16D24-C0E6-4B9C-87C9-B6157A7C0A4B}" type="slidenum">
              <a:rPr lang="en-US"/>
              <a:pPr/>
              <a:t>7</a:t>
            </a:fld>
            <a:endParaRPr lang="en-US"/>
          </a:p>
        </p:txBody>
      </p:sp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2041525" y="6137275"/>
            <a:ext cx="1047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2400">
                <a:latin typeface="Times New Roman" charset="0"/>
              </a:rPr>
              <a:t>Adams</a:t>
            </a:r>
          </a:p>
        </p:txBody>
      </p:sp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5318125" y="6137275"/>
            <a:ext cx="2797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2400">
                <a:latin typeface="Times New Roman" charset="0"/>
              </a:rPr>
              <a:t>William H. Crawford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/>
        </p:nvSpPr>
        <p:spPr bwMode="auto">
          <a:xfrm>
            <a:off x="762001" y="3367088"/>
            <a:ext cx="1219199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charset="0"/>
              </a:rPr>
              <a:t>Jackson</a:t>
            </a:r>
          </a:p>
        </p:txBody>
      </p:sp>
      <p:sp>
        <p:nvSpPr>
          <p:cNvPr id="53260" name="Text Box 12"/>
          <p:cNvSpPr txBox="1">
            <a:spLocks noChangeArrowheads="1"/>
          </p:cNvSpPr>
          <p:nvPr/>
        </p:nvSpPr>
        <p:spPr bwMode="auto">
          <a:xfrm>
            <a:off x="7696200" y="3352800"/>
            <a:ext cx="1219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charset="0"/>
              </a:rPr>
              <a:t>Clay</a:t>
            </a:r>
          </a:p>
        </p:txBody>
      </p:sp>
      <p:pic>
        <p:nvPicPr>
          <p:cNvPr id="14" name="Picture 4" descr="182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2133600" y="914400"/>
            <a:ext cx="4724400" cy="3462624"/>
          </a:xfrm>
          <a:prstGeom prst="rect">
            <a:avLst/>
          </a:prstGeom>
          <a:noFill/>
          <a:ln/>
        </p:spPr>
      </p:pic>
      <p:sp>
        <p:nvSpPr>
          <p:cNvPr id="15" name="TextBox 14"/>
          <p:cNvSpPr txBox="1"/>
          <p:nvPr/>
        </p:nvSpPr>
        <p:spPr>
          <a:xfrm>
            <a:off x="3276600" y="4419600"/>
            <a:ext cx="24082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131 votes needed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Elections </a:t>
            </a:r>
            <a:r>
              <a:rPr lang="en-US" dirty="0"/>
              <a:t>of </a:t>
            </a:r>
            <a:r>
              <a:rPr lang="en-US" dirty="0" smtClean="0"/>
              <a:t>1828</a:t>
            </a:r>
            <a:endParaRPr lang="en-US" dirty="0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52963" y="1371600"/>
            <a:ext cx="4033837" cy="4754563"/>
          </a:xfrm>
        </p:spPr>
        <p:txBody>
          <a:bodyPr>
            <a:normAutofit/>
          </a:bodyPr>
          <a:lstStyle/>
          <a:p>
            <a:r>
              <a:rPr lang="en-US" sz="2800" dirty="0"/>
              <a:t>Jackson + Crawford + Calhoun = </a:t>
            </a:r>
            <a:r>
              <a:rPr lang="en-US" sz="2800" i="1" dirty="0"/>
              <a:t>Democrats</a:t>
            </a:r>
          </a:p>
          <a:p>
            <a:r>
              <a:rPr lang="en-US" sz="2800" dirty="0"/>
              <a:t>Clay + Adams = </a:t>
            </a:r>
            <a:r>
              <a:rPr lang="en-US" sz="2800" i="1" dirty="0"/>
              <a:t>National Republicans (Whigs</a:t>
            </a:r>
            <a:r>
              <a:rPr lang="en-US" sz="2800" i="1" dirty="0" smtClean="0"/>
              <a:t>)</a:t>
            </a:r>
          </a:p>
          <a:p>
            <a:r>
              <a:rPr lang="en-US" sz="2800" dirty="0" smtClean="0"/>
              <a:t>The </a:t>
            </a:r>
            <a:r>
              <a:rPr lang="en-US" sz="2800" dirty="0"/>
              <a:t>J</a:t>
            </a:r>
            <a:r>
              <a:rPr lang="en-US" sz="2800" dirty="0" smtClean="0"/>
              <a:t>ackson Presidency:</a:t>
            </a:r>
          </a:p>
          <a:p>
            <a:r>
              <a:rPr lang="en-US" sz="2800" i="1" u="sng" dirty="0" smtClean="0"/>
              <a:t>Indian Removal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1347B5-066D-43CB-B945-5CAA7D3B7828}" type="slidenum">
              <a:rPr lang="en-US"/>
              <a:pPr/>
              <a:t>8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76400"/>
            <a:ext cx="4267200" cy="3148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4800" y="5181600"/>
            <a:ext cx="1676400" cy="12954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build="p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</TotalTime>
  <Words>161</Words>
  <Application>Microsoft Macintosh PowerPoint</Application>
  <PresentationFormat>On-screen Show (4:3)</PresentationFormat>
  <Paragraphs>44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America in the Age of Jackson</vt:lpstr>
      <vt:lpstr>War of 1812 (1812-15)</vt:lpstr>
      <vt:lpstr>Battle of New Orleans, Jan. 8, 1815</vt:lpstr>
      <vt:lpstr>Era of Good Feelings, 1816-28</vt:lpstr>
      <vt:lpstr>Expansion and Slavery? The Missouri Compromise</vt:lpstr>
      <vt:lpstr>Economic Growth</vt:lpstr>
      <vt:lpstr>Election of 1824</vt:lpstr>
      <vt:lpstr>Elections of 1828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America in the Age of Jackson</dc:title>
  <dc:creator>REX</dc:creator>
  <cp:lastModifiedBy>James Howell</cp:lastModifiedBy>
  <cp:revision>7</cp:revision>
  <dcterms:created xsi:type="dcterms:W3CDTF">2011-07-07T16:48:17Z</dcterms:created>
  <dcterms:modified xsi:type="dcterms:W3CDTF">2011-07-11T22:45:40Z</dcterms:modified>
</cp:coreProperties>
</file>