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"/>
  </p:notesMasterIdLst>
  <p:sldIdLst>
    <p:sldId id="268" r:id="rId2"/>
    <p:sldId id="257" r:id="rId3"/>
    <p:sldId id="256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4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BE292-C629-C841-A53C-9842C74683D2}" type="datetimeFigureOut">
              <a:rPr lang="en-US" smtClean="0"/>
              <a:t>7/21/10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82F5B-416A-664D-9D04-AFB21D40AD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036EDE-F2BA-4D46-8550-1CB29DA83689}" type="slidenum">
              <a:rPr lang="en-US"/>
              <a:pPr/>
              <a:t>2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9C43E2-D294-E649-B52D-B9EC37250ACE}" type="slidenum">
              <a:rPr lang="en-US"/>
              <a:pPr/>
              <a:t>4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32641-9C79-D642-AA67-8BF15F5A5E19}" type="datetimeFigureOut">
              <a:rPr lang="en-US" smtClean="0"/>
              <a:t>7/21/10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0A045-BAB7-3649-AA3C-F73754EF2B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jpeg"/><Relationship Id="rId5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04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361" y="1441356"/>
            <a:ext cx="3214239" cy="42898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82456" y="6297568"/>
            <a:ext cx="4379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Sokolov</a:t>
            </a:r>
            <a:r>
              <a:rPr lang="en-US" dirty="0" smtClean="0"/>
              <a:t>, et al., Nature Nanotechnology, 2009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8494" y="10924"/>
            <a:ext cx="87483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FF6600"/>
                </a:solidFill>
              </a:rPr>
              <a:t>Challenge: detecting cancer cells in the presence of normal cells</a:t>
            </a:r>
            <a:endParaRPr lang="en-US" sz="3200" b="1" i="1" dirty="0">
              <a:solidFill>
                <a:srgbClr val="FF66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0552" y="5763037"/>
            <a:ext cx="6114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Idea: can brushes change interaction of cell with </a:t>
            </a:r>
            <a:r>
              <a:rPr lang="en-US" dirty="0" err="1" smtClean="0"/>
              <a:t>nanomaterial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37960" y="46392"/>
            <a:ext cx="8686800" cy="1602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609600" indent="-609600" algn="ctr">
              <a:lnSpc>
                <a:spcPct val="90000"/>
              </a:lnSpc>
              <a:spcBef>
                <a:spcPct val="20000"/>
              </a:spcBef>
            </a:pPr>
            <a:r>
              <a:rPr lang="en-US" sz="3200" b="1" i="1" dirty="0" smtClean="0">
                <a:solidFill>
                  <a:srgbClr val="FF6600"/>
                </a:solidFill>
              </a:rPr>
              <a:t>Three </a:t>
            </a:r>
            <a:r>
              <a:rPr lang="en-US" sz="3200" b="1" i="1" dirty="0">
                <a:solidFill>
                  <a:srgbClr val="FF6600"/>
                </a:solidFill>
              </a:rPr>
              <a:t>key attributes of </a:t>
            </a:r>
            <a:r>
              <a:rPr lang="en-US" sz="3200" b="1" i="1" dirty="0" err="1" smtClean="0">
                <a:solidFill>
                  <a:srgbClr val="FF6600"/>
                </a:solidFill>
              </a:rPr>
              <a:t>nanomaterials</a:t>
            </a:r>
            <a:endParaRPr lang="en-US" sz="3200" dirty="0" smtClean="0">
              <a:solidFill>
                <a:srgbClr val="FF6600"/>
              </a:solidFill>
            </a:endParaRP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AutoNum type="arabicPeriod"/>
            </a:pPr>
            <a:r>
              <a:rPr lang="en-US" dirty="0"/>
              <a:t>P</a:t>
            </a:r>
            <a:r>
              <a:rPr lang="en-US" dirty="0" smtClean="0"/>
              <a:t>roperties depend on SIZE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AutoNum type="arabicPeriod"/>
            </a:pPr>
            <a:r>
              <a:rPr lang="en-US" dirty="0" smtClean="0"/>
              <a:t>High surface area compared to bulk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AutoNum type="arabicPeriod" startAt="2"/>
            </a:pPr>
            <a:r>
              <a:rPr lang="en-US" dirty="0" smtClean="0"/>
              <a:t>Defects can be controlled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2800" dirty="0"/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4907793" y="1938416"/>
            <a:ext cx="3600390" cy="1483895"/>
            <a:chOff x="720" y="1776"/>
            <a:chExt cx="2453" cy="1011"/>
          </a:xfrm>
        </p:grpSpPr>
        <p:pic>
          <p:nvPicPr>
            <p:cNvPr id="6" name="Picture 4" descr="aqua-spher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20" y="1776"/>
              <a:ext cx="1061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5" descr="aqua-spher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72" y="2160"/>
              <a:ext cx="293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1829" y="2281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9" name="Picture 11" descr="aqua-spher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0" y="2448"/>
              <a:ext cx="293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3" descr="aqua-spher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75" y="1872"/>
              <a:ext cx="293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4" descr="aqua-spher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91" y="1872"/>
              <a:ext cx="293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5" descr="aqua-spher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96" y="2448"/>
              <a:ext cx="293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7510" y="2313736"/>
            <a:ext cx="3519846" cy="2836891"/>
            <a:chOff x="914400" y="317268"/>
            <a:chExt cx="7467600" cy="6159732"/>
          </a:xfrm>
        </p:grpSpPr>
        <p:grpSp>
          <p:nvGrpSpPr>
            <p:cNvPr id="14" name="Group 6"/>
            <p:cNvGrpSpPr>
              <a:grpSpLocks/>
            </p:cNvGrpSpPr>
            <p:nvPr/>
          </p:nvGrpSpPr>
          <p:grpSpPr bwMode="auto">
            <a:xfrm flipH="1">
              <a:off x="914400" y="3352800"/>
              <a:ext cx="7467600" cy="3124200"/>
              <a:chOff x="762000" y="3429000"/>
              <a:chExt cx="7664450" cy="3124200"/>
            </a:xfrm>
          </p:grpSpPr>
          <p:pic>
            <p:nvPicPr>
              <p:cNvPr id="16" name="Picture 1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762000" y="3429000"/>
                <a:ext cx="7664450" cy="13209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Picture 2"/>
              <p:cNvPicPr>
                <a:picLocks noChangeAspect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6616700" y="4724400"/>
                <a:ext cx="1801174" cy="1828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Picture 3"/>
              <p:cNvPicPr>
                <a:picLocks noChangeAspect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962400" y="4724400"/>
                <a:ext cx="1200783" cy="1219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/>
              <p:cNvPicPr>
                <a:picLocks noChangeAspect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762000" y="4724400"/>
                <a:ext cx="825538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5" name="Picture 5" descr="sizematters.png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914400" y="317268"/>
              <a:ext cx="7455887" cy="3035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1" name="Picture 20" descr="3818592181_eb09dc99fa_o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0992" y="3732182"/>
            <a:ext cx="3819776" cy="249611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939729" y="6245549"/>
            <a:ext cx="1698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/>
              <a:t>Flickr</a:t>
            </a:r>
            <a:r>
              <a:rPr lang="en-US" sz="1200" i="1" dirty="0" smtClean="0"/>
              <a:t>: </a:t>
            </a:r>
            <a:r>
              <a:rPr lang="en-US" sz="1200" i="1" dirty="0" err="1" smtClean="0"/>
              <a:t>stephen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w</a:t>
            </a:r>
            <a:r>
              <a:rPr lang="en-US" sz="1200" i="1" dirty="0" smtClean="0"/>
              <a:t> </a:t>
            </a:r>
            <a:r>
              <a:rPr lang="en-US" sz="1200" i="1" dirty="0" err="1" smtClean="0"/>
              <a:t>morris</a:t>
            </a:r>
            <a:endParaRPr lang="en-US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5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10" y="790435"/>
            <a:ext cx="3945485" cy="3490617"/>
          </a:xfrm>
          <a:prstGeom prst="rect">
            <a:avLst/>
          </a:prstGeom>
        </p:spPr>
      </p:pic>
      <p:pic>
        <p:nvPicPr>
          <p:cNvPr id="5" name="Picture 162" descr="nature08116-f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14394" y="790435"/>
            <a:ext cx="3114009" cy="5438883"/>
          </a:xfrm>
          <a:prstGeom prst="rect">
            <a:avLst/>
          </a:prstGeom>
          <a:noFill/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993362" y="6394399"/>
            <a:ext cx="37605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defTabSz="828675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</a:tabLst>
            </a:pPr>
            <a:r>
              <a:rPr lang="en-GB" dirty="0"/>
              <a:t>XM </a:t>
            </a:r>
            <a:r>
              <a:rPr lang="en-GB" dirty="0" err="1"/>
              <a:t>Tu</a:t>
            </a:r>
            <a:r>
              <a:rPr lang="en-GB" dirty="0"/>
              <a:t> </a:t>
            </a:r>
            <a:r>
              <a:rPr lang="en-GB" i="1" dirty="0"/>
              <a:t>et al.</a:t>
            </a:r>
            <a:r>
              <a:rPr lang="en-GB" dirty="0"/>
              <a:t> </a:t>
            </a:r>
            <a:r>
              <a:rPr lang="en-GB" i="1" dirty="0"/>
              <a:t>Nature</a:t>
            </a:r>
            <a:r>
              <a:rPr lang="en-GB" dirty="0"/>
              <a:t> </a:t>
            </a:r>
            <a:r>
              <a:rPr lang="en-GB" b="1" dirty="0"/>
              <a:t>460</a:t>
            </a:r>
            <a:r>
              <a:rPr lang="en-GB" dirty="0"/>
              <a:t>, </a:t>
            </a:r>
            <a:r>
              <a:rPr lang="en-GB" altLang="zh-CN" dirty="0">
                <a:ea typeface="宋体" charset="-122"/>
                <a:cs typeface="宋体" charset="-122"/>
              </a:rPr>
              <a:t>250</a:t>
            </a:r>
            <a:r>
              <a:rPr lang="en-GB" dirty="0"/>
              <a:t>-</a:t>
            </a:r>
            <a:r>
              <a:rPr lang="en-GB" altLang="zh-CN" dirty="0">
                <a:ea typeface="宋体" charset="-122"/>
                <a:cs typeface="宋体" charset="-122"/>
              </a:rPr>
              <a:t>253</a:t>
            </a:r>
            <a:r>
              <a:rPr lang="en-GB" dirty="0"/>
              <a:t> (2009</a:t>
            </a:r>
            <a:r>
              <a:rPr lang="en-GB" dirty="0" smtClean="0"/>
              <a:t>)</a:t>
            </a:r>
            <a:endParaRPr lang="en-GB" dirty="0">
              <a:ea typeface="宋体" charset="-122"/>
              <a:cs typeface="宋体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94" y="0"/>
            <a:ext cx="912060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solidFill>
                  <a:srgbClr val="FF6600"/>
                </a:solidFill>
              </a:rPr>
              <a:t>Nanotube</a:t>
            </a:r>
            <a:r>
              <a:rPr lang="en-US" sz="3200" b="1" i="1" dirty="0" smtClean="0">
                <a:solidFill>
                  <a:srgbClr val="FF6600"/>
                </a:solidFill>
              </a:rPr>
              <a:t> absorption overlaps ‘therapeutic window’</a:t>
            </a:r>
            <a:endParaRPr lang="en-US" sz="3200" b="1" i="1" dirty="0">
              <a:solidFill>
                <a:srgbClr val="FF66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1480" y="1360585"/>
            <a:ext cx="1572699" cy="1536406"/>
          </a:xfrm>
          <a:prstGeom prst="rect">
            <a:avLst/>
          </a:prstGeom>
        </p:spPr>
      </p:pic>
      <p:pic>
        <p:nvPicPr>
          <p:cNvPr id="7" name="Picture 6" descr="CHO_CNT_com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788" y="3594100"/>
            <a:ext cx="3810000" cy="3263900"/>
          </a:xfrm>
          <a:prstGeom prst="rect">
            <a:avLst/>
          </a:prstGeom>
        </p:spPr>
      </p:pic>
      <p:pic>
        <p:nvPicPr>
          <p:cNvPr id="8" name="Picture 7" descr="830831DA-BB8B-86FC-CA51D51EF4F64218_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0467" y="1920775"/>
            <a:ext cx="4064000" cy="4064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3394" y="0"/>
            <a:ext cx="902696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FF6600"/>
                </a:solidFill>
              </a:rPr>
              <a:t>Target and destroy cancer cells using modified </a:t>
            </a:r>
            <a:r>
              <a:rPr lang="en-US" sz="3200" b="1" i="1" dirty="0" err="1" smtClean="0">
                <a:solidFill>
                  <a:srgbClr val="FF6600"/>
                </a:solidFill>
              </a:rPr>
              <a:t>CNTs</a:t>
            </a:r>
            <a:endParaRPr lang="en-US" sz="3200" b="1" i="1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87</Words>
  <Application>Microsoft Macintosh PowerPoint</Application>
  <PresentationFormat>On-screen Show (4:3)</PresentationFormat>
  <Paragraphs>13</Paragraphs>
  <Slides>4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Auburn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Curtis Shannon</dc:creator>
  <cp:lastModifiedBy>Curtis Shannon</cp:lastModifiedBy>
  <cp:revision>2</cp:revision>
  <dcterms:created xsi:type="dcterms:W3CDTF">2010-07-21T19:03:27Z</dcterms:created>
  <dcterms:modified xsi:type="dcterms:W3CDTF">2010-07-21T20:49:18Z</dcterms:modified>
</cp:coreProperties>
</file>