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61" r:id="rId3"/>
    <p:sldId id="262" r:id="rId4"/>
    <p:sldId id="257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8" r:id="rId17"/>
    <p:sldId id="276" r:id="rId18"/>
    <p:sldId id="266" r:id="rId19"/>
    <p:sldId id="277" r:id="rId20"/>
    <p:sldId id="279" r:id="rId21"/>
    <p:sldId id="280" r:id="rId22"/>
    <p:sldId id="282" r:id="rId23"/>
    <p:sldId id="290" r:id="rId24"/>
    <p:sldId id="283" r:id="rId25"/>
    <p:sldId id="285" r:id="rId26"/>
    <p:sldId id="286" r:id="rId27"/>
    <p:sldId id="258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15" r:id="rId40"/>
    <p:sldId id="317" r:id="rId41"/>
    <p:sldId id="314" r:id="rId42"/>
    <p:sldId id="319" r:id="rId43"/>
    <p:sldId id="320" r:id="rId44"/>
    <p:sldId id="322" r:id="rId45"/>
    <p:sldId id="325" r:id="rId46"/>
    <p:sldId id="327" r:id="rId47"/>
    <p:sldId id="321" r:id="rId48"/>
    <p:sldId id="32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8" autoAdjust="0"/>
    <p:restoredTop sz="94690" autoAdjust="0"/>
  </p:normalViewPr>
  <p:slideViewPr>
    <p:cSldViewPr>
      <p:cViewPr varScale="1">
        <p:scale>
          <a:sx n="63" d="100"/>
          <a:sy n="63" d="100"/>
        </p:scale>
        <p:origin x="-9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4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3" Type="http://schemas.openxmlformats.org/officeDocument/2006/relationships/slide" Target="slides/slide7.xml"/><Relationship Id="rId7" Type="http://schemas.openxmlformats.org/officeDocument/2006/relationships/slide" Target="slides/slide14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2.xml"/><Relationship Id="rId5" Type="http://schemas.openxmlformats.org/officeDocument/2006/relationships/slide" Target="slides/slide11.xml"/><Relationship Id="rId4" Type="http://schemas.openxmlformats.org/officeDocument/2006/relationships/slide" Target="slides/slide8.xml"/><Relationship Id="rId9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2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3422F-B3A5-46B2-929F-0D9B54C6A21C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620EF-88E1-4D89-93F7-EED8EBEB1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620EF-88E1-4D89-93F7-EED8EBEB1E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1E03B0-EF9C-4C05-8093-A5830CF19CC0}" type="slidenum">
              <a:rPr lang="en-US"/>
              <a:pPr/>
              <a:t>10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D0569-DB72-4296-BB3A-0C111B388C87}" type="slidenum">
              <a:rPr lang="en-US"/>
              <a:pPr/>
              <a:t>11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211154-F892-4371-81FD-19A0B9C37068}" type="slidenum">
              <a:rPr lang="en-US"/>
              <a:pPr/>
              <a:t>12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A435D3-D0C0-4329-97B9-6D6C77E284DA}" type="slidenum">
              <a:rPr lang="en-US"/>
              <a:pPr/>
              <a:t>13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7CDEC7-CAA2-4239-852B-12400888AC84}" type="slidenum">
              <a:rPr lang="en-US"/>
              <a:pPr/>
              <a:t>14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4750CB-4BB6-46E9-A22C-AAA024C35578}" type="slidenum">
              <a:rPr lang="en-US"/>
              <a:pPr/>
              <a:t>15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620EF-88E1-4D89-93F7-EED8EBEB1E4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306CAD-D419-4D0D-ACD2-8A99CFE37C72}" type="slidenum">
              <a:rPr lang="en-US"/>
              <a:pPr/>
              <a:t>17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B96DB3-B718-4AF3-8C1B-BD73B5618DC7}" type="slidenum">
              <a:rPr lang="en-US"/>
              <a:pPr/>
              <a:t>18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620EF-88E1-4D89-93F7-EED8EBEB1E4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ED174A-EB59-4D4B-9BA6-1C051F89C1D7}" type="slidenum">
              <a:rPr lang="en-US"/>
              <a:pPr/>
              <a:t>2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A435D3-D0C0-4329-97B9-6D6C77E284DA}" type="slidenum">
              <a:rPr lang="en-US"/>
              <a:pPr/>
              <a:t>20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620EF-88E1-4D89-93F7-EED8EBEB1E4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B2F39-EB20-486D-A9B1-E5B7F42C769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B2F39-EB20-486D-A9B1-E5B7F42C769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DDE57E-B7B5-4C3D-836B-648C7D263EE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EE94FA-C390-4198-85D7-E371638F17D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507254-6172-4B52-957C-B9FACDA1A21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620EF-88E1-4D89-93F7-EED8EBEB1E4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8ACF8-5F7C-4425-B84D-64C4B7A5D11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2E0878-D79E-47B3-AE5D-5F4EAB525912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1FCDD-A182-4F89-B06D-6EEC13B3BD86}" type="slidenum">
              <a:rPr lang="en-US"/>
              <a:pPr/>
              <a:t>3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FAF04-DEE7-4AE6-B26C-0ED3FA32F65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612473-37BB-4FAB-8D31-54334EE661C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9F56F-4F67-4008-A4BD-24D18E79AFE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A313EF-47F7-47DE-A1D3-B10128EC8175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91281C-2E12-4501-AFFC-130E03963B47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7C55CB-E6C6-4438-9592-602A2A4BCFC8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9B7D08-4BE9-4FDC-930B-1E9AFA3458E0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B7816-8762-40C1-AC6B-27E50EC3AC03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393FD-DCAD-46B4-BB8D-BEAD30A06281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52DC48-5093-4383-A84D-58E7695BDF6E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620EF-88E1-4D89-93F7-EED8EBEB1E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0580D7-2984-44AA-83FE-16028F18D90A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EB17DF-7550-4501-BCDD-33448B3FD7A0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EB17DF-7550-4501-BCDD-33448B3FD7A0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EB17DF-7550-4501-BCDD-33448B3FD7A0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620EF-88E1-4D89-93F7-EED8EBEB1E4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DDE57E-B7B5-4C3D-836B-648C7D263EE9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B7816-8762-40C1-AC6B-27E50EC3AC03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620EF-88E1-4D89-93F7-EED8EBEB1E4D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EB17DF-7550-4501-BCDD-33448B3FD7A0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8C94C-E84C-445A-BD2C-0704641C8868}" type="slidenum">
              <a:rPr lang="en-US"/>
              <a:pPr/>
              <a:t>5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3AF6A-7B30-4454-A654-691BD650C858}" type="slidenum">
              <a:rPr lang="en-US"/>
              <a:pPr/>
              <a:t>6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F3B023-CB2A-48C5-B63B-1942ABAA794F}" type="slidenum">
              <a:rPr lang="en-US"/>
              <a:pPr/>
              <a:t>7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D8B3BA-2214-456D-A15C-88724400DB8B}" type="slidenum">
              <a:rPr lang="en-US"/>
              <a:pPr/>
              <a:t>8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B56CC-4FFE-4E29-BCDE-0EC9589BB6CA}" type="slidenum">
              <a:rPr lang="en-US"/>
              <a:pPr/>
              <a:t>9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98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981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1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981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98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98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982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F8F8D3-AE5E-4EFE-B276-5514F1C8D41F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1198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982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105DD3-C85E-47A0-89D0-339620A85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F8F8D3-AE5E-4EFE-B276-5514F1C8D41F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05DD3-C85E-47A0-89D0-339620A85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7213" y="214313"/>
            <a:ext cx="2047875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14313"/>
            <a:ext cx="5992813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F8F8D3-AE5E-4EFE-B276-5514F1C8D41F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05DD3-C85E-47A0-89D0-339620A85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8193088" cy="2227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903663"/>
            <a:ext cx="8193088" cy="2228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F8F8D3-AE5E-4EFE-B276-5514F1C8D41F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C105DD3-C85E-47A0-89D0-339620A85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4019550" cy="4608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524000"/>
            <a:ext cx="4021138" cy="4608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AF03C-A78B-41D3-83EA-79A9C79CE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F8F8D3-AE5E-4EFE-B276-5514F1C8D41F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05DD3-C85E-47A0-89D0-339620A85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F8F8D3-AE5E-4EFE-B276-5514F1C8D41F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05DD3-C85E-47A0-89D0-339620A85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01955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524000"/>
            <a:ext cx="4021138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F8F8D3-AE5E-4EFE-B276-5514F1C8D41F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05DD3-C85E-47A0-89D0-339620A85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8683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F8F8D3-AE5E-4EFE-B276-5514F1C8D41F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05DD3-C85E-47A0-89D0-339620A85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F8F8D3-AE5E-4EFE-B276-5514F1C8D41F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05DD3-C85E-47A0-89D0-339620A85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F8F8D3-AE5E-4EFE-B276-5514F1C8D41F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05DD3-C85E-47A0-89D0-339620A85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F8F8D3-AE5E-4EFE-B276-5514F1C8D41F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05DD3-C85E-47A0-89D0-339620A85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F8F8D3-AE5E-4EFE-B276-5514F1C8D41F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05DD3-C85E-47A0-89D0-339620A85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ltGray">
          <a:xfrm>
            <a:off x="417513" y="5651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ltGray">
          <a:xfrm>
            <a:off x="800100" y="5651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ltGray">
          <a:xfrm>
            <a:off x="541338" y="9874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ltGray">
          <a:xfrm>
            <a:off x="911225" y="9874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ltGray">
          <a:xfrm>
            <a:off x="127000" y="9144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gray">
          <a:xfrm>
            <a:off x="762000" y="4572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gray">
          <a:xfrm>
            <a:off x="442913" y="12477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87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87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19308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55F8F8D3-AE5E-4EFE-B276-5514F1C8D41F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1187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87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105DD3-C85E-47A0-89D0-339620A85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4" grpId="0" build="p" advAuto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Microsoft_Office_Excel_97-2003_Worksheet6.xls"/><Relationship Id="rId4" Type="http://schemas.openxmlformats.org/officeDocument/2006/relationships/oleObject" Target="../embeddings/Microsoft_Office_Word_97_-_2003_Document5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png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2.png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8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2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26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2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2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29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36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Microsoft_Office_Word_97_-_2003_Document1.doc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Word_97_-_2003_Document3.doc"/><Relationship Id="rId4" Type="http://schemas.openxmlformats.org/officeDocument/2006/relationships/oleObject" Target="../embeddings/Microsoft_Office_Word_97_-_2003_Document2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4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Maximum likelihood estimates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086600" cy="1752600"/>
          </a:xfrm>
        </p:spPr>
        <p:txBody>
          <a:bodyPr>
            <a:normAutofit/>
          </a:bodyPr>
          <a:lstStyle/>
          <a:p>
            <a:pPr lvl="0"/>
            <a:r>
              <a:rPr lang="en-US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are they and why do we care?</a:t>
            </a:r>
          </a:p>
          <a:p>
            <a:pPr lvl="0"/>
            <a:r>
              <a:rPr lang="en-US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Relationship to AIC and other model selection criteria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Binomial Probability Function (3)</a:t>
            </a:r>
          </a:p>
        </p:txBody>
      </p:sp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4203700" y="1371600"/>
          <a:ext cx="4559300" cy="762000"/>
        </p:xfrm>
        <a:graphic>
          <a:graphicData uri="http://schemas.openxmlformats.org/presentationml/2006/ole">
            <p:oleObj spid="_x0000_s4100" name="Equation" r:id="rId4" imgW="2514600" imgH="419040" progId="Equation.3">
              <p:embed/>
            </p:oleObj>
          </a:graphicData>
        </a:graphic>
      </p:graphicFrame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2286000"/>
            <a:ext cx="4381500" cy="352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1752603"/>
          <a:ext cx="2743200" cy="4038593"/>
        </p:xfrm>
        <a:graphic>
          <a:graphicData uri="http://schemas.openxmlformats.org/drawingml/2006/table">
            <a:tbl>
              <a:tblPr/>
              <a:tblGrid>
                <a:gridCol w="1463040"/>
                <a:gridCol w="1280160"/>
              </a:tblGrid>
              <a:tr h="265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latin typeface="Times New Roman"/>
                        </a:rPr>
                        <a:t>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65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latin typeface="Times New Roman"/>
                        </a:rPr>
                        <a:t>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145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5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latin typeface="Arial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 TUR"/>
                        </a:rPr>
                        <a:t>BINPROB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14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0.0010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0.0098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0.0439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0.1172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0.2051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0.2461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0.2051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0.1172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0.0439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0.0098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0.0010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Reality: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have data (</a:t>
            </a:r>
            <a:r>
              <a:rPr lang="en-US" i="1" dirty="0" smtClean="0">
                <a:latin typeface="Times New Roman" pitchFamily="18" charset="0"/>
              </a:rPr>
              <a:t>n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>
                <a:latin typeface="Times New Roman" pitchFamily="18" charset="0"/>
              </a:rPr>
              <a:t>y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don’t know the model (</a:t>
            </a:r>
            <a:r>
              <a:rPr lang="en-US" i="1" dirty="0" smtClean="0">
                <a:latin typeface="Times New Roman" pitchFamily="18" charset="0"/>
              </a:rPr>
              <a:t>p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leads us to the likelihood function: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read the likelihood of </a:t>
            </a:r>
            <a:r>
              <a:rPr lang="en-US" i="1" dirty="0" smtClean="0">
                <a:latin typeface="Times New Roman" pitchFamily="18" charset="0"/>
              </a:rPr>
              <a:t>p</a:t>
            </a:r>
            <a:r>
              <a:rPr lang="en-US" dirty="0" smtClean="0"/>
              <a:t> given </a:t>
            </a:r>
            <a:r>
              <a:rPr lang="en-US" i="1" dirty="0" smtClean="0">
                <a:latin typeface="Times New Roman" pitchFamily="18" charset="0"/>
              </a:rPr>
              <a:t>n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</a:rPr>
              <a:t>y </a:t>
            </a:r>
            <a:r>
              <a:rPr lang="en-US" dirty="0" smtClean="0"/>
              <a:t>is ... 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not a probability function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is a positive function (0 &lt;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&lt; 1)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Likelihood Function of Binomial Probability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676790" y="3200400"/>
          <a:ext cx="3790421" cy="990600"/>
        </p:xfrm>
        <a:graphic>
          <a:graphicData uri="http://schemas.openxmlformats.org/presentationml/2006/ole">
            <p:oleObj spid="_x0000_s5123" name="Equation" r:id="rId4" imgW="17524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Likelihood Function of Binomial Probability(2)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Alternatively, the likelihood of the data given the model can be thought of as the product of the probabilities of the individual observations.</a:t>
            </a:r>
          </a:p>
          <a:p>
            <a:pPr eaLnBrk="1" hangingPunct="1"/>
            <a:r>
              <a:rPr lang="en-US" smtClean="0"/>
              <a:t>The probability of the observations is: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Therefore,</a:t>
            </a:r>
          </a:p>
        </p:txBody>
      </p:sp>
      <p:graphicFrame>
        <p:nvGraphicFramePr>
          <p:cNvPr id="291844" name="Object 4"/>
          <p:cNvGraphicFramePr>
            <a:graphicFrameLocks noChangeAspect="1"/>
          </p:cNvGraphicFramePr>
          <p:nvPr/>
        </p:nvGraphicFramePr>
        <p:xfrm>
          <a:off x="2351088" y="5168900"/>
          <a:ext cx="4441825" cy="1079500"/>
        </p:xfrm>
        <a:graphic>
          <a:graphicData uri="http://schemas.openxmlformats.org/presentationml/2006/ole">
            <p:oleObj spid="_x0000_s7170" name="Equation" r:id="rId4" imgW="1765080" imgH="431640" progId="Equation.3">
              <p:embed/>
            </p:oleObj>
          </a:graphicData>
        </a:graphic>
      </p:graphicFrame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1846" name="Object 6"/>
          <p:cNvGraphicFramePr>
            <a:graphicFrameLocks noChangeAspect="1"/>
          </p:cNvGraphicFramePr>
          <p:nvPr/>
        </p:nvGraphicFramePr>
        <p:xfrm>
          <a:off x="2932113" y="3663950"/>
          <a:ext cx="3281362" cy="603250"/>
        </p:xfrm>
        <a:graphic>
          <a:graphicData uri="http://schemas.openxmlformats.org/presentationml/2006/ole">
            <p:oleObj spid="_x0000_s7171" name="Equation" r:id="rId5" imgW="1295400" imgH="241300" progId="Equation.3">
              <p:embed/>
            </p:oleObj>
          </a:graphicData>
        </a:graphic>
      </p:graphicFrame>
      <p:sp>
        <p:nvSpPr>
          <p:cNvPr id="291847" name="AutoShape 7"/>
          <p:cNvSpPr>
            <a:spLocks noChangeArrowheads="1"/>
          </p:cNvSpPr>
          <p:nvPr/>
        </p:nvSpPr>
        <p:spPr bwMode="auto">
          <a:xfrm>
            <a:off x="6248400" y="3505200"/>
            <a:ext cx="2667000" cy="838200"/>
          </a:xfrm>
          <a:prstGeom prst="leftArrowCallout">
            <a:avLst>
              <a:gd name="adj1" fmla="val 25000"/>
              <a:gd name="adj2" fmla="val 25000"/>
              <a:gd name="adj3" fmla="val 53030"/>
              <a:gd name="adj4" fmla="val 7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f </a:t>
            </a:r>
            <a:r>
              <a:rPr lang="en-US"/>
              <a:t>= 1 for success,</a:t>
            </a:r>
          </a:p>
          <a:p>
            <a:pPr algn="ctr"/>
            <a:r>
              <a:rPr lang="en-US" i="1"/>
              <a:t>f</a:t>
            </a:r>
            <a:r>
              <a:rPr lang="en-US"/>
              <a:t> = 0 for failure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build="p"/>
      <p:bldP spid="2918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ChangeArrowheads="1"/>
          </p:cNvSpPr>
          <p:nvPr/>
        </p:nvSpPr>
        <p:spPr bwMode="auto">
          <a:xfrm>
            <a:off x="1371600" y="4953000"/>
            <a:ext cx="2133600" cy="228600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Binomial Probability Function and it's likelihood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228600" y="1295400"/>
          <a:ext cx="8308975" cy="5572125"/>
        </p:xfrm>
        <a:graphic>
          <a:graphicData uri="http://schemas.openxmlformats.org/presentationml/2006/ole">
            <p:oleObj spid="_x0000_s8194" name="Document" r:id="rId4" imgW="5533920" imgH="3713400" progId="Word.Document.8">
              <p:embed/>
            </p:oleObj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3733800" y="1616075"/>
          <a:ext cx="4800600" cy="2944813"/>
        </p:xfrm>
        <a:graphic>
          <a:graphicData uri="http://schemas.openxmlformats.org/presentationml/2006/ole">
            <p:oleObj spid="_x0000_s8195" name="Worksheet" r:id="rId5" imgW="4391071" imgH="2571699" progId="Excel.Sheet.8">
              <p:embed/>
            </p:oleObj>
          </a:graphicData>
        </a:graphic>
      </p:graphicFrame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3729038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4267200" y="4986338"/>
          <a:ext cx="3949700" cy="576262"/>
        </p:xfrm>
        <a:graphic>
          <a:graphicData uri="http://schemas.openxmlformats.org/presentationml/2006/ole">
            <p:oleObj spid="_x0000_s8196" name="Equation" r:id="rId6" imgW="1574640" imgH="228600" progId="Equation.3">
              <p:embed/>
            </p:oleObj>
          </a:graphicData>
        </a:graphic>
      </p:graphicFrame>
      <p:sp>
        <p:nvSpPr>
          <p:cNvPr id="293896" name="AutoShape 8"/>
          <p:cNvSpPr>
            <a:spLocks noChangeArrowheads="1"/>
          </p:cNvSpPr>
          <p:nvPr/>
        </p:nvSpPr>
        <p:spPr bwMode="auto">
          <a:xfrm rot="1234854">
            <a:off x="6172200" y="1600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b="1"/>
              <a:t>maximum</a:t>
            </a:r>
          </a:p>
        </p:txBody>
      </p:sp>
      <p:sp>
        <p:nvSpPr>
          <p:cNvPr id="293897" name="Line 9"/>
          <p:cNvSpPr>
            <a:spLocks noChangeShapeType="1"/>
          </p:cNvSpPr>
          <p:nvPr/>
        </p:nvSpPr>
        <p:spPr bwMode="auto">
          <a:xfrm>
            <a:off x="7162800" y="2209800"/>
            <a:ext cx="0" cy="1371600"/>
          </a:xfrm>
          <a:prstGeom prst="line">
            <a:avLst/>
          </a:prstGeom>
          <a:noFill/>
          <a:ln w="28575">
            <a:solidFill>
              <a:srgbClr val="FF6699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 animBg="1"/>
      <p:bldP spid="293896" grpId="0" animBg="1"/>
      <p:bldP spid="29389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 likelihood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Although the Likelihood function is useful, the log-likelihood has some desirable properties in that the terms are additive and the binomial coefficient does not include </a:t>
            </a:r>
            <a:r>
              <a:rPr lang="en-US" i="1" smtClean="0">
                <a:latin typeface="Times New Roman" pitchFamily="18" charset="0"/>
              </a:rPr>
              <a:t>p</a:t>
            </a:r>
            <a:r>
              <a:rPr lang="en-US" smtClean="0"/>
              <a:t>.</a:t>
            </a:r>
            <a:endParaRPr lang="en-US" i="1" smtClean="0">
              <a:latin typeface="Times New Roman" pitchFamily="18" charset="0"/>
            </a:endParaRP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405188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1143000" y="3562350"/>
          <a:ext cx="6837363" cy="1847850"/>
        </p:xfrm>
        <a:graphic>
          <a:graphicData uri="http://schemas.openxmlformats.org/presentationml/2006/ole">
            <p:oleObj spid="_x0000_s9218" name="Equation" r:id="rId4" imgW="2730240" imgH="736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 likelihood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24000"/>
            <a:ext cx="7791450" cy="4608513"/>
          </a:xfrm>
        </p:spPr>
        <p:txBody>
          <a:bodyPr/>
          <a:lstStyle/>
          <a:p>
            <a:pPr eaLnBrk="1" hangingPunct="1"/>
            <a:r>
              <a:rPr lang="en-US" sz="2000" dirty="0" smtClean="0"/>
              <a:t>Using the alternative: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/>
            <a:r>
              <a:rPr lang="en-US" sz="2000" dirty="0" smtClean="0"/>
              <a:t>The estimate of </a:t>
            </a:r>
            <a:r>
              <a:rPr lang="en-US" sz="2000" i="1" dirty="0" smtClean="0">
                <a:latin typeface="Times New Roman" pitchFamily="18" charset="0"/>
              </a:rPr>
              <a:t>p</a:t>
            </a:r>
            <a:r>
              <a:rPr lang="en-US" sz="2000" dirty="0" smtClean="0"/>
              <a:t> that </a:t>
            </a:r>
            <a:br>
              <a:rPr lang="en-US" sz="2000" dirty="0" smtClean="0"/>
            </a:br>
            <a:r>
              <a:rPr lang="en-US" sz="2000" dirty="0" smtClean="0"/>
              <a:t>maximizes the value of </a:t>
            </a:r>
            <a:r>
              <a:rPr lang="en-US" sz="2000" dirty="0" err="1" smtClean="0"/>
              <a:t>ln</a:t>
            </a:r>
            <a:r>
              <a:rPr lang="en-US" sz="2000" dirty="0" smtClean="0"/>
              <a:t>(</a:t>
            </a:r>
            <a:r>
              <a:rPr lang="en-US" dirty="0" smtClean="0">
                <a:latin typeface="Monotype Corsiva" pitchFamily="66" charset="0"/>
                <a:sym typeface="BCSYMB" pitchFamily="2" charset="2"/>
              </a:rPr>
              <a:t>L</a:t>
            </a:r>
            <a:r>
              <a:rPr lang="en-US" sz="2000" dirty="0" smtClean="0"/>
              <a:t>) </a:t>
            </a:r>
            <a:br>
              <a:rPr lang="en-US" sz="2000" dirty="0" smtClean="0"/>
            </a:br>
            <a:r>
              <a:rPr lang="en-US" sz="2000" dirty="0" smtClean="0"/>
              <a:t>is the MLE.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989" name="Object 5"/>
          <p:cNvGraphicFramePr>
            <a:graphicFrameLocks noChangeAspect="1"/>
          </p:cNvGraphicFramePr>
          <p:nvPr/>
        </p:nvGraphicFramePr>
        <p:xfrm>
          <a:off x="1887538" y="1828800"/>
          <a:ext cx="5468937" cy="1077913"/>
        </p:xfrm>
        <a:graphic>
          <a:graphicData uri="http://schemas.openxmlformats.org/presentationml/2006/ole">
            <p:oleObj spid="_x0000_s10242" name="Equation" r:id="rId4" imgW="2171520" imgH="431640" progId="Equation.3">
              <p:embed/>
            </p:oleObj>
          </a:graphicData>
        </a:graphic>
      </p:graphicFrame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2868164"/>
            <a:ext cx="3505200" cy="357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0" dirty="0" smtClean="0">
                <a:latin typeface="Monotype Corsiva" pitchFamily="66" charset="0"/>
              </a:rPr>
              <a:t>L</a:t>
            </a:r>
            <a:r>
              <a:rPr lang="en-US" b="0" dirty="0" smtClean="0"/>
              <a:t>(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0" dirty="0" smtClean="0"/>
              <a:t>|10,7)</a:t>
            </a:r>
            <a:endParaRPr lang="en-US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0" dirty="0" smtClean="0">
                <a:latin typeface="Monotype Corsiva" pitchFamily="66" charset="0"/>
              </a:rPr>
              <a:t>L</a:t>
            </a:r>
            <a:r>
              <a:rPr lang="en-US" b="0" dirty="0" smtClean="0"/>
              <a:t>(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0" dirty="0" smtClean="0"/>
              <a:t>|100,70)</a:t>
            </a:r>
            <a:endParaRPr lang="en-US" b="0" dirty="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8139" y="2492263"/>
            <a:ext cx="3255546" cy="331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9521" y="2492263"/>
            <a:ext cx="3255546" cy="331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2234309" y="1295400"/>
            <a:ext cx="4675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, precision ,  variance 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dvAuto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Properties of MLEs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Asymptotically normally distributed</a:t>
            </a:r>
          </a:p>
          <a:p>
            <a:pPr eaLnBrk="1" hangingPunct="1"/>
            <a:r>
              <a:rPr lang="en-US" smtClean="0"/>
              <a:t>Asymptotically minimize variance</a:t>
            </a:r>
          </a:p>
          <a:p>
            <a:pPr eaLnBrk="1" hangingPunct="1"/>
            <a:r>
              <a:rPr lang="en-US" smtClean="0"/>
              <a:t>Asymptotically unbiased as </a:t>
            </a:r>
            <a:r>
              <a:rPr lang="en-US" i="1" smtClean="0">
                <a:latin typeface="Times New Roman" pitchFamily="18" charset="0"/>
              </a:rPr>
              <a:t>n </a:t>
            </a:r>
            <a:r>
              <a:rPr lang="en-US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→ </a:t>
            </a:r>
            <a:r>
              <a:rPr lang="en-US" smtClean="0">
                <a:sym typeface="Symbol" pitchFamily="18" charset="2"/>
              </a:rPr>
              <a:t></a:t>
            </a:r>
            <a:endParaRPr lang="en-US" smtClean="0"/>
          </a:p>
          <a:p>
            <a:pPr eaLnBrk="1" hangingPunct="1"/>
            <a:r>
              <a:rPr lang="en-US" smtClean="0"/>
              <a:t>One-to-one transformations of MLEs are also MLEs. 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	For example mean lifespan:</a:t>
            </a:r>
          </a:p>
          <a:p>
            <a:pPr algn="ctr" eaLnBrk="1" hangingPunct="1"/>
            <a:endParaRPr lang="en-US" smtClean="0"/>
          </a:p>
          <a:p>
            <a:pPr algn="ctr"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is also an MLE.</a:t>
            </a:r>
          </a:p>
        </p:txBody>
      </p:sp>
      <p:graphicFrame>
        <p:nvGraphicFramePr>
          <p:cNvPr id="300036" name="Object 4"/>
          <p:cNvGraphicFramePr>
            <a:graphicFrameLocks noChangeAspect="1"/>
          </p:cNvGraphicFramePr>
          <p:nvPr/>
        </p:nvGraphicFramePr>
        <p:xfrm>
          <a:off x="3657600" y="4419600"/>
          <a:ext cx="1809750" cy="665163"/>
        </p:xfrm>
        <a:graphic>
          <a:graphicData uri="http://schemas.openxmlformats.org/presentationml/2006/ole">
            <p:oleObj spid="_x0000_s11266" name="Equation" r:id="rId4" imgW="72360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Assumptions: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 i="1" dirty="0" smtClean="0">
                <a:solidFill>
                  <a:schemeClr val="accent1"/>
                </a:solidFill>
                <a:latin typeface="Times New Roman" pitchFamily="18" charset="0"/>
              </a:rPr>
              <a:t>n</a:t>
            </a:r>
            <a:r>
              <a:rPr lang="en-US" sz="2000" b="1" dirty="0" smtClean="0">
                <a:solidFill>
                  <a:schemeClr val="accent1"/>
                </a:solidFill>
              </a:rPr>
              <a:t> trials must be identical </a:t>
            </a:r>
            <a:r>
              <a:rPr lang="en-US" sz="2000" dirty="0" smtClean="0"/>
              <a:t>– i.e., the population is well defined (e.g.,20 coin flips, 50 Kirtland's warbler nests, 75 radio-marked black bears in the Pisgah Bear Sanctuary).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Each trial results in one of two </a:t>
            </a:r>
            <a:r>
              <a:rPr lang="en-US" sz="2000" b="1" dirty="0" smtClean="0">
                <a:solidFill>
                  <a:schemeClr val="accent1"/>
                </a:solidFill>
              </a:rPr>
              <a:t>mutually exclusive outcomes</a:t>
            </a:r>
            <a:r>
              <a:rPr lang="en-US" sz="2000" dirty="0" smtClean="0"/>
              <a:t>. (e.g., heads or tails, survived or died, successful or failed, etc.)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The probability of success on each trial remains </a:t>
            </a:r>
            <a:r>
              <a:rPr lang="en-US" sz="2000" b="1" dirty="0" smtClean="0">
                <a:solidFill>
                  <a:schemeClr val="accent1"/>
                </a:solidFill>
              </a:rPr>
              <a:t>constant</a:t>
            </a:r>
            <a:r>
              <a:rPr lang="en-US" sz="2000" dirty="0" smtClean="0"/>
              <a:t>. (</a:t>
            </a:r>
            <a:r>
              <a:rPr lang="en-US" sz="2000" b="1" dirty="0" smtClean="0"/>
              <a:t>homogeneous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Trials are </a:t>
            </a:r>
            <a:r>
              <a:rPr lang="en-US" sz="2000" b="1" dirty="0" smtClean="0">
                <a:solidFill>
                  <a:schemeClr val="accent1"/>
                </a:solidFill>
              </a:rPr>
              <a:t>independent </a:t>
            </a:r>
            <a:r>
              <a:rPr lang="en-US" sz="2000" dirty="0" smtClean="0"/>
              <a:t>events (the outcome of one does not depend on the outcome of another).</a:t>
            </a:r>
          </a:p>
          <a:p>
            <a:pPr eaLnBrk="1" hangingPunct="1">
              <a:lnSpc>
                <a:spcPct val="90000"/>
              </a:lnSpc>
            </a:pPr>
            <a:endParaRPr lang="en-US" sz="2000" i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i="1" dirty="0" smtClean="0">
                <a:latin typeface="Times New Roman" pitchFamily="18" charset="0"/>
              </a:rPr>
              <a:t>y</a:t>
            </a:r>
            <a:r>
              <a:rPr lang="en-US" sz="2000" dirty="0" smtClean="0"/>
              <a:t>, the number of successes; is the </a:t>
            </a:r>
            <a:r>
              <a:rPr lang="en-US" sz="2000" b="1" i="1" dirty="0" smtClean="0">
                <a:solidFill>
                  <a:schemeClr val="accent1"/>
                </a:solidFill>
                <a:latin typeface="Times New Roman" pitchFamily="18" charset="0"/>
              </a:rPr>
              <a:t>random variable </a:t>
            </a:r>
            <a:r>
              <a:rPr lang="en-US" sz="2000" dirty="0" smtClean="0"/>
              <a:t>after </a:t>
            </a:r>
            <a:r>
              <a:rPr lang="en-US" sz="2000" i="1" dirty="0" smtClean="0">
                <a:latin typeface="Times New Roman" pitchFamily="18" charset="0"/>
              </a:rPr>
              <a:t>n</a:t>
            </a:r>
            <a:r>
              <a:rPr lang="en-US" sz="2000" dirty="0" smtClean="0"/>
              <a:t> trials.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baseline="0" dirty="0" smtClean="0"/>
              <a:t> – use/non-use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Selected 50 sites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) at random (or systematically) with a study area.</a:t>
            </a:r>
          </a:p>
          <a:p>
            <a:r>
              <a:rPr lang="en-US" dirty="0" smtClean="0"/>
              <a:t>Visit each site once and ‘surveyed’ for species </a:t>
            </a:r>
            <a:r>
              <a:rPr lang="en-US" i="1" dirty="0" smtClean="0"/>
              <a:t>x</a:t>
            </a:r>
          </a:p>
          <a:p>
            <a:r>
              <a:rPr lang="en-US" dirty="0" smtClean="0"/>
              <a:t>Species was detected at 10 sites (</a:t>
            </a:r>
            <a:r>
              <a:rPr lang="en-US" i="1" dirty="0" smtClean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Meet binomial assumptions:</a:t>
            </a:r>
          </a:p>
          <a:p>
            <a:pPr lvl="2"/>
            <a:r>
              <a:rPr lang="en-US" dirty="0" smtClean="0"/>
              <a:t>Sites selected without bias</a:t>
            </a:r>
          </a:p>
          <a:p>
            <a:pPr lvl="2"/>
            <a:r>
              <a:rPr lang="en-US" dirty="0" smtClean="0"/>
              <a:t>Surveys conducted using same methods</a:t>
            </a:r>
          </a:p>
          <a:p>
            <a:pPr lvl="2"/>
            <a:r>
              <a:rPr lang="en-US" dirty="0" smtClean="0"/>
              <a:t>Sites could only be used or not used (occupied)</a:t>
            </a:r>
            <a:endParaRPr lang="en-US" dirty="0"/>
          </a:p>
          <a:p>
            <a:pPr lvl="2"/>
            <a:r>
              <a:rPr lang="en-US" dirty="0" smtClean="0"/>
              <a:t>No knowledge of habitat differences or species preferences</a:t>
            </a:r>
          </a:p>
          <a:p>
            <a:pPr lvl="2"/>
            <a:r>
              <a:rPr lang="en-US" dirty="0" smtClean="0"/>
              <a:t>Sites are independent</a:t>
            </a:r>
          </a:p>
          <a:p>
            <a:pPr lvl="1"/>
            <a:r>
              <a:rPr lang="en-US" dirty="0" smtClean="0"/>
              <a:t>Additional assumption – perfect detection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Maximum Likelihood Estimates</a:t>
            </a:r>
            <a:r>
              <a:rPr lang="en-US" baseline="0" dirty="0" smtClean="0"/>
              <a:t> (MLE)</a:t>
            </a:r>
            <a:endParaRPr lang="en-US" dirty="0" smtClean="0"/>
          </a:p>
        </p:txBody>
      </p:sp>
      <p:sp>
        <p:nvSpPr>
          <p:cNvPr id="2693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Given a model (</a:t>
            </a:r>
            <a:r>
              <a:rPr lang="en-US" dirty="0" smtClean="0">
                <a:sym typeface="Symbol" pitchFamily="18" charset="2"/>
              </a:rPr>
              <a:t>) MLE is (are) the </a:t>
            </a:r>
            <a:r>
              <a:rPr lang="en-US" dirty="0" smtClean="0"/>
              <a:t>value(s) that are most likely to estimate the parameter(s) of interest.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That is, they maximize the probability of the model given the data.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likelihood of a model is the product of the probabilities of the observations.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  <a:r>
              <a:rPr lang="en-US" baseline="0" dirty="0" smtClean="0"/>
              <a:t> – calculating the likelihood</a:t>
            </a:r>
            <a:endParaRPr lang="en-US" dirty="0" smtClean="0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3729038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4076700" y="4986338"/>
          <a:ext cx="4332288" cy="576262"/>
        </p:xfrm>
        <a:graphic>
          <a:graphicData uri="http://schemas.openxmlformats.org/presentationml/2006/ole">
            <p:oleObj spid="_x0000_s13316" name="Equation" r:id="rId4" imgW="1726920" imgH="228600" progId="Equation.3">
              <p:embed/>
            </p:oleObj>
          </a:graphicData>
        </a:graphic>
      </p:graphicFrame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1905000"/>
            <a:ext cx="44132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3896" name="AutoShape 8"/>
          <p:cNvSpPr>
            <a:spLocks noChangeArrowheads="1"/>
          </p:cNvSpPr>
          <p:nvPr/>
        </p:nvSpPr>
        <p:spPr bwMode="auto">
          <a:xfrm rot="1234854">
            <a:off x="4979020" y="183623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b="1"/>
              <a:t>maximum</a:t>
            </a:r>
          </a:p>
        </p:txBody>
      </p:sp>
      <p:sp>
        <p:nvSpPr>
          <p:cNvPr id="293897" name="Line 9"/>
          <p:cNvSpPr>
            <a:spLocks noChangeShapeType="1"/>
          </p:cNvSpPr>
          <p:nvPr/>
        </p:nvSpPr>
        <p:spPr bwMode="auto">
          <a:xfrm>
            <a:off x="5969620" y="2445835"/>
            <a:ext cx="0" cy="1371600"/>
          </a:xfrm>
          <a:prstGeom prst="line">
            <a:avLst/>
          </a:prstGeom>
          <a:noFill/>
          <a:ln w="28575">
            <a:solidFill>
              <a:srgbClr val="FF6699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1600200"/>
          <a:ext cx="3352800" cy="4693920"/>
        </p:xfrm>
        <a:graphic>
          <a:graphicData uri="http://schemas.openxmlformats.org/drawingml/2006/table">
            <a:tbl>
              <a:tblPr/>
              <a:tblGrid>
                <a:gridCol w="772794"/>
                <a:gridCol w="998193"/>
                <a:gridCol w="772794"/>
                <a:gridCol w="809019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latin typeface="Times New Roman"/>
                        </a:rPr>
                        <a:t>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Likelihood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Variance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0.00E+00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1.26E-14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0.00095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0.030822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1.48E-12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0.042426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8.66E-12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0.00255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0.050498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0.20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1.36E-11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0.0032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0.056569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C8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9.59E-12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0.00375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0.061237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3.76E-12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0.064807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9.06E-13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0.00455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0.067454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1.40E-13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0.069282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1.40E-14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0.070356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8.88E-16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0.070711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3.41E-17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0.070356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7.31E-19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0.069282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7.80E-21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0.00455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0.067454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3.43E-23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0.064807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4.66E-26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0.00375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0.061237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1.18E-29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0.056569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2.18E-34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0.00255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0.050498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3.49E-41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0.042426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5.45E-53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0.00095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0.030822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0.00E+00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6" grpId="0" animBg="1"/>
      <p:bldP spid="29389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685800" y="1600200"/>
            <a:ext cx="8193087" cy="4608513"/>
          </a:xfrm>
        </p:spPr>
        <p:txBody>
          <a:bodyPr/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MLE = 20% </a:t>
            </a:r>
            <a:r>
              <a:rPr lang="en-US" sz="2800" u="sng" dirty="0" smtClean="0"/>
              <a:t>+</a:t>
            </a:r>
            <a:r>
              <a:rPr lang="en-US" sz="2800" dirty="0"/>
              <a:t> </a:t>
            </a:r>
            <a:r>
              <a:rPr lang="en-US" sz="2800" dirty="0" smtClean="0"/>
              <a:t>6% of the area is occupied</a:t>
            </a:r>
          </a:p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functions - adding covariates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“Link” the covariates, the data (</a:t>
            </a:r>
            <a:r>
              <a:rPr lang="en-US" b="1" dirty="0" smtClean="0">
                <a:latin typeface="Arial" charset="0"/>
              </a:rPr>
              <a:t>X</a:t>
            </a:r>
            <a:r>
              <a:rPr lang="en-US" dirty="0" smtClean="0">
                <a:latin typeface="Arial" charset="0"/>
              </a:rPr>
              <a:t>),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with the response variable (i.e., use or occupancy)</a:t>
            </a:r>
          </a:p>
          <a:p>
            <a:r>
              <a:rPr lang="en-US" dirty="0" smtClean="0">
                <a:latin typeface="Arial" charset="0"/>
              </a:rPr>
              <a:t>Usually done with logit link:</a:t>
            </a:r>
          </a:p>
          <a:p>
            <a:endParaRPr lang="en-US" dirty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Nice properties:</a:t>
            </a:r>
          </a:p>
          <a:p>
            <a:pPr lvl="2"/>
            <a:r>
              <a:rPr lang="en-US" dirty="0" smtClean="0">
                <a:latin typeface="Arial" charset="0"/>
              </a:rPr>
              <a:t>Constrains result 0&lt;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Arial" charset="0"/>
              </a:rPr>
              <a:t>&lt;1</a:t>
            </a:r>
          </a:p>
          <a:p>
            <a:pPr lvl="2"/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1393825" y="2278063"/>
            <a:ext cx="5540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endParaRPr lang="en-US" sz="2000">
              <a:latin typeface="Arial" charset="0"/>
            </a:endParaRPr>
          </a:p>
        </p:txBody>
      </p:sp>
      <p:graphicFrame>
        <p:nvGraphicFramePr>
          <p:cNvPr id="91143" name="Object 7"/>
          <p:cNvGraphicFramePr>
            <a:graphicFrameLocks noChangeAspect="1"/>
          </p:cNvGraphicFramePr>
          <p:nvPr/>
        </p:nvGraphicFramePr>
        <p:xfrm>
          <a:off x="3260725" y="3124200"/>
          <a:ext cx="2784475" cy="1306513"/>
        </p:xfrm>
        <a:graphic>
          <a:graphicData uri="http://schemas.openxmlformats.org/presentationml/2006/ole">
            <p:oleObj spid="_x0000_s73730" name="Equation" r:id="rId4" imgW="1104840" imgH="520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functions - adding covariates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“Link” the covariates, the data (</a:t>
            </a:r>
            <a:r>
              <a:rPr lang="en-US" b="1" dirty="0" smtClean="0">
                <a:latin typeface="Arial" charset="0"/>
              </a:rPr>
              <a:t>X</a:t>
            </a:r>
            <a:r>
              <a:rPr lang="en-US" dirty="0" smtClean="0">
                <a:latin typeface="Arial" charset="0"/>
              </a:rPr>
              <a:t>),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with the response variable (i.e., use or occupancy)</a:t>
            </a:r>
          </a:p>
          <a:p>
            <a:r>
              <a:rPr lang="en-US" dirty="0" smtClean="0">
                <a:latin typeface="Arial" charset="0"/>
              </a:rPr>
              <a:t>Usually done with logit link:</a:t>
            </a:r>
          </a:p>
          <a:p>
            <a:endParaRPr lang="en-US" dirty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Nice properties:</a:t>
            </a:r>
          </a:p>
          <a:p>
            <a:pPr lvl="2"/>
            <a:r>
              <a:rPr lang="en-US" dirty="0" smtClean="0">
                <a:latin typeface="Arial" charset="0"/>
              </a:rPr>
              <a:t>Constrains result 0&lt;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Arial" charset="0"/>
              </a:rPr>
              <a:t>&lt;1</a:t>
            </a:r>
          </a:p>
          <a:p>
            <a:pPr lvl="2"/>
            <a:r>
              <a:rPr lang="en-US" dirty="0" smtClean="0">
                <a:latin typeface="Arial" charset="0"/>
                <a:sym typeface="Symbol"/>
              </a:rPr>
              <a:t>s can be -∞ &lt;  &lt; +∞</a:t>
            </a:r>
          </a:p>
          <a:p>
            <a:pPr lvl="1"/>
            <a:r>
              <a:rPr lang="en-US" dirty="0" smtClean="0">
                <a:latin typeface="Arial" charset="0"/>
                <a:sym typeface="Symbol"/>
              </a:rPr>
              <a:t>Additional assumption –s are normally distributed</a:t>
            </a:r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1393825" y="2278063"/>
            <a:ext cx="5540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endParaRPr lang="en-US" sz="2000">
              <a:latin typeface="Arial" charset="0"/>
            </a:endParaRPr>
          </a:p>
        </p:txBody>
      </p:sp>
      <p:graphicFrame>
        <p:nvGraphicFramePr>
          <p:cNvPr id="91143" name="Object 7"/>
          <p:cNvGraphicFramePr>
            <a:graphicFrameLocks noChangeAspect="1"/>
          </p:cNvGraphicFramePr>
          <p:nvPr/>
        </p:nvGraphicFramePr>
        <p:xfrm>
          <a:off x="2524125" y="2884488"/>
          <a:ext cx="4257675" cy="1306512"/>
        </p:xfrm>
        <a:graphic>
          <a:graphicData uri="http://schemas.openxmlformats.org/presentationml/2006/ole">
            <p:oleObj spid="_x0000_s74754" name="Equation" r:id="rId4" imgW="1688760" imgH="520560" progId="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4489450" y="3359150"/>
          <a:ext cx="165100" cy="139700"/>
        </p:xfrm>
        <a:graphic>
          <a:graphicData uri="http://schemas.openxmlformats.org/presentationml/2006/ole">
            <p:oleObj spid="_x0000_s74755" name="Equation" r:id="rId5" imgW="164880" imgH="1396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Link function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Binomial likelihood: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Substitute the link for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eaLnBrk="1" hangingPunct="1">
              <a:lnSpc>
                <a:spcPct val="90000"/>
              </a:lnSpc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Voila!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– logistic regression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2666999" y="1981200"/>
          <a:ext cx="4373564" cy="1143000"/>
        </p:xfrm>
        <a:graphic>
          <a:graphicData uri="http://schemas.openxmlformats.org/presentationml/2006/ole">
            <p:oleObj spid="_x0000_s69636" name="Equation" r:id="rId4" imgW="1752480" imgH="457200" progId="Equation.3">
              <p:embed/>
            </p:oleObj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1676400" y="4343400"/>
          <a:ext cx="6557962" cy="986703"/>
        </p:xfrm>
        <a:graphic>
          <a:graphicData uri="http://schemas.openxmlformats.org/presentationml/2006/ole">
            <p:oleObj spid="_x0000_s69638" name="Equation" r:id="rId5" imgW="346680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/>
              <a:t>Link function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mtClean="0"/>
              <a:t>More than one covariate can be included </a:t>
            </a:r>
          </a:p>
          <a:p>
            <a:pPr eaLnBrk="1" hangingPunct="1">
              <a:spcBef>
                <a:spcPts val="1200"/>
              </a:spcBef>
            </a:pPr>
            <a:r>
              <a:rPr lang="en-US" smtClean="0"/>
              <a:t>Extend the logit (linear equation).  </a:t>
            </a:r>
          </a:p>
          <a:p>
            <a:pPr eaLnBrk="1" hangingPunct="1">
              <a:spcBef>
                <a:spcPts val="1200"/>
              </a:spcBef>
            </a:pPr>
            <a:r>
              <a:rPr lang="en-US" smtClean="0">
                <a:latin typeface="Symbol" pitchFamily="18" charset="2"/>
              </a:rPr>
              <a:t>b</a:t>
            </a:r>
            <a:r>
              <a:rPr lang="en-US" smtClean="0"/>
              <a:t>s are the estimated parameters (effects);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mtClean="0"/>
              <a:t>estimated for each period or group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mtClean="0"/>
              <a:t>constrained to be equal using the data (</a:t>
            </a:r>
            <a:r>
              <a:rPr lang="en-US" i="1" smtClean="0">
                <a:latin typeface="Times" pitchFamily="18" charset="0"/>
              </a:rPr>
              <a:t>x</a:t>
            </a:r>
            <a:r>
              <a:rPr lang="en-US" i="1" baseline="-25000" smtClean="0">
                <a:latin typeface="Times" pitchFamily="18" charset="0"/>
              </a:rPr>
              <a:t>ij</a:t>
            </a:r>
            <a:r>
              <a:rPr lang="en-US" smtClean="0"/>
              <a:t>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/>
              <a:t>Link function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The use rates or real parameters of interest are calculated from the </a:t>
            </a:r>
            <a:r>
              <a:rPr lang="en-US" dirty="0" smtClean="0">
                <a:sym typeface="Symbol" pitchFamily="18" charset="2"/>
              </a:rPr>
              <a:t></a:t>
            </a:r>
            <a:r>
              <a:rPr lang="en-US" dirty="0" smtClean="0"/>
              <a:t>s as in this equation.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b="1" dirty="0" smtClean="0"/>
              <a:t>HUGE</a:t>
            </a:r>
            <a:r>
              <a:rPr lang="en-US" dirty="0" smtClean="0"/>
              <a:t> concept and applicable to EVERY estimator we examine. 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Occupancy and detection probabilities are replaced by the link function </a:t>
            </a:r>
            <a:r>
              <a:rPr lang="en-US" dirty="0" err="1" smtClean="0"/>
              <a:t>submodel</a:t>
            </a:r>
            <a:r>
              <a:rPr lang="en-US" dirty="0" smtClean="0"/>
              <a:t> of the covariate(s).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Conceivably every sites has a different probability of  use that is related to the value of the covariates.</a:t>
            </a:r>
          </a:p>
        </p:txBody>
      </p:sp>
      <p:pic>
        <p:nvPicPr>
          <p:cNvPr id="94213" name="Picture 5" descr="j0233518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429000"/>
            <a:ext cx="7064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1143" name="Object 7"/>
          <p:cNvGraphicFramePr>
            <a:graphicFrameLocks noChangeAspect="1"/>
          </p:cNvGraphicFramePr>
          <p:nvPr/>
        </p:nvGraphicFramePr>
        <p:xfrm>
          <a:off x="2590800" y="2286000"/>
          <a:ext cx="4257675" cy="1306512"/>
        </p:xfrm>
        <a:graphic>
          <a:graphicData uri="http://schemas.openxmlformats.org/presentationml/2006/ole">
            <p:oleObj spid="_x0000_s71683" name="Equation" r:id="rId5" imgW="1688760" imgH="520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Multinomial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 example</a:t>
            </a:r>
          </a:p>
          <a:p>
            <a:pPr lvl="0"/>
            <a:r>
              <a:rPr lang="en-US" sz="4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Adding a link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>
                <a:latin typeface="Arial" charset="0"/>
              </a:rPr>
              <a:t>Multinomial Distribution and Likelihoods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 smtClean="0"/>
              <a:t>Extension of the binomial coefficient with more than two possible mutually exclusive outcomes.  </a:t>
            </a:r>
          </a:p>
          <a:p>
            <a:pPr eaLnBrk="1" hangingPunct="1">
              <a:spcAft>
                <a:spcPts val="600"/>
              </a:spcAft>
            </a:pPr>
            <a:r>
              <a:rPr lang="en-US" dirty="0" smtClean="0"/>
              <a:t>Nearly always introduced by way of die tossing.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Another example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Multiple presence/absence surveys at multiple sites</a:t>
            </a:r>
          </a:p>
          <a:p>
            <a:pPr eaLnBrk="1" hangingPunct="1">
              <a:spcAft>
                <a:spcPts val="600"/>
              </a:spcAft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9220" name="Picture 4" descr="j02995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876800"/>
            <a:ext cx="181768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 smtClean="0"/>
              <a:t>Binomial Coefficient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mtClean="0"/>
              <a:t>The binomial coefficient was the number of ways </a:t>
            </a:r>
            <a:r>
              <a:rPr lang="en-US" i="1" smtClean="0">
                <a:latin typeface="Times New Roman" pitchFamily="18" charset="0"/>
              </a:rPr>
              <a:t>y</a:t>
            </a:r>
            <a:r>
              <a:rPr lang="en-US" smtClean="0"/>
              <a:t> successes could be obtained from the</a:t>
            </a:r>
            <a:r>
              <a:rPr lang="en-US" i="1" smtClean="0">
                <a:latin typeface="Times New Roman" pitchFamily="18" charset="0"/>
              </a:rPr>
              <a:t> n</a:t>
            </a:r>
            <a:r>
              <a:rPr lang="en-US" smtClean="0"/>
              <a:t> trials</a:t>
            </a:r>
          </a:p>
          <a:p>
            <a:pPr eaLnBrk="1" hangingPunct="1">
              <a:spcAft>
                <a:spcPts val="600"/>
              </a:spcAft>
            </a:pPr>
            <a:endParaRPr lang="en-US" smtClean="0"/>
          </a:p>
          <a:p>
            <a:pPr eaLnBrk="1" hangingPunct="1">
              <a:spcAft>
                <a:spcPts val="600"/>
              </a:spcAft>
            </a:pPr>
            <a:endParaRPr lang="en-US" smtClean="0"/>
          </a:p>
          <a:p>
            <a:pPr eaLnBrk="1" hangingPunct="1">
              <a:spcAft>
                <a:spcPts val="600"/>
              </a:spcAft>
            </a:pPr>
            <a:endParaRPr lang="en-US" smtClean="0"/>
          </a:p>
          <a:p>
            <a:pPr eaLnBrk="1" hangingPunct="1">
              <a:spcAft>
                <a:spcPts val="600"/>
              </a:spcAft>
            </a:pPr>
            <a:r>
              <a:rPr lang="en-US" smtClean="0"/>
              <a:t>Example 7 successes in 10 trials</a:t>
            </a:r>
          </a:p>
          <a:p>
            <a:pPr eaLnBrk="1" hangingPunct="1">
              <a:spcAft>
                <a:spcPts val="600"/>
              </a:spcAft>
            </a:pPr>
            <a:endParaRPr lang="en-US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84994" name="Equation" r:id="rId4" imgW="114120" imgH="177480" progId="">
              <p:embed/>
            </p:oleObj>
          </a:graphicData>
        </a:graphic>
      </p:graphicFrame>
      <p:graphicFrame>
        <p:nvGraphicFramePr>
          <p:cNvPr id="262149" name="Object 5"/>
          <p:cNvGraphicFramePr>
            <a:graphicFrameLocks noChangeAspect="1"/>
          </p:cNvGraphicFramePr>
          <p:nvPr/>
        </p:nvGraphicFramePr>
        <p:xfrm>
          <a:off x="3840956" y="2513012"/>
          <a:ext cx="1462088" cy="1144588"/>
        </p:xfrm>
        <a:graphic>
          <a:graphicData uri="http://schemas.openxmlformats.org/presentationml/2006/ole">
            <p:oleObj spid="_x0000_s84995" name="Equation" r:id="rId5" imgW="583920" imgH="457200" progId="">
              <p:embed/>
            </p:oleObj>
          </a:graphicData>
        </a:graphic>
      </p:graphicFrame>
      <p:graphicFrame>
        <p:nvGraphicFramePr>
          <p:cNvPr id="262152" name="Object 8"/>
          <p:cNvGraphicFramePr>
            <a:graphicFrameLocks noChangeAspect="1"/>
          </p:cNvGraphicFramePr>
          <p:nvPr/>
        </p:nvGraphicFramePr>
        <p:xfrm>
          <a:off x="2474119" y="4799012"/>
          <a:ext cx="4195763" cy="1144588"/>
        </p:xfrm>
        <a:graphic>
          <a:graphicData uri="http://schemas.openxmlformats.org/presentationml/2006/ole">
            <p:oleObj spid="_x0000_s84996" name="Equation" r:id="rId6" imgW="167616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Maximum Likelihood Estimation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For linear models (e.g., ANOVA and regression) these are usually determined using the linear equations which minimize the sum of the squared residuals – </a:t>
            </a:r>
            <a:r>
              <a:rPr lang="en-US" sz="2000" b="1" dirty="0" smtClean="0">
                <a:solidFill>
                  <a:schemeClr val="folHlink"/>
                </a:solidFill>
              </a:rPr>
              <a:t>closed form</a:t>
            </a:r>
          </a:p>
          <a:p>
            <a:pPr eaLnBrk="1" hangingPunct="1"/>
            <a:r>
              <a:rPr lang="en-US" sz="2000" dirty="0" smtClean="0"/>
              <a:t>For nonlinear models and some distributions we determine MLEs setting the first derivative equal to zero and then making sure it is a maxima by setting the second derivative equal to zero – </a:t>
            </a:r>
            <a:r>
              <a:rPr lang="en-US" sz="2000" b="1" dirty="0" smtClean="0">
                <a:solidFill>
                  <a:schemeClr val="folHlink"/>
                </a:solidFill>
              </a:rPr>
              <a:t>closed form</a:t>
            </a:r>
            <a:r>
              <a:rPr lang="en-US" sz="2000" dirty="0" smtClean="0"/>
              <a:t>.</a:t>
            </a:r>
          </a:p>
          <a:p>
            <a:pPr eaLnBrk="1" hangingPunct="1"/>
            <a:r>
              <a:rPr lang="en-US" sz="2000" dirty="0" smtClean="0"/>
              <a:t>Or we can search for values that maximize the probabilities of all of the observations – </a:t>
            </a:r>
            <a:r>
              <a:rPr lang="en-US" sz="2000" b="1" dirty="0" smtClean="0">
                <a:solidFill>
                  <a:schemeClr val="folHlink"/>
                </a:solidFill>
              </a:rPr>
              <a:t>numerical estimation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Search stops when certain criteria are met:</a:t>
            </a:r>
          </a:p>
          <a:p>
            <a:pPr lvl="2"/>
            <a:r>
              <a:rPr lang="en-US" sz="1600" dirty="0" smtClean="0"/>
              <a:t>Precision of the estimate</a:t>
            </a:r>
          </a:p>
          <a:p>
            <a:pPr lvl="2"/>
            <a:r>
              <a:rPr lang="en-US" sz="1600" dirty="0" smtClean="0"/>
              <a:t>Change in the likelihood</a:t>
            </a:r>
          </a:p>
          <a:p>
            <a:pPr lvl="2"/>
            <a:r>
              <a:rPr lang="en-US" sz="1600" dirty="0" smtClean="0"/>
              <a:t>Solution seems unlikely (stops after </a:t>
            </a:r>
            <a:r>
              <a:rPr lang="en-US" sz="1600" i="1" dirty="0" smtClean="0"/>
              <a:t>n</a:t>
            </a:r>
            <a:r>
              <a:rPr lang="en-US" sz="1600" dirty="0" smtClean="0"/>
              <a:t> iterations)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 smtClean="0"/>
              <a:t>Multinomial coefficient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mtClean="0"/>
              <a:t>The multinomial coefficient or the number of possible outcomes for die tossing (6 possibilities):</a:t>
            </a:r>
          </a:p>
          <a:p>
            <a:pPr eaLnBrk="1" hangingPunct="1">
              <a:spcAft>
                <a:spcPts val="600"/>
              </a:spcAft>
            </a:pPr>
            <a:endParaRPr lang="en-US" smtClean="0"/>
          </a:p>
          <a:p>
            <a:pPr eaLnBrk="1" hangingPunct="1">
              <a:spcAft>
                <a:spcPts val="600"/>
              </a:spcAft>
            </a:pPr>
            <a:endParaRPr lang="en-US" smtClean="0"/>
          </a:p>
          <a:p>
            <a:pPr eaLnBrk="1" hangingPunct="1">
              <a:spcAft>
                <a:spcPts val="600"/>
              </a:spcAft>
            </a:pPr>
            <a:endParaRPr lang="en-US" smtClean="0"/>
          </a:p>
          <a:p>
            <a:pPr eaLnBrk="1" hangingPunct="1">
              <a:spcAft>
                <a:spcPts val="600"/>
              </a:spcAft>
            </a:pPr>
            <a:r>
              <a:rPr lang="en-US" smtClean="0"/>
              <a:t>Example rolling each die face once in 6 trials:</a:t>
            </a:r>
          </a:p>
        </p:txBody>
      </p:sp>
      <p:graphicFrame>
        <p:nvGraphicFramePr>
          <p:cNvPr id="266244" name="Object 4"/>
          <p:cNvGraphicFramePr>
            <a:graphicFrameLocks noChangeAspect="1"/>
          </p:cNvGraphicFramePr>
          <p:nvPr/>
        </p:nvGraphicFramePr>
        <p:xfrm>
          <a:off x="1828800" y="2603500"/>
          <a:ext cx="5375275" cy="1206500"/>
        </p:xfrm>
        <a:graphic>
          <a:graphicData uri="http://schemas.openxmlformats.org/presentationml/2006/ole">
            <p:oleObj spid="_x0000_s86018" name="Equation" r:id="rId4" imgW="3009900" imgH="673100" progId="">
              <p:embed/>
            </p:oleObj>
          </a:graphicData>
        </a:graphic>
      </p:graphicFrame>
      <p:graphicFrame>
        <p:nvGraphicFramePr>
          <p:cNvPr id="266245" name="Object 5"/>
          <p:cNvGraphicFramePr>
            <a:graphicFrameLocks noChangeAspect="1"/>
          </p:cNvGraphicFramePr>
          <p:nvPr/>
        </p:nvGraphicFramePr>
        <p:xfrm>
          <a:off x="1584325" y="4759325"/>
          <a:ext cx="6169025" cy="1184275"/>
        </p:xfrm>
        <a:graphic>
          <a:graphicData uri="http://schemas.openxmlformats.org/presentationml/2006/ole">
            <p:oleObj spid="_x0000_s86019" name="Equation" r:id="rId5" imgW="3454200" imgH="660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en-US" dirty="0" smtClean="0"/>
              <a:t>Properties of </a:t>
            </a:r>
            <a:r>
              <a:rPr lang="en-US" dirty="0" err="1" smtClean="0"/>
              <a:t>multinomials</a:t>
            </a:r>
            <a:endParaRPr 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000" dirty="0" smtClean="0"/>
              <a:t>Dependency among the counts. 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1800" dirty="0" smtClean="0"/>
              <a:t>For example, if a die is thrown and it is not a 1, 2, 3, 4, or 5, then it must be a 6.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eaLnBrk="1" hangingPunct="1">
              <a:spcAft>
                <a:spcPts val="600"/>
              </a:spcAft>
            </a:pPr>
            <a:endParaRPr lang="en-US" sz="2000" dirty="0" smtClean="0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2362200" y="3581400"/>
          <a:ext cx="1752600" cy="1295400"/>
        </p:xfrm>
        <a:graphic>
          <a:graphicData uri="http://schemas.openxmlformats.org/presentationml/2006/ole">
            <p:oleObj spid="_x0000_s87042" name="Equation" r:id="rId4" imgW="583920" imgH="431640" progId="">
              <p:embed/>
            </p:oleObj>
          </a:graphicData>
        </a:graphic>
      </p:graphicFrame>
      <p:graphicFrame>
        <p:nvGraphicFramePr>
          <p:cNvPr id="8" name="Group 104"/>
          <p:cNvGraphicFramePr>
            <a:graphicFrameLocks noGrp="1"/>
          </p:cNvGraphicFramePr>
          <p:nvPr>
            <p:ph sz="half" idx="2"/>
          </p:nvPr>
        </p:nvGraphicFramePr>
        <p:xfrm>
          <a:off x="4933950" y="1524000"/>
          <a:ext cx="4033837" cy="4779966"/>
        </p:xfrm>
        <a:graphic>
          <a:graphicData uri="http://schemas.openxmlformats.org/drawingml/2006/table">
            <a:tbl>
              <a:tblPr/>
              <a:tblGrid>
                <a:gridCol w="1236662"/>
                <a:gridCol w="1395413"/>
                <a:gridCol w="1401762"/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Face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Number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Variable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13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4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9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8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6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9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TOTAL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60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 smtClean="0"/>
              <a:t>Multinomial </a:t>
            </a:r>
            <a:r>
              <a:rPr lang="en-US" dirty="0" err="1" smtClean="0"/>
              <a:t>pdf</a:t>
            </a:r>
            <a:endParaRPr lang="en-US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mtClean="0"/>
              <a:t>Probability an outcome or series of outcomes: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3172" name="Object 4"/>
          <p:cNvGraphicFramePr>
            <a:graphicFrameLocks noChangeAspect="1"/>
          </p:cNvGraphicFramePr>
          <p:nvPr/>
        </p:nvGraphicFramePr>
        <p:xfrm>
          <a:off x="2117725" y="2292350"/>
          <a:ext cx="4908550" cy="1060450"/>
        </p:xfrm>
        <a:graphic>
          <a:graphicData uri="http://schemas.openxmlformats.org/presentationml/2006/ole">
            <p:oleObj spid="_x0000_s88066" name="Equation" r:id="rId4" imgW="2247900" imgH="482600" progId="">
              <p:embed/>
            </p:oleObj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3174" name="Object 6"/>
          <p:cNvGraphicFramePr>
            <a:graphicFrameLocks noChangeAspect="1"/>
          </p:cNvGraphicFramePr>
          <p:nvPr/>
        </p:nvGraphicFramePr>
        <p:xfrm>
          <a:off x="3676650" y="3805238"/>
          <a:ext cx="1789113" cy="1376362"/>
        </p:xfrm>
        <a:graphic>
          <a:graphicData uri="http://schemas.openxmlformats.org/presentationml/2006/ole">
            <p:oleObj spid="_x0000_s88067" name="Equation" r:id="rId5" imgW="57132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Die example 1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mtClean="0"/>
              <a:t>The probability of rolling a fair die (</a:t>
            </a:r>
            <a:r>
              <a:rPr lang="en-US" i="1" smtClean="0">
                <a:latin typeface="Times New Roman" pitchFamily="18" charset="0"/>
              </a:rPr>
              <a:t>p</a:t>
            </a:r>
            <a:r>
              <a:rPr lang="en-US" i="1" baseline="-25000" smtClean="0">
                <a:latin typeface="Times New Roman" pitchFamily="18" charset="0"/>
              </a:rPr>
              <a:t>i</a:t>
            </a:r>
            <a:r>
              <a:rPr lang="en-US" smtClean="0"/>
              <a:t> = 1/6) six times (</a:t>
            </a:r>
            <a:r>
              <a:rPr lang="en-US" i="1" smtClean="0">
                <a:latin typeface="Times New Roman" pitchFamily="18" charset="0"/>
              </a:rPr>
              <a:t>n</a:t>
            </a:r>
            <a:r>
              <a:rPr lang="en-US" smtClean="0"/>
              <a:t>) and turning up each face only once (</a:t>
            </a:r>
            <a:r>
              <a:rPr lang="en-US" i="1" smtClean="0">
                <a:latin typeface="Times New Roman" pitchFamily="18" charset="0"/>
              </a:rPr>
              <a:t>n</a:t>
            </a:r>
            <a:r>
              <a:rPr lang="en-US" i="1" baseline="-25000" smtClean="0">
                <a:latin typeface="Times New Roman" pitchFamily="18" charset="0"/>
              </a:rPr>
              <a:t>i</a:t>
            </a:r>
            <a:r>
              <a:rPr lang="en-US" i="1" smtClean="0">
                <a:latin typeface="Times New Roman" pitchFamily="18" charset="0"/>
              </a:rPr>
              <a:t> </a:t>
            </a:r>
            <a:r>
              <a:rPr lang="en-US" smtClean="0"/>
              <a:t>= 1) is: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763713" y="3184525"/>
          <a:ext cx="5616575" cy="1692275"/>
        </p:xfrm>
        <a:graphic>
          <a:graphicData uri="http://schemas.openxmlformats.org/presentationml/2006/ole">
            <p:oleObj spid="_x0000_s89090" name="Equation" r:id="rId4" imgW="2806560" imgH="8506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Die example 1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Dependency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462088" y="1936750"/>
          <a:ext cx="5724525" cy="2711450"/>
        </p:xfrm>
        <a:graphic>
          <a:graphicData uri="http://schemas.openxmlformats.org/presentationml/2006/ole">
            <p:oleObj spid="_x0000_s90114" name="Equation" r:id="rId4" imgW="1828800" imgH="8506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2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mtClean="0"/>
              <a:t>Another example, the probability of rolling </a:t>
            </a:r>
            <a:br>
              <a:rPr lang="en-US" smtClean="0"/>
            </a:br>
            <a:r>
              <a:rPr lang="en-US" smtClean="0"/>
              <a:t>2 – 2s , 3 – 3s, and 1 – 4 is: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7268" name="Object 4"/>
          <p:cNvGraphicFramePr>
            <a:graphicFrameLocks noChangeAspect="1"/>
          </p:cNvGraphicFramePr>
          <p:nvPr/>
        </p:nvGraphicFramePr>
        <p:xfrm>
          <a:off x="947738" y="2654300"/>
          <a:ext cx="7250112" cy="2681288"/>
        </p:xfrm>
        <a:graphic>
          <a:graphicData uri="http://schemas.openxmlformats.org/presentationml/2006/ole">
            <p:oleObj spid="_x0000_s91138" name="Equation" r:id="rId4" imgW="3593880" imgH="1320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/>
              <a:t>Likelihood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mtClean="0"/>
              <a:t>As you might have expected, the likelihood of the multinomial is of greater interest to us</a:t>
            </a:r>
          </a:p>
          <a:p>
            <a:pPr eaLnBrk="1" hangingPunct="1">
              <a:spcAft>
                <a:spcPts val="600"/>
              </a:spcAft>
            </a:pPr>
            <a:r>
              <a:rPr lang="en-US" smtClean="0"/>
              <a:t>We frequently have data (</a:t>
            </a:r>
            <a:r>
              <a:rPr lang="en-US" i="1" smtClean="0">
                <a:latin typeface="Times New Roman" pitchFamily="18" charset="0"/>
              </a:rPr>
              <a:t>n</a:t>
            </a:r>
            <a:r>
              <a:rPr lang="en-US" smtClean="0"/>
              <a:t>, </a:t>
            </a:r>
            <a:r>
              <a:rPr lang="en-US" i="1" smtClean="0">
                <a:latin typeface="Times New Roman" pitchFamily="18" charset="0"/>
              </a:rPr>
              <a:t>y</a:t>
            </a:r>
            <a:r>
              <a:rPr lang="en-US" i="1" baseline="-25000" smtClean="0">
                <a:latin typeface="Times New Roman" pitchFamily="18" charset="0"/>
              </a:rPr>
              <a:t>i...m</a:t>
            </a:r>
            <a:r>
              <a:rPr lang="en-US" smtClean="0"/>
              <a:t>) and are seeking to determine the model (</a:t>
            </a:r>
            <a:r>
              <a:rPr lang="en-US" i="1" smtClean="0">
                <a:latin typeface="Times New Roman" pitchFamily="18" charset="0"/>
              </a:rPr>
              <a:t>p</a:t>
            </a:r>
            <a:r>
              <a:rPr lang="en-US" i="1" baseline="-25000" smtClean="0">
                <a:latin typeface="Times New Roman" pitchFamily="18" charset="0"/>
              </a:rPr>
              <a:t>i…m</a:t>
            </a:r>
            <a:r>
              <a:rPr lang="en-US" smtClean="0"/>
              <a:t>).  The likelihood for our example with the die is:</a:t>
            </a:r>
          </a:p>
          <a:p>
            <a:pPr eaLnBrk="1" hangingPunct="1">
              <a:spcAft>
                <a:spcPts val="600"/>
              </a:spcAft>
            </a:pPr>
            <a:endParaRPr lang="en-US" smtClean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406650" y="3719513"/>
          <a:ext cx="5594350" cy="2163762"/>
        </p:xfrm>
        <a:graphic>
          <a:graphicData uri="http://schemas.openxmlformats.org/presentationml/2006/ole">
            <p:oleObj spid="_x0000_s92162" name="Equation" r:id="rId4" imgW="2514600" imgH="965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Log-likelihood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mtClean="0"/>
              <a:t>This likelihood has all of the same properties we discussed for the binomial case.</a:t>
            </a:r>
          </a:p>
          <a:p>
            <a:pPr eaLnBrk="1" hangingPunct="1">
              <a:spcAft>
                <a:spcPts val="600"/>
              </a:spcAft>
            </a:pPr>
            <a:r>
              <a:rPr lang="en-US" smtClean="0"/>
              <a:t>Usually solve to maximize the </a:t>
            </a:r>
            <a:r>
              <a:rPr lang="en-US" i="1" smtClean="0">
                <a:latin typeface="Times New Roman" pitchFamily="18" charset="0"/>
              </a:rPr>
              <a:t>ln</a:t>
            </a:r>
            <a:r>
              <a:rPr lang="en-US" smtClean="0"/>
              <a:t>(</a:t>
            </a:r>
            <a:r>
              <a:rPr lang="en-US" smtClean="0">
                <a:latin typeface="Monotype Corsiva" pitchFamily="66" charset="0"/>
              </a:rPr>
              <a:t>L</a:t>
            </a:r>
            <a:r>
              <a:rPr lang="en-US" smtClean="0"/>
              <a:t>)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850900" y="4800600"/>
          <a:ext cx="7442200" cy="1600200"/>
        </p:xfrm>
        <a:graphic>
          <a:graphicData uri="http://schemas.openxmlformats.org/presentationml/2006/ole">
            <p:oleObj spid="_x0000_s93186" name="Equation" r:id="rId4" imgW="4406760" imgH="939600" progId="">
              <p:embed/>
            </p:oleObj>
          </a:graphicData>
        </a:graphic>
      </p:graphicFrame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28600" y="502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2442369" y="3000375"/>
          <a:ext cx="4259263" cy="1647825"/>
        </p:xfrm>
        <a:graphic>
          <a:graphicData uri="http://schemas.openxmlformats.org/presentationml/2006/ole">
            <p:oleObj spid="_x0000_s93187" name="Equation" r:id="rId5" imgW="2514600" imgH="965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/>
              <a:t>Log-likelihood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Ignoring the multinomial coefficient (constant)</a:t>
            </a: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1981200" y="2209800"/>
          <a:ext cx="4772025" cy="1717675"/>
        </p:xfrm>
        <a:graphic>
          <a:graphicData uri="http://schemas.openxmlformats.org/presentationml/2006/ole">
            <p:oleObj spid="_x0000_s94210" name="Equation" r:id="rId4" imgW="1905000" imgH="6858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070350" y="3314700"/>
          <a:ext cx="1003300" cy="228600"/>
        </p:xfrm>
        <a:graphic>
          <a:graphicData uri="http://schemas.openxmlformats.org/presentationml/2006/ole">
            <p:oleObj spid="_x0000_s94211" name="Equation" r:id="rId5" imgW="1002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dirty="0" smtClean="0">
                <a:latin typeface="Arial" charset="0"/>
              </a:rPr>
              <a:t>Presence-absence surveys &amp; </a:t>
            </a:r>
            <a:r>
              <a:rPr lang="en-US" dirty="0" err="1" smtClean="0">
                <a:latin typeface="Arial" charset="0"/>
              </a:rPr>
              <a:t>multinomials</a:t>
            </a:r>
            <a:endParaRPr lang="en-US" dirty="0" smtClean="0">
              <a:latin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buNone/>
            </a:pPr>
            <a:r>
              <a:rPr lang="en-US" dirty="0" smtClean="0"/>
              <a:t>Procedure: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b="1" dirty="0" smtClean="0">
                <a:solidFill>
                  <a:schemeClr val="accent1"/>
                </a:solidFill>
              </a:rPr>
              <a:t>Select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a sample of sites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Conduct </a:t>
            </a:r>
            <a:r>
              <a:rPr lang="en-US" b="1" dirty="0" smtClean="0">
                <a:solidFill>
                  <a:schemeClr val="accent1"/>
                </a:solidFill>
              </a:rPr>
              <a:t>repeated </a:t>
            </a:r>
            <a:r>
              <a:rPr lang="en-US" dirty="0" smtClean="0"/>
              <a:t>presence-absence surveys at each site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Usually temporal replication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Sometimes spatial replication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Record presence or absence of species during survey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Binomial probability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Some theory and math</a:t>
            </a:r>
          </a:p>
          <a:p>
            <a:pPr lvl="0"/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 example</a:t>
            </a:r>
          </a:p>
          <a:p>
            <a:pPr lvl="0"/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Assumptions </a:t>
            </a:r>
          </a:p>
          <a:p>
            <a:pPr lvl="0"/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Adding a link function </a:t>
            </a:r>
          </a:p>
          <a:p>
            <a:pPr lvl="0"/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Additional assumptions about </a:t>
            </a:r>
            <a:r>
              <a:rPr lang="en-US" sz="4400" b="1" i="1" kern="1200" dirty="0" err="1" smtClean="0">
                <a:solidFill>
                  <a:schemeClr val="tx1"/>
                </a:solidFill>
                <a:latin typeface="Symbol" pitchFamily="18" charset="2"/>
                <a:ea typeface="+mj-ea"/>
                <a:cs typeface="+mj-cs"/>
              </a:rPr>
              <a:t>b</a:t>
            </a:r>
            <a:r>
              <a:rPr lang="en-US" sz="44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</a:t>
            </a:r>
            <a:endParaRPr lang="en-US" sz="4400" b="1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Encounter histories for each site &amp; species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Encounter history matrix </a:t>
            </a:r>
          </a:p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Each row represents a site</a:t>
            </a:r>
          </a:p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Each column represents a sampling occasion.  </a:t>
            </a:r>
          </a:p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On each occasion each species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600" dirty="0" smtClean="0"/>
              <a:t>‘1’ if encountered (captured)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600" dirty="0" smtClean="0"/>
              <a:t>‘0’ if not encountered. </a:t>
            </a:r>
          </a:p>
        </p:txBody>
      </p:sp>
      <p:graphicFrame>
        <p:nvGraphicFramePr>
          <p:cNvPr id="272910" name="Group 526"/>
          <p:cNvGraphicFramePr>
            <a:graphicFrameLocks noGrp="1"/>
          </p:cNvGraphicFramePr>
          <p:nvPr>
            <p:ph sz="half" idx="2"/>
          </p:nvPr>
        </p:nvGraphicFramePr>
        <p:xfrm>
          <a:off x="4933950" y="1524000"/>
          <a:ext cx="4021138" cy="4483102"/>
        </p:xfrm>
        <a:graphic>
          <a:graphicData uri="http://schemas.openxmlformats.org/drawingml/2006/table">
            <a:tbl>
              <a:tblPr/>
              <a:tblGrid>
                <a:gridCol w="1814106"/>
                <a:gridCol w="735026"/>
                <a:gridCol w="736980"/>
                <a:gridCol w="735026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Occasion</a:t>
                      </a: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Site No.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212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214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215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216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217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218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12600" marR="1126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396" name="Rectangle 796"/>
          <p:cNvSpPr>
            <a:spLocks noChangeArrowheads="1"/>
          </p:cNvSpPr>
          <p:nvPr/>
        </p:nvSpPr>
        <p:spPr bwMode="auto">
          <a:xfrm>
            <a:off x="6172200" y="1905000"/>
            <a:ext cx="2590799" cy="32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Rectangle 796"/>
          <p:cNvSpPr>
            <a:spLocks noChangeArrowheads="1"/>
          </p:cNvSpPr>
          <p:nvPr/>
        </p:nvSpPr>
        <p:spPr bwMode="auto">
          <a:xfrm>
            <a:off x="6172200" y="2272937"/>
            <a:ext cx="2590799" cy="32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" name="Rectangle 796"/>
          <p:cNvSpPr>
            <a:spLocks noChangeArrowheads="1"/>
          </p:cNvSpPr>
          <p:nvPr/>
        </p:nvSpPr>
        <p:spPr bwMode="auto">
          <a:xfrm>
            <a:off x="6172200" y="2640874"/>
            <a:ext cx="2590799" cy="32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" name="Rectangle 796"/>
          <p:cNvSpPr>
            <a:spLocks noChangeArrowheads="1"/>
          </p:cNvSpPr>
          <p:nvPr/>
        </p:nvSpPr>
        <p:spPr bwMode="auto">
          <a:xfrm>
            <a:off x="6172200" y="3008811"/>
            <a:ext cx="2590799" cy="32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Rectangle 796"/>
          <p:cNvSpPr>
            <a:spLocks noChangeArrowheads="1"/>
          </p:cNvSpPr>
          <p:nvPr/>
        </p:nvSpPr>
        <p:spPr bwMode="auto">
          <a:xfrm>
            <a:off x="6172200" y="3376748"/>
            <a:ext cx="2590799" cy="32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1" name="Rectangle 796"/>
          <p:cNvSpPr>
            <a:spLocks noChangeArrowheads="1"/>
          </p:cNvSpPr>
          <p:nvPr/>
        </p:nvSpPr>
        <p:spPr bwMode="auto">
          <a:xfrm>
            <a:off x="6172200" y="3744685"/>
            <a:ext cx="2590799" cy="32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Rectangle 796"/>
          <p:cNvSpPr>
            <a:spLocks noChangeArrowheads="1"/>
          </p:cNvSpPr>
          <p:nvPr/>
        </p:nvSpPr>
        <p:spPr bwMode="auto">
          <a:xfrm>
            <a:off x="6172200" y="4112622"/>
            <a:ext cx="2590799" cy="32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3" name="Rectangle 796"/>
          <p:cNvSpPr>
            <a:spLocks noChangeArrowheads="1"/>
          </p:cNvSpPr>
          <p:nvPr/>
        </p:nvSpPr>
        <p:spPr bwMode="auto">
          <a:xfrm>
            <a:off x="6172200" y="4480560"/>
            <a:ext cx="2590799" cy="32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" name="Rectangle 804"/>
          <p:cNvSpPr>
            <a:spLocks noChangeArrowheads="1"/>
          </p:cNvSpPr>
          <p:nvPr/>
        </p:nvSpPr>
        <p:spPr bwMode="auto">
          <a:xfrm>
            <a:off x="4953000" y="1905000"/>
            <a:ext cx="914400" cy="2895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33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/>
              <a:t>Encounter history - example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1800" dirty="0" smtClean="0"/>
              <a:t>For sites sampled on 3 occasions there are  8 (=2</a:t>
            </a:r>
            <a:r>
              <a:rPr lang="en-US" sz="1800" i="1" baseline="30000" dirty="0" smtClean="0">
                <a:latin typeface="Times New Roman" pitchFamily="18" charset="0"/>
              </a:rPr>
              <a:t>m</a:t>
            </a:r>
            <a:r>
              <a:rPr lang="en-US" sz="1800" i="1" dirty="0" smtClean="0"/>
              <a:t> </a:t>
            </a:r>
            <a:r>
              <a:rPr lang="en-US" sz="1800" dirty="0" smtClean="0"/>
              <a:t> = 2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) possible encounter histories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1800" dirty="0" smtClean="0"/>
              <a:t>10 sites were sampled 3 times</a:t>
            </a:r>
            <a:br>
              <a:rPr lang="en-US" sz="1800" dirty="0" smtClean="0"/>
            </a:br>
            <a:r>
              <a:rPr lang="en-US" sz="1800" dirty="0" smtClean="0"/>
              <a:t>(not enough for a good estimate)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1800" dirty="0" smtClean="0"/>
              <a:t>1 – Detected during survey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1800" dirty="0" smtClean="0"/>
              <a:t>0 – Not-detected during survey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1800" dirty="0" smtClean="0"/>
              <a:t>Separate encounter history for each species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1800" dirty="0" smtClean="0"/>
          </a:p>
        </p:txBody>
      </p:sp>
      <p:graphicFrame>
        <p:nvGraphicFramePr>
          <p:cNvPr id="282413" name="Group 813"/>
          <p:cNvGraphicFramePr>
            <a:graphicFrameLocks noGrp="1"/>
          </p:cNvGraphicFramePr>
          <p:nvPr>
            <p:ph sz="half" idx="2"/>
          </p:nvPr>
        </p:nvGraphicFramePr>
        <p:xfrm>
          <a:off x="4933950" y="1524001"/>
          <a:ext cx="4021138" cy="3870960"/>
        </p:xfrm>
        <a:graphic>
          <a:graphicData uri="http://schemas.openxmlformats.org/drawingml/2006/table">
            <a:tbl>
              <a:tblPr/>
              <a:tblGrid>
                <a:gridCol w="1041745"/>
                <a:gridCol w="993665"/>
                <a:gridCol w="992063"/>
                <a:gridCol w="993665"/>
              </a:tblGrid>
              <a:tr h="331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1800" b="0" i="1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315" marR="92315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Encounter History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396" grpId="0" uiExpand="1" animBg="1"/>
      <p:bldP spid="17" grpId="0" uiExpand="1" animBg="1"/>
      <p:bldP spid="18" grpId="0" uiExpand="1" animBg="1"/>
      <p:bldP spid="19" grpId="0" uiExpand="1" animBg="1"/>
      <p:bldP spid="20" grpId="0" uiExpand="1" animBg="1"/>
      <p:bldP spid="21" grpId="0" uiExpand="1" animBg="1"/>
      <p:bldP spid="22" grpId="0" uiExpand="1" animBg="1"/>
      <p:bldP spid="23" grpId="0" uiExpand="1" animBg="1"/>
      <p:bldP spid="14" grpId="0" animBg="1"/>
      <p:bldP spid="28160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/>
              <a:t>Encounter history - example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Each capture history is a possible outcome,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Analogous to one face of the die (</a:t>
            </a:r>
            <a:r>
              <a:rPr lang="en-US" sz="2000" i="1" dirty="0" err="1" smtClean="0">
                <a:latin typeface="Times New Roman" pitchFamily="18" charset="0"/>
              </a:rPr>
              <a:t>n</a:t>
            </a:r>
            <a:r>
              <a:rPr lang="en-US" sz="2000" i="1" baseline="-25000" dirty="0" err="1" smtClean="0">
                <a:latin typeface="Times New Roman" pitchFamily="18" charset="0"/>
              </a:rPr>
              <a:t>i</a:t>
            </a:r>
            <a:r>
              <a:rPr lang="en-US" sz="2000" dirty="0" smtClean="0"/>
              <a:t>). 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Data consist of the number of times each capture history appears (</a:t>
            </a:r>
            <a:r>
              <a:rPr lang="en-US" sz="2000" i="1" dirty="0" err="1" smtClean="0">
                <a:latin typeface="Times New Roman" pitchFamily="18" charset="0"/>
              </a:rPr>
              <a:t>y</a:t>
            </a:r>
            <a:r>
              <a:rPr lang="en-US" sz="2000" i="1" baseline="-25000" dirty="0" err="1" smtClean="0">
                <a:latin typeface="Times New Roman" pitchFamily="18" charset="0"/>
              </a:rPr>
              <a:t>i</a:t>
            </a:r>
            <a:r>
              <a:rPr lang="en-US" sz="2000" dirty="0" smtClean="0"/>
              <a:t>).  </a:t>
            </a:r>
            <a:endParaRPr lang="en-US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 smtClean="0"/>
          </a:p>
        </p:txBody>
      </p:sp>
      <p:graphicFrame>
        <p:nvGraphicFramePr>
          <p:cNvPr id="282413" name="Group 813"/>
          <p:cNvGraphicFramePr>
            <a:graphicFrameLocks noGrp="1"/>
          </p:cNvGraphicFramePr>
          <p:nvPr>
            <p:ph sz="half" idx="2"/>
          </p:nvPr>
        </p:nvGraphicFramePr>
        <p:xfrm>
          <a:off x="4933950" y="1524000"/>
          <a:ext cx="4021138" cy="3870960"/>
        </p:xfrm>
        <a:graphic>
          <a:graphicData uri="http://schemas.openxmlformats.org/drawingml/2006/table">
            <a:tbl>
              <a:tblPr/>
              <a:tblGrid>
                <a:gridCol w="1041745"/>
                <a:gridCol w="993665"/>
                <a:gridCol w="992063"/>
                <a:gridCol w="993665"/>
              </a:tblGrid>
              <a:tr h="331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1800" b="0" i="1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315" marR="92315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Encounter History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/>
              <a:t>Encounter history - example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Each encounter history has an associated probability (</a:t>
            </a:r>
            <a:r>
              <a:rPr lang="en-US" sz="2000" i="1" dirty="0" smtClean="0">
                <a:latin typeface="Times New Roman" pitchFamily="18" charset="0"/>
              </a:rPr>
              <a:t>p</a:t>
            </a:r>
            <a:r>
              <a:rPr lang="en-US" sz="2000" i="1" baseline="-25000" dirty="0" smtClean="0">
                <a:latin typeface="Times New Roman" pitchFamily="18" charset="0"/>
              </a:rPr>
              <a:t>i</a:t>
            </a:r>
            <a:r>
              <a:rPr lang="en-US" sz="200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Each </a:t>
            </a:r>
            <a:r>
              <a:rPr lang="en-US" sz="2000" i="1" dirty="0" err="1" smtClean="0">
                <a:latin typeface="Times New Roman" pitchFamily="18" charset="0"/>
              </a:rPr>
              <a:t>p</a:t>
            </a:r>
            <a:r>
              <a:rPr lang="en-US" sz="2000" i="1" baseline="-25000" dirty="0" err="1" smtClean="0">
                <a:latin typeface="Times New Roman" pitchFamily="18" charset="0"/>
              </a:rPr>
              <a:t>ij</a:t>
            </a:r>
            <a:r>
              <a:rPr lang="en-US" sz="2000" dirty="0" smtClean="0"/>
              <a:t>  can</a:t>
            </a:r>
            <a:r>
              <a:rPr lang="en-US" sz="2000" baseline="0" dirty="0" smtClean="0"/>
              <a:t> be different</a:t>
            </a:r>
          </a:p>
        </p:txBody>
      </p:sp>
      <p:graphicFrame>
        <p:nvGraphicFramePr>
          <p:cNvPr id="282413" name="Group 813"/>
          <p:cNvGraphicFramePr>
            <a:graphicFrameLocks noGrp="1"/>
          </p:cNvGraphicFramePr>
          <p:nvPr>
            <p:ph sz="half" idx="2"/>
          </p:nvPr>
        </p:nvGraphicFramePr>
        <p:xfrm>
          <a:off x="4933950" y="1524000"/>
          <a:ext cx="4021138" cy="3870960"/>
        </p:xfrm>
        <a:graphic>
          <a:graphicData uri="http://schemas.openxmlformats.org/drawingml/2006/table">
            <a:tbl>
              <a:tblPr/>
              <a:tblGrid>
                <a:gridCol w="1041745"/>
                <a:gridCol w="993665"/>
                <a:gridCol w="992063"/>
                <a:gridCol w="993665"/>
              </a:tblGrid>
              <a:tr h="331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1800" b="0" i="1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315" marR="92315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Encounter History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Log-likelihood 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Log-likelihood</a:t>
            </a:r>
          </a:p>
          <a:p>
            <a:pPr lvl="1"/>
            <a:r>
              <a:rPr lang="en-US" dirty="0" smtClean="0"/>
              <a:t>Calculate log of the probability of encounter history (</a:t>
            </a:r>
            <a:r>
              <a:rPr lang="en-US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Multiply </a:t>
            </a:r>
            <a:r>
              <a:rPr lang="en-US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) by the number of times observed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Sum the products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Link function in binomial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Binomial likelihood: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Substitute the link for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eaLnBrk="1" hangingPunct="1">
              <a:lnSpc>
                <a:spcPct val="90000"/>
              </a:lnSpc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Voila!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– logistic regression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2666999" y="1981200"/>
          <a:ext cx="4373564" cy="1143000"/>
        </p:xfrm>
        <a:graphic>
          <a:graphicData uri="http://schemas.openxmlformats.org/presentationml/2006/ole">
            <p:oleObj spid="_x0000_s106498" name="Equation" r:id="rId4" imgW="1752480" imgH="457200" progId="Equation.3">
              <p:embed/>
            </p:oleObj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1676400" y="4343400"/>
          <a:ext cx="6557962" cy="986703"/>
        </p:xfrm>
        <a:graphic>
          <a:graphicData uri="http://schemas.openxmlformats.org/presentationml/2006/ole">
            <p:oleObj spid="_x0000_s106499" name="Equation" r:id="rId5" imgW="346680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Multinomial with link function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 smtClean="0"/>
              <a:t>Substitute the </a:t>
            </a:r>
            <a:r>
              <a:rPr lang="en-US" dirty="0" err="1" smtClean="0"/>
              <a:t>logit</a:t>
            </a:r>
            <a:r>
              <a:rPr lang="en-US" dirty="0" smtClean="0"/>
              <a:t> link for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28600" y="502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76400" y="2895600"/>
          <a:ext cx="5638800" cy="914400"/>
        </p:xfrm>
        <a:graphic>
          <a:graphicData uri="http://schemas.openxmlformats.org/presentationml/2006/ole">
            <p:oleObj spid="_x0000_s110596" name="Equation" r:id="rId4" imgW="28191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 a</a:t>
            </a:r>
            <a:r>
              <a:rPr lang="en-US" baseline="0" dirty="0" smtClean="0"/>
              <a:t> minute!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Is Pr(Occupancy) = Pr(Encounter)?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96"/>
          <p:cNvSpPr>
            <a:spLocks noChangeArrowheads="1"/>
          </p:cNvSpPr>
          <p:nvPr/>
        </p:nvSpPr>
        <p:spPr bwMode="auto">
          <a:xfrm>
            <a:off x="6172200" y="4419600"/>
            <a:ext cx="2590799" cy="380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5" name="Rectangle 796"/>
          <p:cNvSpPr>
            <a:spLocks noChangeArrowheads="1"/>
          </p:cNvSpPr>
          <p:nvPr/>
        </p:nvSpPr>
        <p:spPr bwMode="auto">
          <a:xfrm>
            <a:off x="6172200" y="1905000"/>
            <a:ext cx="2590799" cy="2514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33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/>
              <a:t>Is Pr(Occupancy) = Pr(Encounter)?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 smtClean="0"/>
              <a:t>Probability of encounter includes both detection and use (occupancy).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 smtClean="0"/>
              <a:t>Occupancy analysis </a:t>
            </a:r>
            <a:br>
              <a:rPr lang="en-US" sz="2000" dirty="0" smtClean="0"/>
            </a:br>
            <a:r>
              <a:rPr lang="en-US" sz="2000" dirty="0" smtClean="0"/>
              <a:t>estimates each thus </a:t>
            </a:r>
            <a:br>
              <a:rPr lang="en-US" sz="2000" dirty="0" smtClean="0"/>
            </a:br>
            <a:r>
              <a:rPr lang="en-US" sz="2000" dirty="0" smtClean="0"/>
              <a:t>providing conditional estimates of use of sites.</a:t>
            </a:r>
          </a:p>
        </p:txBody>
      </p:sp>
      <p:graphicFrame>
        <p:nvGraphicFramePr>
          <p:cNvPr id="282413" name="Group 813"/>
          <p:cNvGraphicFramePr>
            <a:graphicFrameLocks noGrp="1"/>
          </p:cNvGraphicFramePr>
          <p:nvPr>
            <p:ph sz="half" idx="2"/>
          </p:nvPr>
        </p:nvGraphicFramePr>
        <p:xfrm>
          <a:off x="4933950" y="1524000"/>
          <a:ext cx="4021138" cy="3870960"/>
        </p:xfrm>
        <a:graphic>
          <a:graphicData uri="http://schemas.openxmlformats.org/drawingml/2006/table">
            <a:tbl>
              <a:tblPr/>
              <a:tblGrid>
                <a:gridCol w="1041745"/>
                <a:gridCol w="993665"/>
                <a:gridCol w="992063"/>
                <a:gridCol w="993665"/>
              </a:tblGrid>
              <a:tr h="331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1800" b="0" i="1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315" marR="92315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Encounter History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2315" marR="92315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2315" marR="92315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ight Arrow Callout 5"/>
          <p:cNvSpPr/>
          <p:nvPr/>
        </p:nvSpPr>
        <p:spPr bwMode="auto">
          <a:xfrm>
            <a:off x="4038600" y="2590800"/>
            <a:ext cx="2057400" cy="923330"/>
          </a:xfrm>
          <a:prstGeom prst="right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Sites known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to be used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Up Arrow Callout 8"/>
          <p:cNvSpPr/>
          <p:nvPr/>
        </p:nvSpPr>
        <p:spPr bwMode="auto">
          <a:xfrm>
            <a:off x="6553200" y="4876800"/>
            <a:ext cx="1828800" cy="1414463"/>
          </a:xfrm>
          <a:prstGeom prst="up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Absent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pitchFamily="34" charset="0"/>
              </a:rPr>
              <a:t>or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Not detected?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81603" grpId="0" build="p"/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Binomial Sampling</a:t>
            </a: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Characterized by two mutually exclusive events</a:t>
            </a:r>
          </a:p>
          <a:p>
            <a:pPr lvl="1" eaLnBrk="1" hangingPunct="1"/>
            <a:r>
              <a:rPr lang="en-US" dirty="0" smtClean="0"/>
              <a:t>Heads or tails</a:t>
            </a:r>
          </a:p>
          <a:p>
            <a:pPr lvl="1" eaLnBrk="1" hangingPunct="1"/>
            <a:r>
              <a:rPr lang="en-US" dirty="0" smtClean="0"/>
              <a:t>On or off</a:t>
            </a:r>
          </a:p>
          <a:p>
            <a:pPr lvl="1" eaLnBrk="1" hangingPunct="1"/>
            <a:r>
              <a:rPr lang="en-US" dirty="0" smtClean="0"/>
              <a:t>Dead or alive</a:t>
            </a:r>
          </a:p>
          <a:p>
            <a:pPr lvl="1" eaLnBrk="1" hangingPunct="1"/>
            <a:r>
              <a:rPr lang="en-US" dirty="0" smtClean="0"/>
              <a:t>Used or not used, or </a:t>
            </a:r>
          </a:p>
          <a:p>
            <a:pPr lvl="1" eaLnBrk="1" hangingPunct="1"/>
            <a:r>
              <a:rPr lang="en-US" dirty="0" smtClean="0"/>
              <a:t>Occupied or not occupied.  </a:t>
            </a:r>
          </a:p>
          <a:p>
            <a:pPr eaLnBrk="1" hangingPunct="1"/>
            <a:r>
              <a:rPr lang="en-US" dirty="0" smtClean="0"/>
              <a:t>Often referred to as </a:t>
            </a:r>
            <a:r>
              <a:rPr lang="en-US" b="1" dirty="0" smtClean="0">
                <a:solidFill>
                  <a:schemeClr val="folHlink"/>
                </a:solidFill>
              </a:rPr>
              <a:t>Bernoulli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trials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Trials have an associated parameter </a:t>
            </a:r>
            <a:r>
              <a:rPr lang="en-US" sz="2000" i="1" dirty="0" smtClean="0">
                <a:latin typeface="Times New Roman" pitchFamily="18" charset="0"/>
              </a:rPr>
              <a:t>p</a:t>
            </a:r>
          </a:p>
          <a:p>
            <a:pPr lvl="1"/>
            <a:r>
              <a:rPr lang="en-US" sz="2000" i="1" dirty="0" smtClean="0">
                <a:latin typeface="Times New Roman" pitchFamily="18" charset="0"/>
              </a:rPr>
              <a:t>p </a:t>
            </a:r>
            <a:r>
              <a:rPr lang="en-US" sz="2000" dirty="0" smtClean="0"/>
              <a:t>= probability of success.  </a:t>
            </a:r>
          </a:p>
          <a:p>
            <a:pPr lvl="1"/>
            <a:r>
              <a:rPr lang="en-US" sz="2000" dirty="0" smtClean="0"/>
              <a:t>1-</a:t>
            </a:r>
            <a:r>
              <a:rPr lang="en-US" sz="2000" i="1" dirty="0" smtClean="0">
                <a:latin typeface="Times New Roman" pitchFamily="18" charset="0"/>
              </a:rPr>
              <a:t>p  = </a:t>
            </a:r>
            <a:r>
              <a:rPr lang="en-US" sz="2000" dirty="0" smtClean="0"/>
              <a:t>probability of failure ( = </a:t>
            </a:r>
            <a:r>
              <a:rPr lang="en-US" sz="2000" i="1" dirty="0" smtClean="0">
                <a:latin typeface="Times New Roman" pitchFamily="18" charset="0"/>
              </a:rPr>
              <a:t>q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sz="2000" i="1" dirty="0" smtClean="0">
                <a:latin typeface="Times New Roman" pitchFamily="18" charset="0"/>
              </a:rPr>
              <a:t>p</a:t>
            </a:r>
            <a:r>
              <a:rPr lang="en-US" sz="2000" dirty="0" smtClean="0"/>
              <a:t> + </a:t>
            </a:r>
            <a:r>
              <a:rPr lang="en-US" sz="2000" i="1" dirty="0" smtClean="0">
                <a:latin typeface="Times New Roman" pitchFamily="18" charset="0"/>
              </a:rPr>
              <a:t>q</a:t>
            </a:r>
            <a:r>
              <a:rPr lang="en-US" sz="2000" dirty="0" smtClean="0"/>
              <a:t> = 1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000" i="1" dirty="0" smtClean="0">
                <a:latin typeface="Times New Roman" pitchFamily="18" charset="0"/>
              </a:rPr>
              <a:t>p</a:t>
            </a:r>
            <a:r>
              <a:rPr lang="en-US" sz="2000" dirty="0" smtClean="0"/>
              <a:t> also represents a </a:t>
            </a:r>
            <a:r>
              <a:rPr lang="en-US" sz="2000" b="1" dirty="0" smtClean="0"/>
              <a:t>model </a:t>
            </a:r>
            <a:endParaRPr lang="en-US" sz="2000" dirty="0" smtClean="0"/>
          </a:p>
          <a:p>
            <a:pPr lvl="1"/>
            <a:r>
              <a:rPr lang="en-US" sz="2000" dirty="0" smtClean="0"/>
              <a:t>Single parameter</a:t>
            </a:r>
          </a:p>
          <a:p>
            <a:pPr lvl="1"/>
            <a:r>
              <a:rPr lang="en-US" sz="2000" i="1" dirty="0" smtClean="0">
                <a:latin typeface="Times New Roman" pitchFamily="18" charset="0"/>
              </a:rPr>
              <a:t>p </a:t>
            </a:r>
            <a:r>
              <a:rPr lang="en-US" sz="2000" dirty="0" smtClean="0"/>
              <a:t>is equal for every trial</a:t>
            </a:r>
          </a:p>
          <a:p>
            <a:pPr lvl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Binomial Sampling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>
                <a:latin typeface="Times New Roman" pitchFamily="18" charset="0"/>
              </a:rPr>
              <a:t>p</a:t>
            </a:r>
            <a:r>
              <a:rPr lang="en-US" dirty="0" smtClean="0"/>
              <a:t> is a continuous variable between 0 and 1 (0 </a:t>
            </a:r>
            <a:r>
              <a:rPr lang="en-US" u="sng" dirty="0" smtClean="0"/>
              <a:t>&lt;</a:t>
            </a:r>
            <a:r>
              <a:rPr lang="en-US" i="1" dirty="0" smtClean="0">
                <a:latin typeface="Times New Roman" pitchFamily="18" charset="0"/>
              </a:rPr>
              <a:t>p </a:t>
            </a:r>
            <a:r>
              <a:rPr lang="en-US" u="sng" dirty="0" smtClean="0"/>
              <a:t>&lt;</a:t>
            </a:r>
            <a:r>
              <a:rPr lang="en-US" dirty="0" smtClean="0"/>
              <a:t>1)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 eaLnBrk="1" hangingPunct="1"/>
            <a:r>
              <a:rPr lang="en-US" i="1" dirty="0" smtClean="0">
                <a:latin typeface="Times New Roman" pitchFamily="18" charset="0"/>
              </a:rPr>
              <a:t>y</a:t>
            </a:r>
            <a:r>
              <a:rPr lang="en-US" dirty="0" smtClean="0"/>
              <a:t> is the number of successful outcomes </a:t>
            </a:r>
          </a:p>
          <a:p>
            <a:pPr lvl="1" eaLnBrk="1" hangingPunct="1"/>
            <a:r>
              <a:rPr lang="en-US" i="1" dirty="0" smtClean="0">
                <a:latin typeface="Times New Roman" pitchFamily="18" charset="0"/>
              </a:rPr>
              <a:t>n</a:t>
            </a:r>
            <a:r>
              <a:rPr lang="en-US" dirty="0" smtClean="0"/>
              <a:t> is the number of trials.  </a:t>
            </a:r>
          </a:p>
          <a:p>
            <a:pPr eaLnBrk="1" hangingPunct="1"/>
            <a:r>
              <a:rPr lang="en-US" dirty="0" smtClean="0"/>
              <a:t>This estimator is unbiased. 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277508" name="Object 4"/>
          <p:cNvGraphicFramePr>
            <a:graphicFrameLocks noChangeAspect="1"/>
          </p:cNvGraphicFramePr>
          <p:nvPr/>
        </p:nvGraphicFramePr>
        <p:xfrm>
          <a:off x="4076700" y="2097088"/>
          <a:ext cx="990600" cy="646112"/>
        </p:xfrm>
        <a:graphic>
          <a:graphicData uri="http://schemas.openxmlformats.org/presentationml/2006/ole">
            <p:oleObj spid="_x0000_s1026" name="Equation" r:id="rId4" imgW="507960" imgH="330120" progId="Equation.3">
              <p:embed/>
            </p:oleObj>
          </a:graphicData>
        </a:graphic>
      </p:graphicFrame>
      <p:graphicFrame>
        <p:nvGraphicFramePr>
          <p:cNvPr id="277509" name="Object 5"/>
          <p:cNvGraphicFramePr>
            <a:graphicFrameLocks noChangeAspect="1"/>
          </p:cNvGraphicFramePr>
          <p:nvPr/>
        </p:nvGraphicFramePr>
        <p:xfrm>
          <a:off x="4343400" y="3810000"/>
          <a:ext cx="3795713" cy="523875"/>
        </p:xfrm>
        <a:graphic>
          <a:graphicData uri="http://schemas.openxmlformats.org/presentationml/2006/ole">
            <p:oleObj spid="_x0000_s1027" name="Document" r:id="rId5" imgW="5491445" imgH="202657" progId="Word.Document.8">
              <p:embed/>
            </p:oleObj>
          </a:graphicData>
        </a:graphic>
      </p:graphicFrame>
      <p:graphicFrame>
        <p:nvGraphicFramePr>
          <p:cNvPr id="277510" name="Object 6"/>
          <p:cNvGraphicFramePr>
            <a:graphicFrameLocks noChangeAspect="1"/>
          </p:cNvGraphicFramePr>
          <p:nvPr/>
        </p:nvGraphicFramePr>
        <p:xfrm>
          <a:off x="3086100" y="4343400"/>
          <a:ext cx="2971800" cy="2322513"/>
        </p:xfrm>
        <a:graphic>
          <a:graphicData uri="http://schemas.openxmlformats.org/presentationml/2006/ole">
            <p:oleObj spid="_x0000_s1028" name="Equation" r:id="rId6" imgW="1523880" imgH="12952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Binomial Probability Function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The probability of observing </a:t>
            </a:r>
            <a:r>
              <a:rPr lang="en-US" i="1" dirty="0" smtClean="0">
                <a:latin typeface="Times New Roman" pitchFamily="18" charset="0"/>
              </a:rPr>
              <a:t>y</a:t>
            </a:r>
            <a:r>
              <a:rPr lang="en-US" dirty="0" smtClean="0"/>
              <a:t> successes given </a:t>
            </a:r>
            <a:r>
              <a:rPr lang="en-US" i="1" dirty="0" smtClean="0">
                <a:latin typeface="Times New Roman" pitchFamily="18" charset="0"/>
              </a:rPr>
              <a:t>n</a:t>
            </a:r>
            <a:r>
              <a:rPr lang="en-US" dirty="0" smtClean="0"/>
              <a:t> trials with the underlying probability </a:t>
            </a:r>
            <a:r>
              <a:rPr lang="en-US" i="1" dirty="0" smtClean="0">
                <a:latin typeface="Times New Roman" pitchFamily="18" charset="0"/>
              </a:rPr>
              <a:t>p</a:t>
            </a:r>
            <a:r>
              <a:rPr lang="en-US" dirty="0" smtClean="0"/>
              <a:t> is ...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Example:  10 flips of a fair coin (</a:t>
            </a:r>
            <a:r>
              <a:rPr lang="en-US" i="1" dirty="0" smtClean="0">
                <a:latin typeface="Times New Roman" pitchFamily="18" charset="0"/>
              </a:rPr>
              <a:t>p</a:t>
            </a:r>
            <a:r>
              <a:rPr lang="en-US" dirty="0" smtClean="0"/>
              <a:t> = 0.5), 7 of which turn up heads is written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281604" name="Object 4"/>
          <p:cNvGraphicFramePr>
            <a:graphicFrameLocks noChangeAspect="1"/>
          </p:cNvGraphicFramePr>
          <p:nvPr/>
        </p:nvGraphicFramePr>
        <p:xfrm>
          <a:off x="2514600" y="1524000"/>
          <a:ext cx="4433888" cy="1165225"/>
        </p:xfrm>
        <a:graphic>
          <a:graphicData uri="http://schemas.openxmlformats.org/presentationml/2006/ole">
            <p:oleObj spid="_x0000_s2050" name="Document" r:id="rId4" imgW="1745640" imgH="457200" progId="Word.Document.8">
              <p:embed/>
            </p:oleObj>
          </a:graphicData>
        </a:graphic>
      </p:graphicFrame>
      <p:graphicFrame>
        <p:nvGraphicFramePr>
          <p:cNvPr id="281605" name="Object 5"/>
          <p:cNvGraphicFramePr>
            <a:graphicFrameLocks noChangeAspect="1"/>
          </p:cNvGraphicFramePr>
          <p:nvPr/>
        </p:nvGraphicFramePr>
        <p:xfrm>
          <a:off x="1981200" y="5086350"/>
          <a:ext cx="5438775" cy="1162050"/>
        </p:xfrm>
        <a:graphic>
          <a:graphicData uri="http://schemas.openxmlformats.org/presentationml/2006/ole">
            <p:oleObj spid="_x0000_s2051" name="Document" r:id="rId5" imgW="2100868" imgH="45678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Binomial Probability Function (2)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089025" y="2070100"/>
          <a:ext cx="7545388" cy="2730500"/>
        </p:xfrm>
        <a:graphic>
          <a:graphicData uri="http://schemas.openxmlformats.org/presentationml/2006/ole">
            <p:oleObj spid="_x0000_s3074" name="Document" r:id="rId4" imgW="2496164" imgH="1179609" progId="Word.Document.8">
              <p:embed/>
            </p:oleObj>
          </a:graphicData>
        </a:graphic>
      </p:graphicFrame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evaluated numerically: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 Excel:</a:t>
            </a:r>
          </a:p>
          <a:p>
            <a:pPr algn="ctr" eaLnBrk="1" hangingPunct="1">
              <a:buNone/>
            </a:pPr>
            <a:r>
              <a:rPr lang="en-US" dirty="0" smtClean="0"/>
              <a:t>=</a:t>
            </a:r>
            <a:r>
              <a:rPr lang="en-US" dirty="0" err="1" smtClean="0"/>
              <a:t>BINOMDIST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y, n, p, </a:t>
            </a:r>
            <a:r>
              <a:rPr lang="en-US" dirty="0" smtClean="0"/>
              <a:t>FALSE)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/>
    </p:bldLst>
  </p:timing>
</p:sld>
</file>

<file path=ppt/theme/theme1.xml><?xml version="1.0" encoding="utf-8"?>
<a:theme xmlns:a="http://schemas.openxmlformats.org/drawingml/2006/main" name="Blend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WildPop3</Template>
  <TotalTime>549</TotalTime>
  <Words>1733</Words>
  <Application>Microsoft Office PowerPoint</Application>
  <PresentationFormat>On-screen Show (4:3)</PresentationFormat>
  <Paragraphs>635</Paragraphs>
  <Slides>48</Slides>
  <Notes>48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Blends</vt:lpstr>
      <vt:lpstr>Equation</vt:lpstr>
      <vt:lpstr>Document</vt:lpstr>
      <vt:lpstr>Worksheet</vt:lpstr>
      <vt:lpstr>Microsoft Equation 3.0</vt:lpstr>
      <vt:lpstr>Maximum likelihood estimates</vt:lpstr>
      <vt:lpstr>Maximum Likelihood Estimates (MLE)</vt:lpstr>
      <vt:lpstr>Maximum Likelihood Estimation</vt:lpstr>
      <vt:lpstr>Binomial probability </vt:lpstr>
      <vt:lpstr>Binomial Sampling</vt:lpstr>
      <vt:lpstr>Models</vt:lpstr>
      <vt:lpstr>Binomial Sampling</vt:lpstr>
      <vt:lpstr>Binomial Probability Function</vt:lpstr>
      <vt:lpstr>Binomial Probability Function (2)</vt:lpstr>
      <vt:lpstr>Binomial Probability Function (3)</vt:lpstr>
      <vt:lpstr>Likelihood Function of Binomial Probability</vt:lpstr>
      <vt:lpstr>Likelihood Function of Binomial Probability(2)</vt:lpstr>
      <vt:lpstr>Binomial Probability Function and it's likelihood</vt:lpstr>
      <vt:lpstr>Log likelihood</vt:lpstr>
      <vt:lpstr>Log likelihood</vt:lpstr>
      <vt:lpstr>Precision</vt:lpstr>
      <vt:lpstr>Properties of MLEs</vt:lpstr>
      <vt:lpstr>Assumptions:</vt:lpstr>
      <vt:lpstr>Example – use/non-use survey</vt:lpstr>
      <vt:lpstr>Example – calculating the likelihood</vt:lpstr>
      <vt:lpstr>Example – results</vt:lpstr>
      <vt:lpstr>Link functions - adding covariates </vt:lpstr>
      <vt:lpstr>Link functions - adding covariates </vt:lpstr>
      <vt:lpstr>Link function</vt:lpstr>
      <vt:lpstr>Link function</vt:lpstr>
      <vt:lpstr>Link function</vt:lpstr>
      <vt:lpstr>Multinomial probability</vt:lpstr>
      <vt:lpstr>Multinomial Distribution and Likelihoods</vt:lpstr>
      <vt:lpstr>Binomial Coefficient</vt:lpstr>
      <vt:lpstr>Multinomial coefficient</vt:lpstr>
      <vt:lpstr>Properties of multinomials</vt:lpstr>
      <vt:lpstr>Multinomial pdf</vt:lpstr>
      <vt:lpstr>Die example 1</vt:lpstr>
      <vt:lpstr>Die example 1</vt:lpstr>
      <vt:lpstr>Example 2</vt:lpstr>
      <vt:lpstr>Likelihood</vt:lpstr>
      <vt:lpstr>Log-likelihood</vt:lpstr>
      <vt:lpstr>Log-likelihood</vt:lpstr>
      <vt:lpstr>Presence-absence surveys &amp; multinomials</vt:lpstr>
      <vt:lpstr>Encounter histories for each site &amp; species</vt:lpstr>
      <vt:lpstr>Encounter history - example</vt:lpstr>
      <vt:lpstr>Encounter history - example</vt:lpstr>
      <vt:lpstr>Encounter history - example</vt:lpstr>
      <vt:lpstr>Log-likelihood example</vt:lpstr>
      <vt:lpstr>Link function in binomial</vt:lpstr>
      <vt:lpstr>Multinomial with link function</vt:lpstr>
      <vt:lpstr>But wait a minute!</vt:lpstr>
      <vt:lpstr>Is Pr(Occupancy) = Pr(Encounter)?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estimates</dc:title>
  <dc:creator>barry grand</dc:creator>
  <cp:lastModifiedBy>barry grand</cp:lastModifiedBy>
  <cp:revision>33</cp:revision>
  <dcterms:created xsi:type="dcterms:W3CDTF">2010-07-14T15:22:20Z</dcterms:created>
  <dcterms:modified xsi:type="dcterms:W3CDTF">2010-07-18T23:38:39Z</dcterms:modified>
</cp:coreProperties>
</file>