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256" r:id="rId2"/>
    <p:sldId id="257" r:id="rId3"/>
    <p:sldId id="266" r:id="rId4"/>
    <p:sldId id="258" r:id="rId5"/>
    <p:sldId id="260" r:id="rId6"/>
    <p:sldId id="269" r:id="rId7"/>
    <p:sldId id="268" r:id="rId8"/>
    <p:sldId id="261" r:id="rId9"/>
    <p:sldId id="262" r:id="rId10"/>
    <p:sldId id="263" r:id="rId11"/>
    <p:sldId id="264" r:id="rId12"/>
    <p:sldId id="265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0" autoAdjust="0"/>
    <p:restoredTop sz="86467" autoAdjust="0"/>
  </p:normalViewPr>
  <p:slideViewPr>
    <p:cSldViewPr>
      <p:cViewPr varScale="1">
        <p:scale>
          <a:sx n="84" d="100"/>
          <a:sy n="84" d="100"/>
        </p:scale>
        <p:origin x="-2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77D8F7-18D3-440E-87F4-3ECEF9A8D66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10905D2-0715-4034-94F6-CE1B69B0D51B}">
      <dgm:prSet phldrT="[Text]"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err="1" smtClean="0">
              <a:latin typeface="Symbol" pitchFamily="18" charset="2"/>
            </a:rPr>
            <a:t>y</a:t>
          </a:r>
          <a:r>
            <a:rPr lang="en-US" baseline="30000" dirty="0" err="1" smtClean="0">
              <a:latin typeface="Symbol" pitchFamily="18" charset="2"/>
            </a:rPr>
            <a:t>A</a:t>
          </a:r>
          <a:endParaRPr lang="en-US" baseline="30000" dirty="0">
            <a:latin typeface="Symbol" pitchFamily="18" charset="2"/>
          </a:endParaRPr>
        </a:p>
      </dgm:t>
    </dgm:pt>
    <dgm:pt modelId="{5D6540F3-AB38-4F0F-96DF-98DC6AC0DBB6}" type="parTrans" cxnId="{0B41A374-5B1D-42CA-92F9-09B1FF3BDCFE}">
      <dgm:prSet/>
      <dgm:spPr/>
      <dgm:t>
        <a:bodyPr/>
        <a:lstStyle/>
        <a:p>
          <a:endParaRPr lang="en-US"/>
        </a:p>
      </dgm:t>
    </dgm:pt>
    <dgm:pt modelId="{6CF097F3-4D89-4C77-8E9C-5DD2F784AAA7}" type="sibTrans" cxnId="{0B41A374-5B1D-42CA-92F9-09B1FF3BDCFE}">
      <dgm:prSet/>
      <dgm:spPr/>
      <dgm:t>
        <a:bodyPr/>
        <a:lstStyle/>
        <a:p>
          <a:endParaRPr lang="en-US"/>
        </a:p>
      </dgm:t>
    </dgm:pt>
    <dgm:pt modelId="{715366D2-7699-4E5E-847C-19B7AB3F68A5}">
      <dgm:prSet phldrT="[Text]"/>
      <dgm:spPr>
        <a:solidFill>
          <a:schemeClr val="accent3">
            <a:lumMod val="40000"/>
            <a:lumOff val="60000"/>
            <a:alpha val="50000"/>
          </a:schemeClr>
        </a:solidFill>
        <a:ln>
          <a:solidFill>
            <a:schemeClr val="accent3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dirty="0" err="1" smtClean="0">
              <a:latin typeface="Symbol" pitchFamily="18" charset="2"/>
            </a:rPr>
            <a:t>y</a:t>
          </a:r>
          <a:r>
            <a:rPr lang="en-US" baseline="30000" dirty="0" err="1" smtClean="0">
              <a:latin typeface="Symbol" pitchFamily="18" charset="2"/>
            </a:rPr>
            <a:t>B</a:t>
          </a:r>
          <a:endParaRPr lang="en-US" baseline="30000" dirty="0"/>
        </a:p>
      </dgm:t>
    </dgm:pt>
    <dgm:pt modelId="{EC90DA90-4961-4E59-AD91-5C703A300CB4}" type="parTrans" cxnId="{61AF6634-6B7D-4833-ACBD-A61318567BBF}">
      <dgm:prSet/>
      <dgm:spPr/>
      <dgm:t>
        <a:bodyPr/>
        <a:lstStyle/>
        <a:p>
          <a:endParaRPr lang="en-US"/>
        </a:p>
      </dgm:t>
    </dgm:pt>
    <dgm:pt modelId="{1774E4AC-132B-4067-B36C-8302795DF820}" type="sibTrans" cxnId="{61AF6634-6B7D-4833-ACBD-A61318567BBF}">
      <dgm:prSet/>
      <dgm:spPr/>
      <dgm:t>
        <a:bodyPr/>
        <a:lstStyle/>
        <a:p>
          <a:endParaRPr lang="en-US"/>
        </a:p>
      </dgm:t>
    </dgm:pt>
    <dgm:pt modelId="{72E51D92-940F-4E5D-A9AD-521A14D7DBDF}" type="pres">
      <dgm:prSet presAssocID="{1877D8F7-18D3-440E-87F4-3ECEF9A8D66C}" presName="compositeShape" presStyleCnt="0">
        <dgm:presLayoutVars>
          <dgm:chMax val="7"/>
          <dgm:dir/>
          <dgm:resizeHandles val="exact"/>
        </dgm:presLayoutVars>
      </dgm:prSet>
      <dgm:spPr/>
    </dgm:pt>
    <dgm:pt modelId="{49BB0E1D-68F1-4406-926F-E7B679117A02}" type="pres">
      <dgm:prSet presAssocID="{710905D2-0715-4034-94F6-CE1B69B0D51B}" presName="circ1" presStyleLbl="vennNode1" presStyleIdx="0" presStyleCnt="2"/>
      <dgm:spPr/>
      <dgm:t>
        <a:bodyPr/>
        <a:lstStyle/>
        <a:p>
          <a:endParaRPr lang="en-US"/>
        </a:p>
      </dgm:t>
    </dgm:pt>
    <dgm:pt modelId="{365FD57F-F429-466F-AD4B-F96BBD796D8A}" type="pres">
      <dgm:prSet presAssocID="{710905D2-0715-4034-94F6-CE1B69B0D51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4B665D-D702-4C9D-A394-449BE9680811}" type="pres">
      <dgm:prSet presAssocID="{715366D2-7699-4E5E-847C-19B7AB3F68A5}" presName="circ2" presStyleLbl="vennNode1" presStyleIdx="1" presStyleCnt="2"/>
      <dgm:spPr/>
      <dgm:t>
        <a:bodyPr/>
        <a:lstStyle/>
        <a:p>
          <a:endParaRPr lang="en-US"/>
        </a:p>
      </dgm:t>
    </dgm:pt>
    <dgm:pt modelId="{9EDF916A-3636-420D-AB1C-1704BDD1643C}" type="pres">
      <dgm:prSet presAssocID="{715366D2-7699-4E5E-847C-19B7AB3F68A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7A7432-161C-41B4-AE95-AD9C5BD44848}" type="presOf" srcId="{710905D2-0715-4034-94F6-CE1B69B0D51B}" destId="{49BB0E1D-68F1-4406-926F-E7B679117A02}" srcOrd="0" destOrd="0" presId="urn:microsoft.com/office/officeart/2005/8/layout/venn1"/>
    <dgm:cxn modelId="{A1B188AA-8F7A-447F-8272-1DA5AD204BA5}" type="presOf" srcId="{715366D2-7699-4E5E-847C-19B7AB3F68A5}" destId="{824B665D-D702-4C9D-A394-449BE9680811}" srcOrd="0" destOrd="0" presId="urn:microsoft.com/office/officeart/2005/8/layout/venn1"/>
    <dgm:cxn modelId="{0B41A374-5B1D-42CA-92F9-09B1FF3BDCFE}" srcId="{1877D8F7-18D3-440E-87F4-3ECEF9A8D66C}" destId="{710905D2-0715-4034-94F6-CE1B69B0D51B}" srcOrd="0" destOrd="0" parTransId="{5D6540F3-AB38-4F0F-96DF-98DC6AC0DBB6}" sibTransId="{6CF097F3-4D89-4C77-8E9C-5DD2F784AAA7}"/>
    <dgm:cxn modelId="{D7F209C5-7D94-4D6C-9123-1BAEB15FAD39}" type="presOf" srcId="{710905D2-0715-4034-94F6-CE1B69B0D51B}" destId="{365FD57F-F429-466F-AD4B-F96BBD796D8A}" srcOrd="1" destOrd="0" presId="urn:microsoft.com/office/officeart/2005/8/layout/venn1"/>
    <dgm:cxn modelId="{22B5891C-223F-47F6-B5EF-346439A5CA3B}" type="presOf" srcId="{715366D2-7699-4E5E-847C-19B7AB3F68A5}" destId="{9EDF916A-3636-420D-AB1C-1704BDD1643C}" srcOrd="1" destOrd="0" presId="urn:microsoft.com/office/officeart/2005/8/layout/venn1"/>
    <dgm:cxn modelId="{22BD4D9F-4BCD-487F-9A32-6DBBA55BE3B6}" type="presOf" srcId="{1877D8F7-18D3-440E-87F4-3ECEF9A8D66C}" destId="{72E51D92-940F-4E5D-A9AD-521A14D7DBDF}" srcOrd="0" destOrd="0" presId="urn:microsoft.com/office/officeart/2005/8/layout/venn1"/>
    <dgm:cxn modelId="{61AF6634-6B7D-4833-ACBD-A61318567BBF}" srcId="{1877D8F7-18D3-440E-87F4-3ECEF9A8D66C}" destId="{715366D2-7699-4E5E-847C-19B7AB3F68A5}" srcOrd="1" destOrd="0" parTransId="{EC90DA90-4961-4E59-AD91-5C703A300CB4}" sibTransId="{1774E4AC-132B-4067-B36C-8302795DF820}"/>
    <dgm:cxn modelId="{F5DB3BE0-7CFC-4A6F-B549-75D6C7FA5CEC}" type="presParOf" srcId="{72E51D92-940F-4E5D-A9AD-521A14D7DBDF}" destId="{49BB0E1D-68F1-4406-926F-E7B679117A02}" srcOrd="0" destOrd="0" presId="urn:microsoft.com/office/officeart/2005/8/layout/venn1"/>
    <dgm:cxn modelId="{D6C7A0F1-D159-47ED-86AD-80D8B8FC566A}" type="presParOf" srcId="{72E51D92-940F-4E5D-A9AD-521A14D7DBDF}" destId="{365FD57F-F429-466F-AD4B-F96BBD796D8A}" srcOrd="1" destOrd="0" presId="urn:microsoft.com/office/officeart/2005/8/layout/venn1"/>
    <dgm:cxn modelId="{D87039A3-5F9D-4780-8E76-CA298758D8B3}" type="presParOf" srcId="{72E51D92-940F-4E5D-A9AD-521A14D7DBDF}" destId="{824B665D-D702-4C9D-A394-449BE9680811}" srcOrd="2" destOrd="0" presId="urn:microsoft.com/office/officeart/2005/8/layout/venn1"/>
    <dgm:cxn modelId="{92BAC598-3C19-43DC-80AE-6065888EFA84}" type="presParOf" srcId="{72E51D92-940F-4E5D-A9AD-521A14D7DBDF}" destId="{9EDF916A-3636-420D-AB1C-1704BDD1643C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BB0E1D-68F1-4406-926F-E7B679117A02}">
      <dsp:nvSpPr>
        <dsp:cNvPr id="0" name=""/>
        <dsp:cNvSpPr/>
      </dsp:nvSpPr>
      <dsp:spPr>
        <a:xfrm>
          <a:off x="137159" y="340360"/>
          <a:ext cx="3383280" cy="3383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>
              <a:latin typeface="Symbol" pitchFamily="18" charset="2"/>
            </a:rPr>
            <a:t>y</a:t>
          </a:r>
          <a:r>
            <a:rPr lang="en-US" sz="6500" kern="1200" baseline="30000" dirty="0" err="1" smtClean="0">
              <a:latin typeface="Symbol" pitchFamily="18" charset="2"/>
            </a:rPr>
            <a:t>A</a:t>
          </a:r>
          <a:endParaRPr lang="en-US" sz="6500" kern="1200" baseline="30000" dirty="0">
            <a:latin typeface="Symbol" pitchFamily="18" charset="2"/>
          </a:endParaRPr>
        </a:p>
      </dsp:txBody>
      <dsp:txXfrm>
        <a:off x="609599" y="739321"/>
        <a:ext cx="1950720" cy="2585357"/>
      </dsp:txXfrm>
    </dsp:sp>
    <dsp:sp modelId="{824B665D-D702-4C9D-A394-449BE9680811}">
      <dsp:nvSpPr>
        <dsp:cNvPr id="0" name=""/>
        <dsp:cNvSpPr/>
      </dsp:nvSpPr>
      <dsp:spPr>
        <a:xfrm>
          <a:off x="2575559" y="340360"/>
          <a:ext cx="3383280" cy="3383280"/>
        </a:xfrm>
        <a:prstGeom prst="ellipse">
          <a:avLst/>
        </a:prstGeom>
        <a:solidFill>
          <a:schemeClr val="accent3">
            <a:lumMod val="40000"/>
            <a:lumOff val="60000"/>
            <a:alpha val="50000"/>
          </a:schemeClr>
        </a:solidFill>
        <a:ln w="25400" cap="flat" cmpd="sng" algn="ctr">
          <a:solidFill>
            <a:schemeClr val="accent3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>
              <a:latin typeface="Symbol" pitchFamily="18" charset="2"/>
            </a:rPr>
            <a:t>y</a:t>
          </a:r>
          <a:r>
            <a:rPr lang="en-US" sz="6500" kern="1200" baseline="30000" dirty="0" err="1" smtClean="0">
              <a:latin typeface="Symbol" pitchFamily="18" charset="2"/>
            </a:rPr>
            <a:t>B</a:t>
          </a:r>
          <a:endParaRPr lang="en-US" sz="6500" kern="1200" baseline="30000" dirty="0"/>
        </a:p>
      </dsp:txBody>
      <dsp:txXfrm>
        <a:off x="3535680" y="739321"/>
        <a:ext cx="1950720" cy="2585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3FD70-058F-4394-9F49-D53C86B2C25C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F731F-2D6B-44B8-912A-EA3948240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731F-2D6B-44B8-912A-EA3948240A8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98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981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1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981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98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98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982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9823D2-44AB-4026-87D4-AAB8F7D15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1198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982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F0FD64C-CBA2-4A4D-B8AF-47042D86B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823D2-44AB-4026-87D4-AAB8F7D15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FD64C-CBA2-4A4D-B8AF-47042D86B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823D2-44AB-4026-87D4-AAB8F7D15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FD64C-CBA2-4A4D-B8AF-47042D86B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7213" y="214313"/>
            <a:ext cx="2047875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14313"/>
            <a:ext cx="5992813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823D2-44AB-4026-87D4-AAB8F7D15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FD64C-CBA2-4A4D-B8AF-47042D86B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8193088" cy="2227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903663"/>
            <a:ext cx="8193088" cy="2228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9823D2-44AB-4026-87D4-AAB8F7D15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0FD64C-CBA2-4A4D-B8AF-47042D86B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23D2-44AB-4026-87D4-AAB8F7D15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D64C-CBA2-4A4D-B8AF-47042D86B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823D2-44AB-4026-87D4-AAB8F7D15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FD64C-CBA2-4A4D-B8AF-47042D86B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823D2-44AB-4026-87D4-AAB8F7D15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FD64C-CBA2-4A4D-B8AF-47042D86B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401955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524000"/>
            <a:ext cx="4021138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823D2-44AB-4026-87D4-AAB8F7D15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FD64C-CBA2-4A4D-B8AF-47042D86B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823D2-44AB-4026-87D4-AAB8F7D15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FD64C-CBA2-4A4D-B8AF-47042D86B4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4019550" cy="46085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524001"/>
            <a:ext cx="4021138" cy="2133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13"/>
          </p:nvPr>
        </p:nvSpPr>
        <p:spPr>
          <a:xfrm>
            <a:off x="4953000" y="3886200"/>
            <a:ext cx="4021138" cy="2209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823D2-44AB-4026-87D4-AAB8F7D15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FD64C-CBA2-4A4D-B8AF-47042D86B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823D2-44AB-4026-87D4-AAB8F7D15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FD64C-CBA2-4A4D-B8AF-47042D86B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823D2-44AB-4026-87D4-AAB8F7D15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FD64C-CBA2-4A4D-B8AF-47042D86B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823D2-44AB-4026-87D4-AAB8F7D15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FD64C-CBA2-4A4D-B8AF-47042D86B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ltGray">
          <a:xfrm>
            <a:off x="417513" y="5651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ltGray">
          <a:xfrm>
            <a:off x="800100" y="5651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ltGray">
          <a:xfrm>
            <a:off x="541338" y="9874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ltGray">
          <a:xfrm>
            <a:off x="911225" y="9874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ltGray">
          <a:xfrm>
            <a:off x="127000" y="9144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gray">
          <a:xfrm>
            <a:off x="762000" y="4572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gray">
          <a:xfrm>
            <a:off x="442913" y="12477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87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87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819308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B49823D2-44AB-4026-87D4-AAB8F7D15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1187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87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F0FD64C-CBA2-4A4D-B8AF-47042D86B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4" grpId="0" build="p" advAuto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Tahoma"/>
              </a:rPr>
              <a:t>Species interaction models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ahoma"/>
              </a:rPr>
              <a:t>Probability of encounter histories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Tahoma"/>
              </a:rPr>
              <a:t>Pr(11 11) = </a:t>
            </a:r>
            <a:r>
              <a:rPr lang="en-US" baseline="0" dirty="0" err="1" smtClean="0">
                <a:latin typeface="Symbol"/>
              </a:rPr>
              <a:t>y</a:t>
            </a:r>
            <a:r>
              <a:rPr lang="en-US" baseline="30000" dirty="0" err="1" smtClean="0">
                <a:latin typeface="Tahoma"/>
              </a:rPr>
              <a:t>AB</a:t>
            </a:r>
            <a:r>
              <a:rPr lang="en-US" baseline="0" dirty="0" smtClean="0">
                <a:latin typeface="Tahoma"/>
              </a:rPr>
              <a:t>*r</a:t>
            </a:r>
            <a:r>
              <a:rPr lang="en-US" baseline="30000" dirty="0" smtClean="0">
                <a:latin typeface="Tahoma"/>
              </a:rPr>
              <a:t>AB</a:t>
            </a:r>
            <a:r>
              <a:rPr lang="en-US" baseline="-25000" dirty="0" smtClean="0">
                <a:latin typeface="Tahoma"/>
              </a:rPr>
              <a:t>1</a:t>
            </a:r>
            <a:r>
              <a:rPr lang="en-US" baseline="0" dirty="0" smtClean="0">
                <a:latin typeface="Tahoma"/>
              </a:rPr>
              <a:t>*r</a:t>
            </a:r>
            <a:r>
              <a:rPr lang="en-US" baseline="30000" dirty="0" smtClean="0">
                <a:latin typeface="Tahoma"/>
              </a:rPr>
              <a:t>AB</a:t>
            </a:r>
            <a:r>
              <a:rPr lang="en-US" baseline="-25000" dirty="0" smtClean="0">
                <a:latin typeface="Tahoma"/>
              </a:rPr>
              <a:t>2</a:t>
            </a:r>
          </a:p>
          <a:p>
            <a:pPr marR="0" lvl="0" rtl="0"/>
            <a:endParaRPr lang="en-US" i="1" baseline="-25000" dirty="0" smtClean="0">
              <a:latin typeface="Tahoma"/>
            </a:endParaRPr>
          </a:p>
          <a:p>
            <a:pPr marR="0" lvl="0" rtl="0"/>
            <a:r>
              <a:rPr lang="es-ES" baseline="0" dirty="0" smtClean="0">
                <a:latin typeface="Tahoma"/>
              </a:rPr>
              <a:t>Pr(11 00) = </a:t>
            </a:r>
            <a:r>
              <a:rPr lang="es-ES" baseline="0" dirty="0" err="1" smtClean="0">
                <a:latin typeface="Symbol"/>
              </a:rPr>
              <a:t>y</a:t>
            </a:r>
            <a:r>
              <a:rPr lang="es-ES" baseline="30000" dirty="0" err="1" smtClean="0">
                <a:latin typeface="Tahoma"/>
              </a:rPr>
              <a:t>AB</a:t>
            </a:r>
            <a:r>
              <a:rPr lang="es-ES" baseline="0" dirty="0" smtClean="0">
                <a:latin typeface="Tahoma"/>
              </a:rPr>
              <a:t>*r</a:t>
            </a:r>
            <a:r>
              <a:rPr lang="es-ES" baseline="30000" dirty="0" smtClean="0">
                <a:latin typeface="Tahoma"/>
              </a:rPr>
              <a:t>Ab</a:t>
            </a:r>
            <a:r>
              <a:rPr lang="es-ES" baseline="-25000" dirty="0" smtClean="0">
                <a:latin typeface="Tahoma"/>
              </a:rPr>
              <a:t>1</a:t>
            </a:r>
            <a:r>
              <a:rPr lang="es-ES" baseline="0" dirty="0" smtClean="0">
                <a:latin typeface="Tahoma"/>
              </a:rPr>
              <a:t>*r</a:t>
            </a:r>
            <a:r>
              <a:rPr lang="es-ES" baseline="30000" dirty="0" smtClean="0">
                <a:latin typeface="Tahoma"/>
              </a:rPr>
              <a:t>Ab</a:t>
            </a:r>
            <a:r>
              <a:rPr lang="es-ES" baseline="-25000" dirty="0" smtClean="0">
                <a:latin typeface="Tahoma"/>
              </a:rPr>
              <a:t>2</a:t>
            </a:r>
            <a:r>
              <a:rPr lang="es-ES" baseline="0" dirty="0" smtClean="0">
                <a:latin typeface="Tahoma"/>
              </a:rPr>
              <a:t>+(</a:t>
            </a:r>
            <a:r>
              <a:rPr lang="es-ES" baseline="0" dirty="0" err="1" smtClean="0">
                <a:latin typeface="Symbol"/>
              </a:rPr>
              <a:t>y</a:t>
            </a:r>
            <a:r>
              <a:rPr lang="es-ES" baseline="30000" dirty="0" err="1" smtClean="0">
                <a:latin typeface="Tahoma"/>
              </a:rPr>
              <a:t>A</a:t>
            </a:r>
            <a:r>
              <a:rPr lang="es-ES" baseline="0" dirty="0" err="1" smtClean="0">
                <a:latin typeface="Tahoma"/>
              </a:rPr>
              <a:t>-</a:t>
            </a:r>
            <a:r>
              <a:rPr lang="es-ES" baseline="0" dirty="0" err="1" smtClean="0">
                <a:latin typeface="Symbol"/>
              </a:rPr>
              <a:t>y</a:t>
            </a:r>
            <a:r>
              <a:rPr lang="es-ES" baseline="30000" dirty="0" err="1" smtClean="0">
                <a:latin typeface="Tahoma"/>
              </a:rPr>
              <a:t>AB</a:t>
            </a:r>
            <a:r>
              <a:rPr lang="es-ES" baseline="0" dirty="0" smtClean="0">
                <a:latin typeface="Tahoma"/>
              </a:rPr>
              <a:t>)*p</a:t>
            </a:r>
            <a:r>
              <a:rPr lang="es-ES" baseline="30000" dirty="0" smtClean="0">
                <a:latin typeface="Tahoma"/>
              </a:rPr>
              <a:t>A</a:t>
            </a:r>
            <a:r>
              <a:rPr lang="es-ES" baseline="-25000" dirty="0" smtClean="0">
                <a:latin typeface="Tahoma"/>
              </a:rPr>
              <a:t>1</a:t>
            </a:r>
            <a:r>
              <a:rPr lang="es-ES" baseline="0" dirty="0" smtClean="0">
                <a:latin typeface="Tahoma"/>
              </a:rPr>
              <a:t>*p</a:t>
            </a:r>
            <a:r>
              <a:rPr lang="es-ES" baseline="30000" dirty="0" smtClean="0">
                <a:latin typeface="Tahoma"/>
              </a:rPr>
              <a:t>A</a:t>
            </a:r>
            <a:r>
              <a:rPr lang="es-ES" baseline="-25000" dirty="0" smtClean="0">
                <a:latin typeface="Tahoma"/>
              </a:rPr>
              <a:t>2</a:t>
            </a:r>
          </a:p>
          <a:p>
            <a:pPr marR="0" lvl="0" rtl="0"/>
            <a:endParaRPr lang="en-US" baseline="0" dirty="0" smtClean="0">
              <a:latin typeface="Tahoma"/>
            </a:endParaRPr>
          </a:p>
          <a:p>
            <a:pPr marL="338138" marR="0" lvl="0" indent="-338138" rtl="0"/>
            <a:r>
              <a:rPr lang="en-US" baseline="0" dirty="0" smtClean="0">
                <a:latin typeface="Tahoma"/>
              </a:rPr>
              <a:t>Pr(00 00) = </a:t>
            </a:r>
            <a:r>
              <a:rPr lang="en-US" baseline="0" dirty="0" err="1" smtClean="0">
                <a:latin typeface="Symbol"/>
              </a:rPr>
              <a:t>y</a:t>
            </a:r>
            <a:r>
              <a:rPr lang="en-US" baseline="30000" dirty="0" err="1" smtClean="0">
                <a:latin typeface="Tahoma"/>
              </a:rPr>
              <a:t>AB</a:t>
            </a:r>
            <a:r>
              <a:rPr lang="en-US" baseline="0" dirty="0" smtClean="0">
                <a:latin typeface="Tahoma"/>
              </a:rPr>
              <a:t>*p</a:t>
            </a:r>
            <a:r>
              <a:rPr lang="en-US" baseline="30000" dirty="0" smtClean="0">
                <a:latin typeface="Tahoma"/>
              </a:rPr>
              <a:t>ab</a:t>
            </a:r>
            <a:r>
              <a:rPr lang="en-US" baseline="-25000" dirty="0" smtClean="0">
                <a:latin typeface="Tahoma"/>
              </a:rPr>
              <a:t>1</a:t>
            </a:r>
            <a:r>
              <a:rPr lang="en-US" baseline="0" dirty="0" smtClean="0">
                <a:latin typeface="Tahoma"/>
              </a:rPr>
              <a:t>*r</a:t>
            </a:r>
            <a:r>
              <a:rPr lang="en-US" baseline="30000" dirty="0" smtClean="0">
                <a:latin typeface="Tahoma"/>
              </a:rPr>
              <a:t>ab</a:t>
            </a:r>
            <a:r>
              <a:rPr lang="en-US" baseline="-25000" dirty="0" smtClean="0">
                <a:latin typeface="Tahoma"/>
              </a:rPr>
              <a:t>2</a:t>
            </a:r>
            <a:br>
              <a:rPr lang="en-US" baseline="-25000" dirty="0" smtClean="0">
                <a:latin typeface="Tahoma"/>
              </a:rPr>
            </a:br>
            <a:r>
              <a:rPr lang="en-US" baseline="-25000" dirty="0" smtClean="0">
                <a:latin typeface="Tahoma"/>
              </a:rPr>
              <a:t>		</a:t>
            </a:r>
            <a:r>
              <a:rPr lang="en-US" baseline="0" dirty="0" smtClean="0">
                <a:latin typeface="Tahoma"/>
              </a:rPr>
              <a:t>+(</a:t>
            </a:r>
            <a:r>
              <a:rPr lang="en-US" baseline="0" dirty="0" err="1" smtClean="0">
                <a:latin typeface="Symbol"/>
              </a:rPr>
              <a:t>y</a:t>
            </a:r>
            <a:r>
              <a:rPr lang="en-US" baseline="30000" dirty="0" err="1" smtClean="0">
                <a:latin typeface="Tahoma"/>
              </a:rPr>
              <a:t>A</a:t>
            </a:r>
            <a:r>
              <a:rPr lang="en-US" baseline="0" dirty="0" err="1" smtClean="0">
                <a:latin typeface="Tahoma"/>
              </a:rPr>
              <a:t>-</a:t>
            </a:r>
            <a:r>
              <a:rPr lang="en-US" baseline="0" dirty="0" err="1" smtClean="0">
                <a:latin typeface="Symbol"/>
              </a:rPr>
              <a:t>y</a:t>
            </a:r>
            <a:r>
              <a:rPr lang="en-US" baseline="30000" dirty="0" err="1" smtClean="0">
                <a:latin typeface="Tahoma"/>
              </a:rPr>
              <a:t>AB</a:t>
            </a:r>
            <a:r>
              <a:rPr lang="en-US" baseline="0" dirty="0" smtClean="0">
                <a:latin typeface="Tahoma"/>
              </a:rPr>
              <a:t>)*(1-p</a:t>
            </a:r>
            <a:r>
              <a:rPr lang="en-US" baseline="30000" dirty="0" smtClean="0">
                <a:latin typeface="Tahoma"/>
              </a:rPr>
              <a:t>A</a:t>
            </a:r>
            <a:r>
              <a:rPr lang="en-US" baseline="-25000" dirty="0" smtClean="0">
                <a:latin typeface="Tahoma"/>
              </a:rPr>
              <a:t>1</a:t>
            </a:r>
            <a:r>
              <a:rPr lang="en-US" baseline="0" dirty="0" smtClean="0">
                <a:latin typeface="Tahoma"/>
              </a:rPr>
              <a:t>)*(1-p</a:t>
            </a:r>
            <a:r>
              <a:rPr lang="en-US" baseline="30000" dirty="0" smtClean="0">
                <a:latin typeface="Tahoma"/>
              </a:rPr>
              <a:t>A</a:t>
            </a:r>
            <a:r>
              <a:rPr lang="en-US" baseline="-25000" dirty="0" smtClean="0">
                <a:latin typeface="Tahoma"/>
              </a:rPr>
              <a:t>2</a:t>
            </a:r>
            <a:r>
              <a:rPr lang="en-US" baseline="0" dirty="0" smtClean="0">
                <a:latin typeface="Tahoma"/>
              </a:rPr>
              <a:t>)</a:t>
            </a:r>
            <a:br>
              <a:rPr lang="en-US" baseline="0" dirty="0" smtClean="0">
                <a:latin typeface="Tahoma"/>
              </a:rPr>
            </a:br>
            <a:r>
              <a:rPr lang="en-US" baseline="0" dirty="0" smtClean="0">
                <a:latin typeface="Tahoma"/>
              </a:rPr>
              <a:t>                +(</a:t>
            </a:r>
            <a:r>
              <a:rPr lang="en-US" baseline="0" dirty="0" err="1" smtClean="0">
                <a:latin typeface="Symbol"/>
              </a:rPr>
              <a:t>y</a:t>
            </a:r>
            <a:r>
              <a:rPr lang="en-US" baseline="30000" dirty="0" err="1" smtClean="0">
                <a:latin typeface="Tahoma"/>
              </a:rPr>
              <a:t>B</a:t>
            </a:r>
            <a:r>
              <a:rPr lang="en-US" baseline="0" dirty="0" err="1" smtClean="0">
                <a:latin typeface="Tahoma"/>
              </a:rPr>
              <a:t>-</a:t>
            </a:r>
            <a:r>
              <a:rPr lang="en-US" baseline="0" dirty="0" err="1" smtClean="0">
                <a:latin typeface="Symbol"/>
              </a:rPr>
              <a:t>y</a:t>
            </a:r>
            <a:r>
              <a:rPr lang="en-US" baseline="30000" dirty="0" err="1" smtClean="0">
                <a:latin typeface="Tahoma"/>
              </a:rPr>
              <a:t>AB</a:t>
            </a:r>
            <a:r>
              <a:rPr lang="en-US" baseline="0" dirty="0" smtClean="0">
                <a:latin typeface="Tahoma"/>
              </a:rPr>
              <a:t>)*(1-p</a:t>
            </a:r>
            <a:r>
              <a:rPr lang="en-US" baseline="30000" dirty="0" smtClean="0">
                <a:latin typeface="Tahoma"/>
              </a:rPr>
              <a:t>B</a:t>
            </a:r>
            <a:r>
              <a:rPr lang="en-US" baseline="-25000" dirty="0" smtClean="0">
                <a:latin typeface="Tahoma"/>
              </a:rPr>
              <a:t>1</a:t>
            </a:r>
            <a:r>
              <a:rPr lang="en-US" baseline="0" dirty="0" smtClean="0">
                <a:latin typeface="Tahoma"/>
              </a:rPr>
              <a:t>)*(1-p</a:t>
            </a:r>
            <a:r>
              <a:rPr lang="en-US" baseline="30000" dirty="0" smtClean="0">
                <a:latin typeface="Tahoma"/>
              </a:rPr>
              <a:t>B</a:t>
            </a:r>
            <a:r>
              <a:rPr lang="en-US" baseline="-25000" dirty="0" smtClean="0">
                <a:latin typeface="Tahoma"/>
              </a:rPr>
              <a:t>2</a:t>
            </a:r>
            <a:r>
              <a:rPr lang="en-US" baseline="0" dirty="0" smtClean="0">
                <a:latin typeface="Tahoma"/>
              </a:rPr>
              <a:t>)</a:t>
            </a:r>
            <a:br>
              <a:rPr lang="en-US" baseline="0" dirty="0" smtClean="0">
                <a:latin typeface="Tahoma"/>
              </a:rPr>
            </a:br>
            <a:r>
              <a:rPr lang="en-US" baseline="0" dirty="0" smtClean="0">
                <a:latin typeface="Tahoma"/>
              </a:rPr>
              <a:t>                +(1-</a:t>
            </a:r>
            <a:r>
              <a:rPr lang="en-US" baseline="0" dirty="0" smtClean="0">
                <a:latin typeface="Symbol"/>
              </a:rPr>
              <a:t>y</a:t>
            </a:r>
            <a:r>
              <a:rPr lang="en-US" baseline="30000" dirty="0" smtClean="0">
                <a:latin typeface="Tahoma"/>
              </a:rPr>
              <a:t>A</a:t>
            </a:r>
            <a:r>
              <a:rPr lang="en-US" baseline="0" dirty="0" smtClean="0">
                <a:latin typeface="Tahoma"/>
              </a:rPr>
              <a:t>-</a:t>
            </a:r>
            <a:r>
              <a:rPr lang="en-US" baseline="0" dirty="0" smtClean="0">
                <a:latin typeface="Symbol"/>
              </a:rPr>
              <a:t>y</a:t>
            </a:r>
            <a:r>
              <a:rPr lang="en-US" baseline="30000" dirty="0" smtClean="0">
                <a:latin typeface="Tahoma"/>
              </a:rPr>
              <a:t>B</a:t>
            </a:r>
            <a:r>
              <a:rPr lang="en-US" baseline="0" dirty="0" smtClean="0">
                <a:latin typeface="Tahoma"/>
              </a:rPr>
              <a:t>+</a:t>
            </a:r>
            <a:r>
              <a:rPr lang="en-US" baseline="0" dirty="0" smtClean="0">
                <a:latin typeface="Symbol"/>
              </a:rPr>
              <a:t>y</a:t>
            </a:r>
            <a:r>
              <a:rPr lang="en-US" baseline="30000" dirty="0" smtClean="0">
                <a:latin typeface="Tahoma"/>
              </a:rPr>
              <a:t>AB</a:t>
            </a:r>
            <a:r>
              <a:rPr lang="en-US" baseline="0" dirty="0" smtClean="0">
                <a:latin typeface="Tahoma"/>
              </a:rPr>
              <a:t>) </a:t>
            </a:r>
          </a:p>
          <a:p>
            <a:pPr marL="338138" marR="0" lvl="0" indent="-338138" rtl="0"/>
            <a:r>
              <a:rPr lang="en-US" baseline="0" dirty="0" err="1" smtClean="0">
                <a:latin typeface="Tahoma"/>
              </a:rPr>
              <a:t>Uggh</a:t>
            </a:r>
            <a:r>
              <a:rPr lang="en-US" baseline="0" dirty="0" smtClean="0">
                <a:latin typeface="Tahoma"/>
              </a:rPr>
              <a:t>!</a:t>
            </a:r>
            <a:endParaRPr lang="en-US" b="1" baseline="0" dirty="0" smtClean="0">
              <a:latin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dirty="0" smtClean="0"/>
              <a:t>Estimation &amp; </a:t>
            </a:r>
            <a:r>
              <a:rPr lang="en-US" b="1" dirty="0"/>
              <a:t>modeling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Tahoma"/>
              </a:rPr>
              <a:t>Estimate parameters (</a:t>
            </a:r>
            <a:r>
              <a:rPr lang="en-US" baseline="0" dirty="0" err="1" smtClean="0">
                <a:latin typeface="Tahoma"/>
              </a:rPr>
              <a:t>MLEs</a:t>
            </a:r>
            <a:r>
              <a:rPr lang="en-US" baseline="0" dirty="0" smtClean="0">
                <a:latin typeface="Tahoma"/>
              </a:rPr>
              <a:t>) via </a:t>
            </a:r>
            <a:r>
              <a:rPr lang="en-US" baseline="0" dirty="0" err="1" smtClean="0">
                <a:latin typeface="Tahoma"/>
              </a:rPr>
              <a:t>ln</a:t>
            </a:r>
            <a:r>
              <a:rPr lang="en-US" baseline="0" dirty="0" smtClean="0">
                <a:latin typeface="Tahoma"/>
              </a:rPr>
              <a:t>(</a:t>
            </a:r>
            <a:r>
              <a:rPr lang="en-US" baseline="0" dirty="0" smtClean="0">
                <a:latin typeface="Monotype Corsiva" pitchFamily="66" charset="0"/>
              </a:rPr>
              <a:t>L</a:t>
            </a:r>
            <a:r>
              <a:rPr lang="en-US" baseline="0" dirty="0" smtClean="0">
                <a:latin typeface="Tahoma"/>
              </a:rPr>
              <a:t>)</a:t>
            </a:r>
          </a:p>
          <a:p>
            <a:pPr marR="0" lvl="0" rtl="0"/>
            <a:r>
              <a:rPr lang="en-US" dirty="0" smtClean="0">
                <a:latin typeface="Tahoma"/>
              </a:rPr>
              <a:t>Introduce covariates via link functions</a:t>
            </a:r>
          </a:p>
          <a:p>
            <a:pPr lvl="1"/>
            <a:r>
              <a:rPr lang="en-US" baseline="0" dirty="0" smtClean="0">
                <a:latin typeface="Tahoma"/>
              </a:rPr>
              <a:t>All</a:t>
            </a:r>
            <a:r>
              <a:rPr lang="en-US" dirty="0">
                <a:latin typeface="Tahoma"/>
              </a:rPr>
              <a:t> </a:t>
            </a:r>
            <a:r>
              <a:rPr lang="en-US" dirty="0" smtClean="0">
                <a:latin typeface="Tahoma"/>
              </a:rPr>
              <a:t>parameters constrained between 0 and 1</a:t>
            </a:r>
          </a:p>
          <a:p>
            <a:pPr lvl="1"/>
            <a:r>
              <a:rPr lang="en-US" baseline="0" dirty="0" smtClean="0">
                <a:latin typeface="Tahoma"/>
              </a:rPr>
              <a:t>Usually use the </a:t>
            </a:r>
            <a:r>
              <a:rPr lang="en-US" baseline="0" dirty="0" err="1" smtClean="0">
                <a:latin typeface="Tahoma"/>
              </a:rPr>
              <a:t>logit</a:t>
            </a:r>
            <a:r>
              <a:rPr lang="en-US" baseline="0" dirty="0" smtClean="0">
                <a:latin typeface="Tahoma"/>
              </a:rPr>
              <a:t> link</a:t>
            </a:r>
          </a:p>
          <a:p>
            <a:pPr marR="0" lvl="0" rtl="0"/>
            <a:endParaRPr lang="en-US" b="1" baseline="0" dirty="0" smtClean="0">
              <a:latin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Tahoma"/>
              </a:rPr>
              <a:t>Model selection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Tahoma"/>
              </a:rPr>
              <a:t>Usually use </a:t>
            </a:r>
            <a:r>
              <a:rPr lang="en-US" baseline="0" dirty="0" err="1" smtClean="0">
                <a:latin typeface="Tahoma"/>
              </a:rPr>
              <a:t>QAICc</a:t>
            </a:r>
            <a:endParaRPr lang="en-US" baseline="0" dirty="0" smtClean="0">
              <a:latin typeface="Tahoma"/>
            </a:endParaRPr>
          </a:p>
          <a:p>
            <a:pPr lvl="1"/>
            <a:r>
              <a:rPr lang="en-US" baseline="0" dirty="0" smtClean="0">
                <a:latin typeface="Tahoma"/>
              </a:rPr>
              <a:t>Model fit via  </a:t>
            </a:r>
            <a:r>
              <a:rPr lang="en-US" baseline="0" dirty="0" smtClean="0">
                <a:latin typeface="Tahoma"/>
                <a:sym typeface="Symbol"/>
              </a:rPr>
              <a:t></a:t>
            </a:r>
            <a:r>
              <a:rPr lang="en-US" baseline="30000" dirty="0" smtClean="0">
                <a:latin typeface="Tahoma"/>
              </a:rPr>
              <a:t>2</a:t>
            </a:r>
            <a:r>
              <a:rPr lang="en-US" baseline="-25000" dirty="0" smtClean="0">
                <a:latin typeface="Tahoma"/>
              </a:rPr>
              <a:t> </a:t>
            </a:r>
            <a:r>
              <a:rPr lang="en-US" i="1" baseline="0" dirty="0" smtClean="0">
                <a:latin typeface="Tahoma"/>
              </a:rPr>
              <a:t>– </a:t>
            </a:r>
            <a:r>
              <a:rPr lang="en-US" baseline="0" dirty="0" smtClean="0">
                <a:latin typeface="Tahoma"/>
              </a:rPr>
              <a:t>not the best but it will do</a:t>
            </a:r>
          </a:p>
          <a:p>
            <a:pPr lvl="2"/>
            <a:r>
              <a:rPr lang="en-US" dirty="0" smtClean="0">
                <a:latin typeface="Tahoma"/>
              </a:rPr>
              <a:t>c-hat </a:t>
            </a:r>
            <a:r>
              <a:rPr lang="en-US" dirty="0" smtClean="0">
                <a:latin typeface="Tahoma"/>
                <a:sym typeface="Symbol"/>
              </a:rPr>
              <a:t>≈</a:t>
            </a:r>
            <a:r>
              <a:rPr lang="en-US" dirty="0">
                <a:sym typeface="Symbol"/>
              </a:rPr>
              <a:t> </a:t>
            </a: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dirty="0" err="1" smtClean="0"/>
              <a:t>df</a:t>
            </a:r>
            <a:r>
              <a:rPr lang="en-US" dirty="0" smtClean="0"/>
              <a:t> (</a:t>
            </a:r>
            <a:r>
              <a:rPr lang="en-US" dirty="0" err="1" smtClean="0"/>
              <a:t>df</a:t>
            </a:r>
            <a:r>
              <a:rPr lang="en-US" dirty="0" smtClean="0"/>
              <a:t> = degrees of freedom)</a:t>
            </a:r>
          </a:p>
          <a:p>
            <a:pPr lvl="2"/>
            <a:r>
              <a:rPr lang="en-US" dirty="0" smtClean="0">
                <a:latin typeface="Tahoma"/>
              </a:rPr>
              <a:t>biased high</a:t>
            </a:r>
          </a:p>
          <a:p>
            <a:pPr lvl="2"/>
            <a:r>
              <a:rPr lang="en-US" dirty="0" smtClean="0">
                <a:latin typeface="Tahoma"/>
              </a:rPr>
              <a:t>Could use parametric bootstrap, but not readily available</a:t>
            </a:r>
            <a:endParaRPr lang="en-US" baseline="0" dirty="0" smtClean="0">
              <a:latin typeface="Tahoma"/>
            </a:endParaRPr>
          </a:p>
          <a:p>
            <a:pPr lvl="1"/>
            <a:r>
              <a:rPr lang="en-US" baseline="0" dirty="0" smtClean="0">
                <a:latin typeface="Tahoma"/>
              </a:rPr>
              <a:t>Sample size – number of sites surveyed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Tahoma"/>
              </a:rPr>
              <a:t>Model parameterizations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baseline="0" dirty="0" smtClean="0">
                <a:latin typeface="Tahoma"/>
              </a:rPr>
              <a:t>Phi/delta parameterization</a:t>
            </a:r>
          </a:p>
          <a:p>
            <a:pPr marR="0" lvl="1" rtl="0"/>
            <a:r>
              <a:rPr lang="en-US" baseline="0" dirty="0" err="1" smtClean="0">
                <a:latin typeface="Tahoma"/>
              </a:rPr>
              <a:t>PsiA</a:t>
            </a:r>
            <a:r>
              <a:rPr lang="en-US" baseline="0" dirty="0" smtClean="0">
                <a:latin typeface="Tahoma"/>
              </a:rPr>
              <a:t> = Pr(</a:t>
            </a:r>
            <a:r>
              <a:rPr lang="en-US" baseline="0" dirty="0" err="1" smtClean="0">
                <a:latin typeface="Tahoma"/>
              </a:rPr>
              <a:t>occ</a:t>
            </a:r>
            <a:r>
              <a:rPr lang="en-US" baseline="0" dirty="0" smtClean="0">
                <a:latin typeface="Tahoma"/>
              </a:rPr>
              <a:t> by A)</a:t>
            </a:r>
          </a:p>
          <a:p>
            <a:pPr marR="0" lvl="1" rtl="0"/>
            <a:r>
              <a:rPr lang="en-US" baseline="0" dirty="0" err="1" smtClean="0">
                <a:latin typeface="Tahoma"/>
              </a:rPr>
              <a:t>PsiB</a:t>
            </a:r>
            <a:r>
              <a:rPr lang="en-US" baseline="0" dirty="0" smtClean="0">
                <a:latin typeface="Tahoma"/>
              </a:rPr>
              <a:t> = Pr(</a:t>
            </a:r>
            <a:r>
              <a:rPr lang="en-US" baseline="0" dirty="0" err="1" smtClean="0">
                <a:latin typeface="Tahoma"/>
              </a:rPr>
              <a:t>occ</a:t>
            </a:r>
            <a:r>
              <a:rPr lang="en-US" baseline="0" dirty="0" smtClean="0">
                <a:latin typeface="Tahoma"/>
              </a:rPr>
              <a:t> by B)</a:t>
            </a:r>
          </a:p>
          <a:p>
            <a:pPr marR="0" lvl="1" rtl="0"/>
            <a:r>
              <a:rPr lang="en-US" baseline="0" dirty="0" err="1" smtClean="0">
                <a:latin typeface="Tahoma"/>
              </a:rPr>
              <a:t>PsiAB</a:t>
            </a:r>
            <a:r>
              <a:rPr lang="en-US" baseline="0" dirty="0" smtClean="0">
                <a:latin typeface="Tahoma"/>
              </a:rPr>
              <a:t> = Pr(</a:t>
            </a:r>
            <a:r>
              <a:rPr lang="en-US" baseline="0" dirty="0" err="1" smtClean="0">
                <a:latin typeface="Tahoma"/>
              </a:rPr>
              <a:t>occ</a:t>
            </a:r>
            <a:r>
              <a:rPr lang="en-US" baseline="0" dirty="0" smtClean="0">
                <a:latin typeface="Tahoma"/>
              </a:rPr>
              <a:t> by A and B)</a:t>
            </a:r>
          </a:p>
          <a:p>
            <a:pPr marR="0" lvl="1" rtl="0"/>
            <a:r>
              <a:rPr lang="en-US" baseline="0" dirty="0" smtClean="0">
                <a:latin typeface="Tahoma"/>
              </a:rPr>
              <a:t>phi = </a:t>
            </a:r>
            <a:r>
              <a:rPr lang="en-US" baseline="0" dirty="0" err="1" smtClean="0">
                <a:latin typeface="Tahoma"/>
              </a:rPr>
              <a:t>PsiAB</a:t>
            </a:r>
            <a:r>
              <a:rPr lang="en-US" baseline="0" dirty="0" smtClean="0">
                <a:latin typeface="Tahoma"/>
              </a:rPr>
              <a:t>/(</a:t>
            </a:r>
            <a:r>
              <a:rPr lang="en-US" baseline="0" dirty="0" err="1" smtClean="0">
                <a:latin typeface="Tahoma"/>
              </a:rPr>
              <a:t>psiA</a:t>
            </a:r>
            <a:r>
              <a:rPr lang="en-US" baseline="0" dirty="0" smtClean="0">
                <a:latin typeface="Tahoma"/>
              </a:rPr>
              <a:t>*</a:t>
            </a:r>
            <a:r>
              <a:rPr lang="en-US" baseline="0" dirty="0" err="1" smtClean="0">
                <a:latin typeface="Tahoma"/>
              </a:rPr>
              <a:t>psiB</a:t>
            </a:r>
            <a:r>
              <a:rPr lang="en-US" baseline="0" dirty="0" smtClean="0">
                <a:latin typeface="Tahoma"/>
              </a:rPr>
              <a:t>)</a:t>
            </a:r>
          </a:p>
          <a:p>
            <a:pPr marR="0" lvl="1" rtl="0"/>
            <a:r>
              <a:rPr lang="en-US" baseline="0" dirty="0" smtClean="0">
                <a:latin typeface="Tahoma"/>
              </a:rPr>
              <a:t>to make </a:t>
            </a:r>
            <a:r>
              <a:rPr lang="en-US" baseline="0" dirty="0" err="1" smtClean="0">
                <a:latin typeface="Tahoma"/>
              </a:rPr>
              <a:t>psiA</a:t>
            </a:r>
            <a:r>
              <a:rPr lang="en-US" baseline="0" dirty="0" smtClean="0">
                <a:latin typeface="Tahoma"/>
              </a:rPr>
              <a:t> and </a:t>
            </a:r>
            <a:r>
              <a:rPr lang="en-US" baseline="0" dirty="0" err="1" smtClean="0">
                <a:latin typeface="Tahoma"/>
              </a:rPr>
              <a:t>psiB</a:t>
            </a:r>
            <a:r>
              <a:rPr lang="en-US" baseline="0" dirty="0" smtClean="0">
                <a:latin typeface="Tahoma"/>
              </a:rPr>
              <a:t> independent FIX phi to 1 and delete column from DM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Tahoma"/>
              </a:rPr>
              <a:t>Model parameterizations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baseline="0" dirty="0" err="1" smtClean="0">
                <a:latin typeface="Tahoma"/>
              </a:rPr>
              <a:t>PsiBa</a:t>
            </a:r>
            <a:r>
              <a:rPr lang="en-US" baseline="0" dirty="0" smtClean="0">
                <a:latin typeface="Tahoma"/>
              </a:rPr>
              <a:t>/</a:t>
            </a:r>
            <a:r>
              <a:rPr lang="en-US" baseline="0" dirty="0" err="1" smtClean="0">
                <a:latin typeface="Tahoma"/>
              </a:rPr>
              <a:t>rBa</a:t>
            </a:r>
            <a:r>
              <a:rPr lang="en-US" baseline="0" dirty="0" smtClean="0">
                <a:latin typeface="Tahoma"/>
              </a:rPr>
              <a:t> parameterization</a:t>
            </a:r>
          </a:p>
          <a:p>
            <a:pPr marR="0" lvl="1" rtl="0"/>
            <a:r>
              <a:rPr lang="en-US" baseline="0" dirty="0" err="1" smtClean="0">
                <a:latin typeface="Tahoma"/>
              </a:rPr>
              <a:t>PsiA</a:t>
            </a:r>
            <a:r>
              <a:rPr lang="en-US" baseline="0" dirty="0" smtClean="0">
                <a:latin typeface="Tahoma"/>
              </a:rPr>
              <a:t> = Pr(</a:t>
            </a:r>
            <a:r>
              <a:rPr lang="en-US" baseline="0" dirty="0" err="1" smtClean="0">
                <a:latin typeface="Tahoma"/>
              </a:rPr>
              <a:t>occ</a:t>
            </a:r>
            <a:r>
              <a:rPr lang="en-US" baseline="0" dirty="0" smtClean="0">
                <a:latin typeface="Tahoma"/>
              </a:rPr>
              <a:t> by A)</a:t>
            </a:r>
          </a:p>
          <a:p>
            <a:pPr marR="0" lvl="1" rtl="0"/>
            <a:r>
              <a:rPr lang="en-US" baseline="0" dirty="0" err="1" smtClean="0">
                <a:latin typeface="Tahoma"/>
              </a:rPr>
              <a:t>PsiBA</a:t>
            </a:r>
            <a:r>
              <a:rPr lang="en-US" baseline="0" dirty="0" smtClean="0">
                <a:latin typeface="Tahoma"/>
              </a:rPr>
              <a:t> = Pr(</a:t>
            </a:r>
            <a:r>
              <a:rPr lang="en-US" baseline="0" dirty="0" err="1" smtClean="0">
                <a:latin typeface="Tahoma"/>
              </a:rPr>
              <a:t>occ</a:t>
            </a:r>
            <a:r>
              <a:rPr lang="en-US" baseline="0" dirty="0" smtClean="0">
                <a:latin typeface="Tahoma"/>
              </a:rPr>
              <a:t> by B, given </a:t>
            </a:r>
            <a:r>
              <a:rPr lang="en-US" baseline="0" dirty="0" err="1" smtClean="0">
                <a:latin typeface="Tahoma"/>
              </a:rPr>
              <a:t>occ</a:t>
            </a:r>
            <a:r>
              <a:rPr lang="en-US" baseline="0" dirty="0" smtClean="0">
                <a:latin typeface="Tahoma"/>
              </a:rPr>
              <a:t> by A)</a:t>
            </a:r>
          </a:p>
          <a:p>
            <a:pPr marR="0" lvl="1" rtl="0"/>
            <a:r>
              <a:rPr lang="en-US" baseline="0" dirty="0" err="1" smtClean="0">
                <a:latin typeface="Tahoma"/>
              </a:rPr>
              <a:t>PsiBa</a:t>
            </a:r>
            <a:r>
              <a:rPr lang="en-US" baseline="0" dirty="0" smtClean="0">
                <a:latin typeface="Tahoma"/>
              </a:rPr>
              <a:t> = Pr(</a:t>
            </a:r>
            <a:r>
              <a:rPr lang="en-US" baseline="0" dirty="0" err="1" smtClean="0">
                <a:latin typeface="Tahoma"/>
              </a:rPr>
              <a:t>occ</a:t>
            </a:r>
            <a:r>
              <a:rPr lang="en-US" baseline="0" dirty="0" smtClean="0">
                <a:latin typeface="Tahoma"/>
              </a:rPr>
              <a:t> by B, given NOT </a:t>
            </a:r>
            <a:r>
              <a:rPr lang="en-US" baseline="0" dirty="0" err="1" smtClean="0">
                <a:latin typeface="Tahoma"/>
              </a:rPr>
              <a:t>occ</a:t>
            </a:r>
            <a:r>
              <a:rPr lang="en-US" baseline="0" dirty="0" smtClean="0">
                <a:latin typeface="Tahoma"/>
              </a:rPr>
              <a:t> by A)</a:t>
            </a:r>
          </a:p>
          <a:p>
            <a:pPr marR="0" lvl="1" rtl="0"/>
            <a:r>
              <a:rPr lang="en-US" baseline="0" dirty="0" smtClean="0">
                <a:latin typeface="Tahoma"/>
              </a:rPr>
              <a:t>to make </a:t>
            </a:r>
            <a:r>
              <a:rPr lang="en-US" baseline="0" dirty="0" err="1" smtClean="0">
                <a:latin typeface="Tahoma"/>
              </a:rPr>
              <a:t>psiA</a:t>
            </a:r>
            <a:r>
              <a:rPr lang="en-US" baseline="0" dirty="0" smtClean="0">
                <a:latin typeface="Tahoma"/>
              </a:rPr>
              <a:t> and </a:t>
            </a:r>
            <a:r>
              <a:rPr lang="en-US" baseline="0" dirty="0" err="1" smtClean="0">
                <a:latin typeface="Tahoma"/>
              </a:rPr>
              <a:t>psiB</a:t>
            </a:r>
            <a:r>
              <a:rPr lang="en-US" baseline="0" dirty="0" smtClean="0">
                <a:latin typeface="Tahoma"/>
              </a:rPr>
              <a:t> independent set </a:t>
            </a:r>
            <a:r>
              <a:rPr lang="en-US" baseline="0" dirty="0" err="1" smtClean="0">
                <a:latin typeface="Tahoma"/>
              </a:rPr>
              <a:t>psiBA</a:t>
            </a:r>
            <a:r>
              <a:rPr lang="en-US" baseline="0" dirty="0" smtClean="0">
                <a:latin typeface="Tahoma"/>
              </a:rPr>
              <a:t> equal to </a:t>
            </a:r>
            <a:r>
              <a:rPr lang="en-US" baseline="0" dirty="0" err="1" smtClean="0">
                <a:latin typeface="Tahoma"/>
              </a:rPr>
              <a:t>psiB</a:t>
            </a:r>
            <a:r>
              <a:rPr lang="en-US" baseline="0" dirty="0" smtClean="0">
                <a:latin typeface="Tahoma"/>
              </a:rPr>
              <a:t> in DM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Tahoma"/>
              </a:rPr>
              <a:t>Model parameterizations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baseline="0" dirty="0" smtClean="0">
                <a:latin typeface="Tahoma"/>
              </a:rPr>
              <a:t>nu/rho parameterization</a:t>
            </a:r>
          </a:p>
          <a:p>
            <a:pPr marR="0" lvl="1" rtl="0"/>
            <a:r>
              <a:rPr lang="en-US" baseline="0" dirty="0" err="1" smtClean="0">
                <a:latin typeface="Tahoma"/>
              </a:rPr>
              <a:t>PsiA</a:t>
            </a:r>
            <a:r>
              <a:rPr lang="en-US" baseline="0" dirty="0" smtClean="0">
                <a:latin typeface="Tahoma"/>
              </a:rPr>
              <a:t> = Pr(</a:t>
            </a:r>
            <a:r>
              <a:rPr lang="en-US" baseline="0" dirty="0" err="1" smtClean="0">
                <a:latin typeface="Tahoma"/>
              </a:rPr>
              <a:t>occ</a:t>
            </a:r>
            <a:r>
              <a:rPr lang="en-US" baseline="0" dirty="0" smtClean="0">
                <a:latin typeface="Tahoma"/>
              </a:rPr>
              <a:t> by A)</a:t>
            </a:r>
          </a:p>
          <a:p>
            <a:pPr marR="0" lvl="1" rtl="0"/>
            <a:r>
              <a:rPr lang="en-US" baseline="0" dirty="0" err="1" smtClean="0">
                <a:latin typeface="Tahoma"/>
              </a:rPr>
              <a:t>PsiBa</a:t>
            </a:r>
            <a:r>
              <a:rPr lang="en-US" baseline="0" dirty="0" smtClean="0">
                <a:latin typeface="Tahoma"/>
              </a:rPr>
              <a:t> = Pr(</a:t>
            </a:r>
            <a:r>
              <a:rPr lang="en-US" baseline="0" dirty="0" err="1" smtClean="0">
                <a:latin typeface="Tahoma"/>
              </a:rPr>
              <a:t>occ</a:t>
            </a:r>
            <a:r>
              <a:rPr lang="en-US" baseline="0" dirty="0" smtClean="0">
                <a:latin typeface="Tahoma"/>
              </a:rPr>
              <a:t> by B, given NOT </a:t>
            </a:r>
            <a:r>
              <a:rPr lang="en-US" baseline="0" dirty="0" err="1" smtClean="0">
                <a:latin typeface="Tahoma"/>
              </a:rPr>
              <a:t>occ</a:t>
            </a:r>
            <a:r>
              <a:rPr lang="en-US" baseline="0" dirty="0" smtClean="0">
                <a:latin typeface="Tahoma"/>
              </a:rPr>
              <a:t> by A)</a:t>
            </a:r>
          </a:p>
          <a:p>
            <a:pPr marR="0" lvl="1" rtl="0"/>
            <a:r>
              <a:rPr lang="en-US" baseline="0" dirty="0" smtClean="0">
                <a:latin typeface="Tahoma"/>
              </a:rPr>
              <a:t>nu = log-odds of how occupancy of B changes with presence of A</a:t>
            </a:r>
          </a:p>
          <a:p>
            <a:pPr marR="0" lvl="1" rtl="0"/>
            <a:r>
              <a:rPr lang="en-US" baseline="0" dirty="0" smtClean="0">
                <a:latin typeface="Tahoma"/>
              </a:rPr>
              <a:t>To make </a:t>
            </a:r>
            <a:r>
              <a:rPr lang="en-US" baseline="0" dirty="0" err="1" smtClean="0">
                <a:latin typeface="Tahoma"/>
              </a:rPr>
              <a:t>psiA</a:t>
            </a:r>
            <a:r>
              <a:rPr lang="en-US" baseline="0" dirty="0" smtClean="0">
                <a:latin typeface="Tahoma"/>
              </a:rPr>
              <a:t> and </a:t>
            </a:r>
            <a:r>
              <a:rPr lang="en-US" baseline="0" dirty="0" err="1" smtClean="0">
                <a:latin typeface="Tahoma"/>
              </a:rPr>
              <a:t>psiB</a:t>
            </a:r>
            <a:r>
              <a:rPr lang="en-US" baseline="0" dirty="0" smtClean="0">
                <a:latin typeface="Tahoma"/>
              </a:rPr>
              <a:t> fix nu = 1 and delete column in DM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Additional</a:t>
            </a:r>
            <a:r>
              <a:rPr lang="en-US" baseline="0" dirty="0" smtClean="0"/>
              <a:t> Occupancy models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(most in Presence)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Single-season mixture models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1800" dirty="0" smtClean="0"/>
              <a:t>Mackenzie et al. Ch 5.1)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Use to estimate occupancy and detection rates</a:t>
            </a:r>
          </a:p>
          <a:p>
            <a:r>
              <a:rPr lang="en-US" sz="2000" dirty="0" smtClean="0"/>
              <a:t>Same repeated presents/absence survey approach</a:t>
            </a:r>
          </a:p>
          <a:p>
            <a:r>
              <a:rPr lang="en-US" sz="2000" dirty="0" smtClean="0"/>
              <a:t>Attempt to estimate unobservable heterogeneity</a:t>
            </a:r>
          </a:p>
          <a:p>
            <a:pPr lvl="1"/>
            <a:r>
              <a:rPr lang="en-US" sz="2000" dirty="0" smtClean="0"/>
              <a:t>Covariates are observable sources</a:t>
            </a:r>
          </a:p>
          <a:p>
            <a:r>
              <a:rPr lang="en-US" sz="2000" dirty="0" smtClean="0"/>
              <a:t>Discrete mixture:</a:t>
            </a:r>
          </a:p>
          <a:p>
            <a:pPr lvl="1"/>
            <a:r>
              <a:rPr lang="en-US" sz="2000" dirty="0" smtClean="0"/>
              <a:t>Finite (small) number of sites with similar occupancy and/or detection rates</a:t>
            </a:r>
          </a:p>
          <a:p>
            <a:r>
              <a:rPr lang="en-US" sz="2000" dirty="0" smtClean="0"/>
              <a:t>Continuous mixture</a:t>
            </a:r>
          </a:p>
          <a:p>
            <a:pPr lvl="1"/>
            <a:r>
              <a:rPr lang="en-US" sz="2000" dirty="0" smtClean="0"/>
              <a:t>All sites have different occupancy and/or detection but they come from some estimable distribution</a:t>
            </a:r>
          </a:p>
          <a:p>
            <a:r>
              <a:rPr lang="en-US" sz="2000" dirty="0" smtClean="0"/>
              <a:t>Very data hungry!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Royle</a:t>
            </a:r>
            <a:r>
              <a:rPr lang="en-US" dirty="0" smtClean="0"/>
              <a:t>-Nichols abundance induced heterogeneity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err="1" smtClean="0"/>
              <a:t>Royle</a:t>
            </a:r>
            <a:r>
              <a:rPr lang="en-US" sz="2000" dirty="0" smtClean="0"/>
              <a:t>, J.A. and J.D. Nichols. 2003. </a:t>
            </a:r>
            <a:r>
              <a:rPr lang="en-US" sz="1600" dirty="0" smtClean="0"/>
              <a:t>Ecology 84(3):777-790</a:t>
            </a:r>
            <a:endParaRPr lang="en-US" sz="2000" dirty="0" smtClean="0"/>
          </a:p>
          <a:p>
            <a:r>
              <a:rPr lang="en-US" sz="2000" dirty="0" smtClean="0"/>
              <a:t>Used to estimate abundance [density] from presence-absence data</a:t>
            </a:r>
          </a:p>
          <a:p>
            <a:r>
              <a:rPr lang="en-US" sz="2000" dirty="0" smtClean="0"/>
              <a:t>Main assumptions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Distribution of animals follows a </a:t>
            </a:r>
            <a:br>
              <a:rPr lang="en-US" sz="1800" dirty="0" smtClean="0"/>
            </a:br>
            <a:r>
              <a:rPr lang="en-US" sz="1800" dirty="0" smtClean="0"/>
              <a:t>prior [Poisson] distribution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Detection probability is a function of how many animals are present </a:t>
            </a:r>
            <a:br>
              <a:rPr lang="en-US" sz="1800" dirty="0" smtClean="0"/>
            </a:br>
            <a:r>
              <a:rPr lang="en-US" sz="1800" dirty="0" smtClean="0"/>
              <a:t>(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dirty="0" smtClean="0"/>
              <a:t> = 1-(1-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800" dirty="0" smtClean="0"/>
              <a:t>)</a:t>
            </a:r>
            <a:r>
              <a:rPr lang="en-US" sz="1800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baseline="30000" dirty="0" smtClean="0"/>
              <a:t>(</a:t>
            </a:r>
            <a:r>
              <a:rPr lang="en-US" sz="1800" i="1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aseline="30000" dirty="0" smtClean="0"/>
              <a:t>).</a:t>
            </a:r>
          </a:p>
          <a:p>
            <a:r>
              <a:rPr lang="en-US" sz="2000" dirty="0" smtClean="0"/>
              <a:t>No covariates!</a:t>
            </a:r>
          </a:p>
        </p:txBody>
      </p:sp>
      <p:pic>
        <p:nvPicPr>
          <p:cNvPr id="21" name="Picture 5"/>
          <p:cNvPicPr>
            <a:picLocks noGrp="1" noChangeAspect="1" noChangeArrowheads="1"/>
          </p:cNvPicPr>
          <p:nvPr>
            <p:ph sz="half" idx="13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126278" y="3886200"/>
            <a:ext cx="367458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5328898" y="1524000"/>
            <a:ext cx="323124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Royle</a:t>
            </a:r>
            <a:r>
              <a:rPr lang="en-US" dirty="0" smtClean="0"/>
              <a:t>-N-Mixture Count (repeated count)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Royle</a:t>
            </a:r>
            <a:r>
              <a:rPr lang="en-US" dirty="0" smtClean="0"/>
              <a:t>, J.A. 2004. </a:t>
            </a:r>
            <a:br>
              <a:rPr lang="en-US" dirty="0" smtClean="0"/>
            </a:br>
            <a:r>
              <a:rPr lang="en-US" sz="1700" dirty="0" smtClean="0"/>
              <a:t>Biometrics 60, 108-115. </a:t>
            </a:r>
            <a:endParaRPr lang="en-US" dirty="0" smtClean="0"/>
          </a:p>
          <a:p>
            <a:r>
              <a:rPr lang="en-US" dirty="0" smtClean="0"/>
              <a:t>Estimates density from repeated counts</a:t>
            </a:r>
          </a:p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Spatial distribution prior distribution [Poisson distribution]</a:t>
            </a:r>
          </a:p>
          <a:p>
            <a:pPr lvl="1"/>
            <a:r>
              <a:rPr lang="en-US" dirty="0" smtClean="0"/>
              <a:t>Detection n animals at a site represents a binomial trial.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1174" y="3886200"/>
            <a:ext cx="400479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5328898" y="1524000"/>
            <a:ext cx="323124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Tahoma"/>
              </a:rPr>
              <a:t>Goal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US" dirty="0"/>
              <a:t>Determine whether a site is occupied by two different species and if they affect each others' detection and occupancy probabilities.</a:t>
            </a:r>
          </a:p>
          <a:p>
            <a:pPr marR="0" lvl="0" rtl="0"/>
            <a:r>
              <a:rPr lang="en-US" dirty="0"/>
              <a:t>Examples </a:t>
            </a:r>
          </a:p>
          <a:p>
            <a:pPr marR="0" lvl="1" rtl="0"/>
            <a:r>
              <a:rPr lang="en-US" dirty="0"/>
              <a:t>Predator-prey interactions </a:t>
            </a:r>
          </a:p>
          <a:p>
            <a:pPr marR="0" lvl="1" rtl="0"/>
            <a:r>
              <a:rPr lang="en-US" dirty="0"/>
              <a:t>Competitive exclusion</a:t>
            </a:r>
          </a:p>
          <a:p>
            <a:pPr marR="0" lvl="0" rtl="0"/>
            <a:r>
              <a:rPr lang="en-US" dirty="0"/>
              <a:t>Compares:</a:t>
            </a:r>
          </a:p>
          <a:p>
            <a:pPr marR="0" lvl="1" rtl="0"/>
            <a:r>
              <a:rPr lang="en-US" dirty="0"/>
              <a:t>Expected rates of occupancy to occupancy when another species is present</a:t>
            </a:r>
          </a:p>
          <a:p>
            <a:pPr marR="0" lvl="1" rtl="0"/>
            <a:r>
              <a:rPr lang="en-US" dirty="0"/>
              <a:t>Expected rates of detection to detection when another species is present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Single-season</a:t>
            </a:r>
            <a:r>
              <a:rPr lang="en-US" baseline="0" dirty="0" smtClean="0"/>
              <a:t> </a:t>
            </a:r>
            <a:r>
              <a:rPr lang="en-US" dirty="0" smtClean="0"/>
              <a:t>removal</a:t>
            </a:r>
            <a:r>
              <a:rPr lang="en-US" baseline="0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to single-season occupancy</a:t>
            </a:r>
          </a:p>
          <a:p>
            <a:r>
              <a:rPr lang="en-US" dirty="0" smtClean="0"/>
              <a:t>Estimates occupancy and detection</a:t>
            </a:r>
          </a:p>
          <a:p>
            <a:r>
              <a:rPr lang="en-US" dirty="0" smtClean="0"/>
              <a:t>Sites are no longer surveyed once species is detected</a:t>
            </a:r>
          </a:p>
          <a:p>
            <a:r>
              <a:rPr lang="en-US" dirty="0" smtClean="0"/>
              <a:t>More efficient – allows more sites.</a:t>
            </a:r>
          </a:p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Detection constant across surveys (not p(t))</a:t>
            </a:r>
          </a:p>
          <a:p>
            <a:r>
              <a:rPr lang="en-US" dirty="0" smtClean="0"/>
              <a:t>Allows covariates but no site interactions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Single-season</a:t>
            </a:r>
            <a:r>
              <a:rPr lang="en-US" baseline="0" dirty="0" smtClean="0"/>
              <a:t> multiple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for different survey methods</a:t>
            </a:r>
          </a:p>
          <a:p>
            <a:pPr lvl="1"/>
            <a:r>
              <a:rPr lang="en-US" dirty="0" smtClean="0"/>
              <a:t>Example large-scale and small-scale sampling</a:t>
            </a:r>
          </a:p>
          <a:p>
            <a:r>
              <a:rPr lang="en-US" dirty="0" smtClean="0"/>
              <a:t>Assumption:  if an individual is detected by one method, another is immediately available for detection by other method at that site.</a:t>
            </a:r>
          </a:p>
          <a:p>
            <a:r>
              <a:rPr lang="en-US" dirty="0" smtClean="0"/>
              <a:t>Similar to robust design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misidentification</a:t>
            </a:r>
            <a:br>
              <a:rPr lang="en-US" dirty="0" smtClean="0"/>
            </a:br>
            <a:r>
              <a:rPr lang="en-US" sz="1800" dirty="0" err="1" smtClean="0"/>
              <a:t>Royle</a:t>
            </a:r>
            <a:r>
              <a:rPr lang="en-US" sz="1800" dirty="0" smtClean="0"/>
              <a:t>, J. A., and W. Link. 2006. Ecology 87:835-841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Extends</a:t>
            </a:r>
            <a:r>
              <a:rPr lang="en-US" baseline="0" dirty="0" smtClean="0"/>
              <a:t> occupancy analysis to allow for false positives</a:t>
            </a:r>
          </a:p>
          <a:p>
            <a:r>
              <a:rPr lang="en-US" dirty="0" smtClean="0"/>
              <a:t>Similar to mixture model </a:t>
            </a:r>
          </a:p>
          <a:p>
            <a:pPr lvl="1"/>
            <a:r>
              <a:rPr lang="en-US" dirty="0" smtClean="0"/>
              <a:t>Some portion observations are false positives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MATLAB\Scripts\Occupancy_v2\graphics\map Species Richness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1527" y="1371600"/>
            <a:ext cx="4772473" cy="35814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richness occupancy</a:t>
            </a:r>
            <a:br>
              <a:rPr lang="en-US" dirty="0" smtClean="0"/>
            </a:br>
            <a:r>
              <a:rPr lang="en-US" sz="1600" dirty="0" err="1" smtClean="0"/>
              <a:t>Royle</a:t>
            </a:r>
            <a:r>
              <a:rPr lang="en-US" sz="1600" dirty="0" smtClean="0"/>
              <a:t> et al. 2006. Ecology 87:842-854.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Estimate the number and composition of species.</a:t>
            </a:r>
          </a:p>
          <a:p>
            <a:r>
              <a:rPr lang="en-US" sz="2000" dirty="0" smtClean="0"/>
              <a:t>Uses presence-absence data</a:t>
            </a:r>
          </a:p>
          <a:p>
            <a:r>
              <a:rPr lang="en-US" sz="2000" dirty="0" smtClean="0"/>
              <a:t>For each species estimates:</a:t>
            </a:r>
          </a:p>
          <a:p>
            <a:pPr lvl="1"/>
            <a:r>
              <a:rPr lang="en-US" sz="2000" dirty="0" smtClean="0"/>
              <a:t>Probability of occupancy </a:t>
            </a:r>
          </a:p>
          <a:p>
            <a:pPr lvl="1"/>
            <a:r>
              <a:rPr lang="en-US" sz="2000" dirty="0" smtClean="0"/>
              <a:t>Probability of detection</a:t>
            </a:r>
          </a:p>
          <a:p>
            <a:r>
              <a:rPr lang="en-US" sz="2000" dirty="0" smtClean="0"/>
              <a:t>For all species</a:t>
            </a:r>
          </a:p>
          <a:p>
            <a:pPr lvl="1"/>
            <a:r>
              <a:rPr lang="en-US" sz="2000" dirty="0" smtClean="0"/>
              <a:t>Mean probability of occupancy and detection</a:t>
            </a:r>
          </a:p>
          <a:p>
            <a:pPr lvl="1"/>
            <a:r>
              <a:rPr lang="en-US" sz="2000" dirty="0" smtClean="0"/>
              <a:t>Expected species richness</a:t>
            </a:r>
          </a:p>
          <a:p>
            <a:pPr lvl="1"/>
            <a:r>
              <a:rPr lang="en-US" sz="2000" dirty="0" smtClean="0"/>
              <a:t>Number of species ‘missed’</a:t>
            </a:r>
          </a:p>
          <a:p>
            <a:r>
              <a:rPr lang="en-US" sz="2000" dirty="0" smtClean="0"/>
              <a:t>Assumptions</a:t>
            </a:r>
          </a:p>
          <a:p>
            <a:pPr lvl="1"/>
            <a:r>
              <a:rPr lang="en-US" sz="2000" dirty="0" smtClean="0"/>
              <a:t>Closed to changes in population size</a:t>
            </a:r>
          </a:p>
          <a:p>
            <a:pPr lvl="1"/>
            <a:r>
              <a:rPr lang="en-US" sz="2000" dirty="0" smtClean="0"/>
              <a:t>Number of species is Poisson process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Multi-state occupancy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Occupied</a:t>
            </a:r>
            <a:r>
              <a:rPr lang="en-US" baseline="0" dirty="0" smtClean="0"/>
              <a:t> sites are classified into multiple states</a:t>
            </a:r>
          </a:p>
          <a:p>
            <a:pPr lvl="0"/>
            <a:r>
              <a:rPr lang="en-US" dirty="0" smtClean="0"/>
              <a:t>Estimates:</a:t>
            </a:r>
          </a:p>
          <a:p>
            <a:pPr lvl="1"/>
            <a:r>
              <a:rPr lang="en-US" dirty="0" smtClean="0"/>
              <a:t>Occupancy, detection and probability of state</a:t>
            </a:r>
          </a:p>
          <a:p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Some state(s) can be identified with certainty</a:t>
            </a:r>
          </a:p>
          <a:p>
            <a:pPr lvl="0"/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Breeding or non-breeding</a:t>
            </a:r>
          </a:p>
          <a:p>
            <a:pPr lvl="1"/>
            <a:r>
              <a:rPr lang="en-US" dirty="0" smtClean="0"/>
              <a:t>Occupied-breeding-probable</a:t>
            </a:r>
            <a:r>
              <a:rPr lang="en-US" baseline="0" dirty="0" smtClean="0"/>
              <a:t> breeding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Multi-season,</a:t>
            </a:r>
            <a:r>
              <a:rPr lang="en-US" sz="28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multi-state occupancy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 smtClean="0"/>
              <a:t>Estimated parameters</a:t>
            </a:r>
          </a:p>
          <a:p>
            <a:pPr lvl="2"/>
            <a:r>
              <a:rPr lang="en-US" sz="1800" dirty="0" smtClean="0"/>
              <a:t>Estimates occupancy given suitable initially</a:t>
            </a:r>
          </a:p>
          <a:p>
            <a:pPr lvl="2"/>
            <a:r>
              <a:rPr lang="en-US" sz="1800" dirty="0" smtClean="0"/>
              <a:t>Probability that site is unsuitable in season </a:t>
            </a:r>
          </a:p>
          <a:p>
            <a:pPr lvl="2"/>
            <a:r>
              <a:rPr lang="en-US" sz="1800" dirty="0" smtClean="0"/>
              <a:t>Detection given occupied</a:t>
            </a:r>
          </a:p>
          <a:p>
            <a:pPr lvl="2"/>
            <a:r>
              <a:rPr lang="en-US" sz="1800" dirty="0" smtClean="0"/>
              <a:t>Extinction given suitable each season</a:t>
            </a:r>
          </a:p>
          <a:p>
            <a:pPr lvl="2"/>
            <a:r>
              <a:rPr lang="en-US" sz="1800" dirty="0" smtClean="0"/>
              <a:t>Extinction given change from suitable to unsuitable</a:t>
            </a:r>
          </a:p>
          <a:p>
            <a:pPr lvl="2"/>
            <a:r>
              <a:rPr lang="en-US" sz="1800" dirty="0" smtClean="0"/>
              <a:t>Colonization given change from unsuitable to suitable</a:t>
            </a:r>
          </a:p>
          <a:p>
            <a:pPr lvl="2"/>
            <a:r>
              <a:rPr lang="en-US" sz="1800" dirty="0" smtClean="0"/>
              <a:t>Colonization given that suitable each season</a:t>
            </a:r>
          </a:p>
          <a:p>
            <a:pPr lvl="2"/>
            <a:r>
              <a:rPr lang="en-US" sz="1800" dirty="0" smtClean="0"/>
              <a:t>Change from suitable to unsuitable</a:t>
            </a:r>
          </a:p>
          <a:p>
            <a:pPr lvl="2"/>
            <a:r>
              <a:rPr lang="en-US" sz="1800" dirty="0" smtClean="0"/>
              <a:t>Change from unsuitable to suitable</a:t>
            </a:r>
          </a:p>
          <a:p>
            <a:pPr lvl="1"/>
            <a:r>
              <a:rPr lang="en-US" sz="2000" dirty="0" smtClean="0"/>
              <a:t>Derived parameter</a:t>
            </a:r>
          </a:p>
          <a:p>
            <a:pPr lvl="2"/>
            <a:r>
              <a:rPr lang="en-US" sz="1800" dirty="0" smtClean="0"/>
              <a:t>Remains suitable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200" dirty="0" smtClean="0"/>
              <a:t>Occupancy with spatial</a:t>
            </a:r>
            <a:r>
              <a:rPr lang="en-US" sz="2200" baseline="0" dirty="0" smtClean="0"/>
              <a:t> correlation</a:t>
            </a:r>
            <a:br>
              <a:rPr lang="en-US" sz="2200" baseline="0" dirty="0" smtClean="0"/>
            </a:br>
            <a:r>
              <a:rPr lang="en-US" sz="2200" baseline="0" dirty="0" smtClean="0"/>
              <a:t>Hines</a:t>
            </a:r>
            <a:r>
              <a:rPr lang="en-US" sz="2200" dirty="0" smtClean="0"/>
              <a:t> et al. (in press)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Estimates:</a:t>
            </a:r>
          </a:p>
          <a:p>
            <a:pPr lvl="1"/>
            <a:r>
              <a:rPr lang="en-US" dirty="0" smtClean="0"/>
              <a:t>Occupancy</a:t>
            </a:r>
          </a:p>
          <a:p>
            <a:pPr lvl="1"/>
            <a:r>
              <a:rPr lang="en-US" dirty="0" smtClean="0"/>
              <a:t>Detection</a:t>
            </a:r>
          </a:p>
          <a:p>
            <a:r>
              <a:rPr lang="en-US" dirty="0" smtClean="0"/>
              <a:t>Spatial autocorrelation biases occupancy estimates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Tahoma"/>
              </a:rPr>
              <a:t>Saturated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smtClean="0">
                <a:latin typeface="Tahoma"/>
              </a:rPr>
              <a:t>Model that perfectly fits the data.</a:t>
            </a:r>
          </a:p>
          <a:p>
            <a:pPr marR="0" lvl="0" rtl="0"/>
            <a:r>
              <a:rPr lang="en-US" baseline="0" smtClean="0">
                <a:latin typeface="Tahoma"/>
              </a:rPr>
              <a:t>Deviance = -2*</a:t>
            </a:r>
            <a:r>
              <a:rPr lang="en-US" baseline="0" smtClean="0">
                <a:latin typeface="Tahoma"/>
                <a:sym typeface="Symbol"/>
              </a:rPr>
              <a:t>ln(</a:t>
            </a:r>
            <a:r>
              <a:rPr lang="en-US" i="1" baseline="0" smtClean="0">
                <a:latin typeface="Tahoma"/>
                <a:sym typeface="Symbol"/>
              </a:rPr>
              <a:t>x</a:t>
            </a:r>
            <a:r>
              <a:rPr lang="en-US" i="1" baseline="-25000" smtClean="0">
                <a:latin typeface="Tahoma"/>
                <a:sym typeface="Symbol"/>
              </a:rPr>
              <a:t>i</a:t>
            </a:r>
            <a:r>
              <a:rPr lang="en-US" i="1" baseline="0" smtClean="0">
                <a:latin typeface="Tahoma"/>
                <a:sym typeface="Symbol"/>
              </a:rPr>
              <a:t>)</a:t>
            </a:r>
          </a:p>
          <a:p>
            <a:pPr marR="0" lvl="0" rtl="0"/>
            <a:r>
              <a:rPr lang="en-US" i="1" baseline="0" smtClean="0">
                <a:latin typeface="Tahoma"/>
              </a:rPr>
              <a:t>x</a:t>
            </a:r>
            <a:r>
              <a:rPr lang="en-US" i="1" baseline="-25000" smtClean="0">
                <a:latin typeface="Tahoma"/>
              </a:rPr>
              <a:t>i</a:t>
            </a:r>
            <a:r>
              <a:rPr lang="en-US" i="1" baseline="0" smtClean="0">
                <a:latin typeface="Tahoma"/>
              </a:rPr>
              <a:t> - proportion times of each history is observed </a:t>
            </a:r>
          </a:p>
          <a:p>
            <a:pPr marR="0" lvl="0" rtl="0"/>
            <a:r>
              <a:rPr lang="en-US" baseline="0" smtClean="0">
                <a:latin typeface="Tahoma"/>
              </a:rPr>
              <a:t> “standard” upon which all of our co-occurrence occupancy models will be judged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ahoma"/>
              </a:rPr>
              <a:t>Similarities to single season occupancy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Relates encounter histories and detection probabilities to a site.  </a:t>
            </a:r>
          </a:p>
          <a:p>
            <a:pPr marR="0" lvl="0" rtl="0"/>
            <a:r>
              <a:rPr lang="en-US" dirty="0" smtClean="0"/>
              <a:t>Occupancy is assumed closed during sampling period </a:t>
            </a:r>
          </a:p>
          <a:p>
            <a:pPr marR="0" lvl="0" rtl="0"/>
            <a:r>
              <a:rPr lang="en-US" dirty="0" smtClean="0"/>
              <a:t>Site is sampled multiple times</a:t>
            </a:r>
          </a:p>
          <a:p>
            <a:pPr marR="0" lvl="0" rtl="0"/>
            <a:r>
              <a:rPr lang="en-US" dirty="0" smtClean="0"/>
              <a:t>Encounter history is obtained for both species</a:t>
            </a:r>
          </a:p>
          <a:p>
            <a:pPr marR="0" lvl="0" rtl="0"/>
            <a:r>
              <a:rPr lang="en-US" dirty="0" smtClean="0"/>
              <a:t>Based on repeated sampling</a:t>
            </a:r>
          </a:p>
          <a:p>
            <a:pPr marR="0" lvl="1" rtl="0"/>
            <a:r>
              <a:rPr lang="en-US" dirty="0" smtClean="0"/>
              <a:t>Spatial or temporal replication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Tahoma"/>
              </a:rPr>
              <a:t>Parameters of interest – ugh!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R="0" lvl="0" rtl="0"/>
            <a:r>
              <a:rPr lang="en-US" baseline="0" dirty="0" err="1" smtClean="0">
                <a:latin typeface="Symbol"/>
              </a:rPr>
              <a:t>y</a:t>
            </a:r>
            <a:r>
              <a:rPr lang="en-US" baseline="30000" dirty="0" err="1" smtClean="0">
                <a:latin typeface="Tahoma"/>
              </a:rPr>
              <a:t>A</a:t>
            </a:r>
            <a:r>
              <a:rPr lang="en-US" baseline="0" dirty="0" smtClean="0">
                <a:latin typeface="Tahoma"/>
              </a:rPr>
              <a:t> – Probability of occupancy by species A (unconditional)</a:t>
            </a:r>
          </a:p>
          <a:p>
            <a:pPr marR="0" lvl="0" rtl="0"/>
            <a:r>
              <a:rPr lang="en-US" baseline="0" dirty="0" err="1" smtClean="0">
                <a:latin typeface="Symbol"/>
              </a:rPr>
              <a:t>y</a:t>
            </a:r>
            <a:r>
              <a:rPr lang="en-US" baseline="30000" dirty="0" err="1" smtClean="0">
                <a:latin typeface="Tahoma"/>
              </a:rPr>
              <a:t>B</a:t>
            </a:r>
            <a:r>
              <a:rPr lang="en-US" baseline="0" dirty="0" smtClean="0">
                <a:latin typeface="Tahoma"/>
              </a:rPr>
              <a:t> – Probability of occupancy by B (unconditional)</a:t>
            </a:r>
          </a:p>
          <a:p>
            <a:pPr marR="0" lvl="0" rtl="0"/>
            <a:r>
              <a:rPr lang="en-US" baseline="0" dirty="0" err="1" smtClean="0">
                <a:latin typeface="Symbol"/>
              </a:rPr>
              <a:t>y</a:t>
            </a:r>
            <a:r>
              <a:rPr lang="en-US" baseline="30000" dirty="0" err="1" smtClean="0">
                <a:latin typeface="Tahoma"/>
              </a:rPr>
              <a:t>AB</a:t>
            </a:r>
            <a:r>
              <a:rPr lang="en-US" baseline="30000" dirty="0" smtClean="0">
                <a:latin typeface="Tahoma"/>
              </a:rPr>
              <a:t> </a:t>
            </a:r>
            <a:r>
              <a:rPr lang="en-US" baseline="0" dirty="0" smtClean="0">
                <a:latin typeface="Tahoma"/>
              </a:rPr>
              <a:t>– Probability of occupancy by A &amp; B (co-occurrence)</a:t>
            </a:r>
          </a:p>
          <a:p>
            <a:pPr marR="0" lvl="0" rtl="0"/>
            <a:r>
              <a:rPr lang="en-US" i="1" baseline="0" dirty="0" smtClean="0">
                <a:latin typeface="Tahoma"/>
              </a:rPr>
              <a:t>p </a:t>
            </a:r>
            <a:r>
              <a:rPr lang="en-US" i="1" baseline="30000" dirty="0" smtClean="0">
                <a:latin typeface="Tahoma"/>
              </a:rPr>
              <a:t>A </a:t>
            </a:r>
            <a:r>
              <a:rPr lang="en-US" i="1" baseline="0" dirty="0" smtClean="0">
                <a:latin typeface="Tahoma"/>
              </a:rPr>
              <a:t>– </a:t>
            </a:r>
            <a:r>
              <a:rPr lang="en-US" baseline="0" dirty="0" smtClean="0">
                <a:latin typeface="Tahoma"/>
              </a:rPr>
              <a:t>Probability of detecting species A when only A is present </a:t>
            </a:r>
          </a:p>
          <a:p>
            <a:pPr marR="0" lvl="0" rtl="0"/>
            <a:r>
              <a:rPr lang="en-US" i="1" baseline="0" dirty="0" smtClean="0">
                <a:latin typeface="Tahoma"/>
              </a:rPr>
              <a:t>p </a:t>
            </a:r>
            <a:r>
              <a:rPr lang="en-US" i="1" baseline="30000" dirty="0" smtClean="0">
                <a:latin typeface="Tahoma"/>
              </a:rPr>
              <a:t>B</a:t>
            </a:r>
            <a:r>
              <a:rPr lang="en-US" i="1" baseline="0" dirty="0" smtClean="0">
                <a:latin typeface="Tahoma"/>
              </a:rPr>
              <a:t>– </a:t>
            </a:r>
            <a:r>
              <a:rPr lang="en-US" baseline="0" dirty="0" smtClean="0">
                <a:latin typeface="Tahoma"/>
              </a:rPr>
              <a:t>Probability of detecting species B when only B is present</a:t>
            </a:r>
          </a:p>
          <a:p>
            <a:r>
              <a:rPr lang="en-US" i="1" dirty="0" smtClean="0"/>
              <a:t>r </a:t>
            </a:r>
            <a:r>
              <a:rPr lang="en-US" i="1" baseline="30000" dirty="0" smtClean="0"/>
              <a:t>AB</a:t>
            </a:r>
            <a:r>
              <a:rPr lang="en-US" i="1" baseline="-25000" dirty="0" smtClean="0"/>
              <a:t> </a:t>
            </a:r>
            <a:r>
              <a:rPr lang="en-US" i="1" dirty="0" smtClean="0"/>
              <a:t>– </a:t>
            </a:r>
            <a:r>
              <a:rPr lang="en-US" dirty="0"/>
              <a:t>Probability of detecting species A &amp; B when both are present</a:t>
            </a:r>
          </a:p>
          <a:p>
            <a:pPr marR="0" lvl="0" rtl="0"/>
            <a:r>
              <a:rPr lang="en-US" i="1" baseline="0" dirty="0" smtClean="0">
                <a:latin typeface="Tahoma"/>
              </a:rPr>
              <a:t>r </a:t>
            </a:r>
            <a:r>
              <a:rPr lang="en-US" i="1" baseline="30000" dirty="0" err="1" smtClean="0">
                <a:latin typeface="Tahoma"/>
              </a:rPr>
              <a:t>Ab</a:t>
            </a:r>
            <a:r>
              <a:rPr lang="en-US" i="1" baseline="30000" dirty="0" smtClean="0">
                <a:latin typeface="Tahoma"/>
              </a:rPr>
              <a:t> </a:t>
            </a:r>
            <a:r>
              <a:rPr lang="en-US" i="1" baseline="0" dirty="0" smtClean="0">
                <a:latin typeface="Tahoma"/>
              </a:rPr>
              <a:t>– </a:t>
            </a:r>
            <a:r>
              <a:rPr lang="en-US" baseline="0" dirty="0" smtClean="0">
                <a:latin typeface="Tahoma"/>
              </a:rPr>
              <a:t>Probability of detecting species only A when both present</a:t>
            </a:r>
          </a:p>
          <a:p>
            <a:pPr marR="0" lvl="0" rtl="0"/>
            <a:r>
              <a:rPr lang="en-US" i="1" baseline="0" dirty="0" smtClean="0">
                <a:latin typeface="Tahoma"/>
              </a:rPr>
              <a:t>r </a:t>
            </a:r>
            <a:r>
              <a:rPr lang="en-US" i="1" baseline="30000" dirty="0" err="1" smtClean="0">
                <a:latin typeface="Tahoma"/>
              </a:rPr>
              <a:t>Ba</a:t>
            </a:r>
            <a:r>
              <a:rPr lang="en-US" i="1" dirty="0" smtClean="0">
                <a:latin typeface="Tahoma"/>
              </a:rPr>
              <a:t> </a:t>
            </a:r>
            <a:r>
              <a:rPr lang="en-US" i="1" baseline="0" dirty="0" smtClean="0">
                <a:latin typeface="Tahoma"/>
              </a:rPr>
              <a:t>– </a:t>
            </a:r>
            <a:r>
              <a:rPr lang="en-US" baseline="0" dirty="0" smtClean="0">
                <a:latin typeface="Tahoma"/>
              </a:rPr>
              <a:t>Probability of detecting species only B when both present</a:t>
            </a:r>
          </a:p>
          <a:p>
            <a:pPr lvl="0"/>
            <a:r>
              <a:rPr lang="en-US" i="1" baseline="0" dirty="0" err="1" smtClean="0">
                <a:latin typeface="Tahoma"/>
              </a:rPr>
              <a:t>r</a:t>
            </a:r>
            <a:r>
              <a:rPr lang="en-US" i="1" baseline="30000" dirty="0" err="1" smtClean="0">
                <a:latin typeface="Tahoma"/>
              </a:rPr>
              <a:t>ab</a:t>
            </a:r>
            <a:r>
              <a:rPr lang="en-US" i="1" baseline="0" dirty="0" smtClean="0">
                <a:latin typeface="Tahoma"/>
              </a:rPr>
              <a:t> – </a:t>
            </a:r>
            <a:r>
              <a:rPr lang="en-US" baseline="0" dirty="0" smtClean="0">
                <a:latin typeface="Tahoma"/>
              </a:rPr>
              <a:t>Probability of detecting NEITHER when both present</a:t>
            </a:r>
            <a:r>
              <a:rPr lang="en-US" dirty="0">
                <a:latin typeface="Tahoma"/>
              </a:rPr>
              <a:t/>
            </a:r>
            <a:br>
              <a:rPr lang="en-US" dirty="0">
                <a:latin typeface="Tahoma"/>
              </a:rPr>
            </a:br>
            <a:r>
              <a:rPr lang="en-US" dirty="0" smtClean="0">
                <a:latin typeface="Tahoma"/>
              </a:rPr>
              <a:t>	= 1 – </a:t>
            </a:r>
            <a:r>
              <a:rPr lang="en-US" i="1" dirty="0" smtClean="0"/>
              <a:t>r </a:t>
            </a:r>
            <a:r>
              <a:rPr lang="en-US" i="1" baseline="30000" dirty="0" smtClean="0"/>
              <a:t>AB</a:t>
            </a:r>
            <a:r>
              <a:rPr lang="en-US" i="1" dirty="0" smtClean="0"/>
              <a:t> – r </a:t>
            </a:r>
            <a:r>
              <a:rPr lang="en-US" i="1" baseline="30000" dirty="0" err="1" smtClean="0"/>
              <a:t>Ab</a:t>
            </a:r>
            <a:r>
              <a:rPr lang="en-US" i="1" dirty="0" smtClean="0"/>
              <a:t> – r </a:t>
            </a:r>
            <a:r>
              <a:rPr lang="en-US" i="1" baseline="30000" smtClean="0"/>
              <a:t>Ba</a:t>
            </a:r>
            <a:endParaRPr lang="en-US" baseline="0" dirty="0" smtClean="0">
              <a:latin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Many parameters = much data required!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Occupancy – Venn diagram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38600" y="3048000"/>
            <a:ext cx="10182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Symbol" pitchFamily="18" charset="2"/>
              </a:rPr>
              <a:t>y</a:t>
            </a:r>
            <a:r>
              <a:rPr lang="en-US" sz="4400" baseline="30000" dirty="0" err="1" smtClean="0"/>
              <a:t>AB</a:t>
            </a:r>
            <a:endParaRPr lang="en-US" sz="44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2956333" y="5334000"/>
            <a:ext cx="35493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Symbol" pitchFamily="18" charset="2"/>
              </a:rPr>
              <a:t>1-y</a:t>
            </a:r>
            <a:r>
              <a:rPr lang="en-US" sz="4400" baseline="30000" dirty="0" smtClean="0"/>
              <a:t>A</a:t>
            </a:r>
            <a:r>
              <a:rPr lang="en-US" sz="4400" dirty="0" smtClean="0">
                <a:latin typeface="Symbol" pitchFamily="18" charset="2"/>
              </a:rPr>
              <a:t>-y</a:t>
            </a:r>
            <a:r>
              <a:rPr lang="en-US" sz="4400" baseline="30000" dirty="0" smtClean="0"/>
              <a:t>B</a:t>
            </a:r>
            <a:r>
              <a:rPr lang="en-US" sz="4400" dirty="0" smtClean="0"/>
              <a:t>+</a:t>
            </a:r>
            <a:r>
              <a:rPr lang="en-US" sz="4400" dirty="0" smtClean="0">
                <a:latin typeface="Symbol" pitchFamily="18" charset="2"/>
              </a:rPr>
              <a:t>y</a:t>
            </a:r>
            <a:r>
              <a:rPr lang="en-US" sz="4400" baseline="30000" dirty="0" smtClean="0"/>
              <a:t>AB</a:t>
            </a:r>
            <a:endParaRPr lang="en-US" sz="4400" baseline="30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ahoma"/>
              </a:rPr>
              <a:t>Occupancy parameters – 4 states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baseline="0" dirty="0" err="1" smtClean="0">
                <a:latin typeface="Symbol"/>
              </a:rPr>
              <a:t>y</a:t>
            </a:r>
            <a:r>
              <a:rPr lang="en-US" baseline="30000" dirty="0" err="1" smtClean="0">
                <a:latin typeface="Tahoma"/>
              </a:rPr>
              <a:t>A</a:t>
            </a:r>
            <a:r>
              <a:rPr lang="en-US" baseline="0" dirty="0" smtClean="0">
                <a:latin typeface="Tahoma"/>
              </a:rPr>
              <a:t> – Probability of occupancy by species A (unconditional)</a:t>
            </a:r>
          </a:p>
          <a:p>
            <a:pPr marR="0" lvl="0" rtl="0"/>
            <a:r>
              <a:rPr lang="en-US" baseline="0" dirty="0" err="1" smtClean="0">
                <a:latin typeface="Symbol"/>
              </a:rPr>
              <a:t>y</a:t>
            </a:r>
            <a:r>
              <a:rPr lang="en-US" baseline="30000" dirty="0" err="1" smtClean="0">
                <a:latin typeface="Tahoma"/>
              </a:rPr>
              <a:t>B</a:t>
            </a:r>
            <a:r>
              <a:rPr lang="en-US" baseline="0" dirty="0" smtClean="0">
                <a:latin typeface="Tahoma"/>
              </a:rPr>
              <a:t> – Probability of occupancy by B (unconditional)</a:t>
            </a:r>
          </a:p>
          <a:p>
            <a:pPr marR="0" lvl="0" rtl="0"/>
            <a:r>
              <a:rPr lang="en-US" baseline="0" dirty="0" err="1" smtClean="0">
                <a:latin typeface="Symbol"/>
              </a:rPr>
              <a:t>y</a:t>
            </a:r>
            <a:r>
              <a:rPr lang="en-US" baseline="30000" dirty="0" err="1" smtClean="0">
                <a:latin typeface="Tahoma"/>
              </a:rPr>
              <a:t>AB</a:t>
            </a:r>
            <a:r>
              <a:rPr lang="en-US" baseline="0" dirty="0" smtClean="0">
                <a:latin typeface="Tahoma"/>
              </a:rPr>
              <a:t> – Probability of occupancy by A &amp; B (co-occurrence)</a:t>
            </a:r>
          </a:p>
          <a:p>
            <a:pPr marR="0" lvl="0" rtl="0"/>
            <a:r>
              <a:rPr lang="en-US" baseline="0" dirty="0" smtClean="0">
                <a:latin typeface="Tahoma"/>
              </a:rPr>
              <a:t>Could estimate  </a:t>
            </a:r>
            <a:r>
              <a:rPr lang="en-US" baseline="0" dirty="0" err="1" smtClean="0">
                <a:latin typeface="Symbol"/>
              </a:rPr>
              <a:t>y</a:t>
            </a:r>
            <a:r>
              <a:rPr lang="en-US" baseline="30000" dirty="0" err="1" smtClean="0">
                <a:latin typeface="Tahoma"/>
              </a:rPr>
              <a:t>AB</a:t>
            </a:r>
            <a:r>
              <a:rPr lang="en-US" baseline="-25000" dirty="0" smtClean="0">
                <a:latin typeface="Tahoma"/>
              </a:rPr>
              <a:t> = </a:t>
            </a:r>
            <a:r>
              <a:rPr lang="en-US" baseline="0" dirty="0" err="1" smtClean="0">
                <a:latin typeface="Symbol"/>
              </a:rPr>
              <a:t>y</a:t>
            </a:r>
            <a:r>
              <a:rPr lang="en-US" baseline="30000" dirty="0" err="1" smtClean="0">
                <a:latin typeface="Tahoma"/>
              </a:rPr>
              <a:t>A</a:t>
            </a:r>
            <a:r>
              <a:rPr lang="en-US" baseline="0" dirty="0" smtClean="0">
                <a:latin typeface="Symbol"/>
              </a:rPr>
              <a:t> </a:t>
            </a:r>
            <a:r>
              <a:rPr lang="en-US" baseline="0" dirty="0" err="1" smtClean="0">
                <a:latin typeface="Symbol"/>
              </a:rPr>
              <a:t>y</a:t>
            </a:r>
            <a:r>
              <a:rPr lang="en-US" baseline="30000" dirty="0" err="1" smtClean="0">
                <a:latin typeface="Tahoma"/>
              </a:rPr>
              <a:t>B</a:t>
            </a:r>
            <a:r>
              <a:rPr lang="en-US" baseline="30000" dirty="0" smtClean="0">
                <a:latin typeface="Tahoma"/>
              </a:rPr>
              <a:t> </a:t>
            </a:r>
            <a:r>
              <a:rPr lang="en-US" baseline="0" dirty="0" smtClean="0">
                <a:latin typeface="Tahoma"/>
              </a:rPr>
              <a:t>if no interaction</a:t>
            </a:r>
          </a:p>
          <a:p>
            <a:pPr marR="0" lvl="0" rtl="0"/>
            <a:r>
              <a:rPr lang="en-US" baseline="0" dirty="0" smtClean="0">
                <a:latin typeface="Tahoma"/>
              </a:rPr>
              <a:t>Interaction estimated by:  </a:t>
            </a:r>
            <a:r>
              <a:rPr lang="en-US" baseline="0" dirty="0" smtClean="0">
                <a:latin typeface="Symbol"/>
                <a:sym typeface="Symbol"/>
              </a:rPr>
              <a:t></a:t>
            </a:r>
            <a:r>
              <a:rPr lang="en-US" baseline="0" dirty="0" smtClean="0">
                <a:latin typeface="Symbol"/>
              </a:rPr>
              <a:t> </a:t>
            </a:r>
            <a:r>
              <a:rPr lang="en-US" baseline="0" dirty="0" smtClean="0">
                <a:latin typeface="Comic Sans MS"/>
              </a:rPr>
              <a:t>= </a:t>
            </a:r>
            <a:r>
              <a:rPr lang="en-US" baseline="0" dirty="0" smtClean="0">
                <a:latin typeface="Comic Sans MS"/>
                <a:sym typeface="Symbol"/>
              </a:rPr>
              <a:t></a:t>
            </a:r>
            <a:r>
              <a:rPr lang="en-US" baseline="30000" dirty="0" smtClean="0">
                <a:latin typeface="Tahoma"/>
                <a:sym typeface="Symbol"/>
              </a:rPr>
              <a:t>AB</a:t>
            </a:r>
            <a:r>
              <a:rPr lang="en-US" baseline="0" dirty="0" smtClean="0">
                <a:latin typeface="Comic Sans MS"/>
                <a:sym typeface="Symbol"/>
              </a:rPr>
              <a:t>/(</a:t>
            </a:r>
            <a:r>
              <a:rPr lang="en-US" baseline="30000" dirty="0" err="1" smtClean="0">
                <a:latin typeface="Tahoma"/>
                <a:sym typeface="Symbol"/>
              </a:rPr>
              <a:t>A</a:t>
            </a:r>
            <a:r>
              <a:rPr lang="en-US" baseline="0" dirty="0" err="1" smtClean="0">
                <a:latin typeface="Comic Sans MS"/>
                <a:sym typeface="Symbol"/>
              </a:rPr>
              <a:t></a:t>
            </a:r>
            <a:r>
              <a:rPr lang="en-US" baseline="30000" dirty="0" err="1" smtClean="0">
                <a:latin typeface="Tahoma"/>
                <a:sym typeface="Symbol"/>
              </a:rPr>
              <a:t>B</a:t>
            </a:r>
            <a:r>
              <a:rPr lang="en-US" baseline="0" dirty="0" smtClean="0">
                <a:latin typeface="Comic Sans MS"/>
                <a:sym typeface="Symbol"/>
              </a:rPr>
              <a:t>)</a:t>
            </a:r>
          </a:p>
          <a:p>
            <a:pPr lvl="1"/>
            <a:r>
              <a:rPr lang="en-US" baseline="0" dirty="0" smtClean="0">
                <a:latin typeface="Symbol"/>
                <a:sym typeface="Symbol"/>
              </a:rPr>
              <a:t></a:t>
            </a:r>
            <a:r>
              <a:rPr lang="en-US" baseline="0" dirty="0" smtClean="0">
                <a:latin typeface="Symbol"/>
              </a:rPr>
              <a:t> &lt; 1 - </a:t>
            </a:r>
            <a:r>
              <a:rPr lang="en-US" baseline="0" dirty="0" smtClean="0">
                <a:latin typeface="Tahoma"/>
              </a:rPr>
              <a:t>avoidance (less frequent than expected)</a:t>
            </a:r>
          </a:p>
          <a:p>
            <a:pPr lvl="1"/>
            <a:r>
              <a:rPr lang="en-US" baseline="0" dirty="0" smtClean="0">
                <a:latin typeface="Symbol"/>
                <a:sym typeface="Symbol"/>
              </a:rPr>
              <a:t></a:t>
            </a:r>
            <a:r>
              <a:rPr lang="en-US" baseline="0" dirty="0" smtClean="0">
                <a:latin typeface="Symbol"/>
              </a:rPr>
              <a:t> &gt; 1 - </a:t>
            </a:r>
            <a:r>
              <a:rPr lang="en-US" baseline="0" dirty="0" smtClean="0">
                <a:latin typeface="Tahoma"/>
              </a:rPr>
              <a:t>convergence (more frequent than expected)</a:t>
            </a:r>
          </a:p>
          <a:p>
            <a:pPr marR="0" lvl="0" rtl="0"/>
            <a:r>
              <a:rPr lang="en-US" baseline="0" dirty="0" smtClean="0">
                <a:latin typeface="Tahoma"/>
              </a:rPr>
              <a:t>4</a:t>
            </a:r>
            <a:r>
              <a:rPr lang="en-US" baseline="30000" dirty="0" smtClean="0">
                <a:latin typeface="Tahoma"/>
              </a:rPr>
              <a:t>th</a:t>
            </a:r>
            <a:r>
              <a:rPr lang="en-US" baseline="0" dirty="0" smtClean="0">
                <a:latin typeface="Tahoma"/>
              </a:rPr>
              <a:t> State – absence of both species</a:t>
            </a:r>
            <a:r>
              <a:rPr lang="en-US" baseline="0" dirty="0" smtClean="0">
                <a:latin typeface="Comic Sans MS"/>
              </a:rPr>
              <a:t> – 1-</a:t>
            </a:r>
            <a:r>
              <a:rPr lang="en-US" baseline="0" dirty="0" smtClean="0">
                <a:latin typeface="Symbol"/>
              </a:rPr>
              <a:t>y</a:t>
            </a:r>
            <a:r>
              <a:rPr lang="en-US" baseline="30000" dirty="0" smtClean="0">
                <a:latin typeface="Tahoma"/>
              </a:rPr>
              <a:t>A</a:t>
            </a:r>
            <a:r>
              <a:rPr lang="en-US" baseline="0" dirty="0" smtClean="0">
                <a:latin typeface="Comic Sans MS"/>
              </a:rPr>
              <a:t>-</a:t>
            </a:r>
            <a:r>
              <a:rPr lang="en-US" baseline="0" dirty="0" smtClean="0">
                <a:latin typeface="Symbol"/>
              </a:rPr>
              <a:t>y</a:t>
            </a:r>
            <a:r>
              <a:rPr lang="en-US" baseline="30000" dirty="0" smtClean="0">
                <a:latin typeface="Tahoma"/>
              </a:rPr>
              <a:t>B</a:t>
            </a:r>
            <a:r>
              <a:rPr lang="en-US" baseline="0" dirty="0" smtClean="0">
                <a:latin typeface="Comic Sans MS"/>
              </a:rPr>
              <a:t>+</a:t>
            </a:r>
            <a:r>
              <a:rPr lang="en-US" baseline="0" dirty="0" smtClean="0">
                <a:latin typeface="Symbol"/>
              </a:rPr>
              <a:t>y</a:t>
            </a:r>
            <a:r>
              <a:rPr lang="en-US" baseline="30000" dirty="0" smtClean="0">
                <a:latin typeface="Tahoma"/>
              </a:rPr>
              <a:t>AB</a:t>
            </a:r>
            <a:endParaRPr lang="en-US" b="1" baseline="30000" dirty="0" smtClean="0">
              <a:latin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Tahoma"/>
              </a:rPr>
              <a:t>Detection parameters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baseline="0" dirty="0" smtClean="0">
                <a:latin typeface="Tahoma"/>
              </a:rPr>
              <a:t>Given both species are present 4 possibilities:</a:t>
            </a:r>
          </a:p>
          <a:p>
            <a:pPr marR="0" lvl="1" rtl="0"/>
            <a:r>
              <a:rPr lang="en-US" baseline="0" dirty="0" smtClean="0">
                <a:latin typeface="Tahoma"/>
              </a:rPr>
              <a:t>Detecting species A only – </a:t>
            </a:r>
            <a:r>
              <a:rPr lang="en-US" i="1" baseline="0" dirty="0" smtClean="0">
                <a:latin typeface="Tahoma"/>
              </a:rPr>
              <a:t>r </a:t>
            </a:r>
            <a:r>
              <a:rPr lang="en-US" i="1" baseline="30000" dirty="0" err="1" smtClean="0">
                <a:latin typeface="Tahoma"/>
              </a:rPr>
              <a:t>bA</a:t>
            </a:r>
            <a:endParaRPr lang="en-US" i="1" baseline="-25000" dirty="0" smtClean="0">
              <a:latin typeface="Tahoma"/>
            </a:endParaRPr>
          </a:p>
          <a:p>
            <a:pPr marR="0" lvl="1" rtl="0"/>
            <a:r>
              <a:rPr lang="en-US" baseline="0" dirty="0" smtClean="0">
                <a:latin typeface="Tahoma"/>
              </a:rPr>
              <a:t>Detecting species B only </a:t>
            </a:r>
            <a:r>
              <a:rPr lang="en-US" i="1" baseline="0" dirty="0" smtClean="0">
                <a:latin typeface="Tahoma"/>
              </a:rPr>
              <a:t>r </a:t>
            </a:r>
            <a:r>
              <a:rPr lang="en-US" i="1" baseline="30000" dirty="0" err="1" smtClean="0">
                <a:latin typeface="Tahoma"/>
              </a:rPr>
              <a:t>Ba</a:t>
            </a:r>
            <a:endParaRPr lang="en-US" baseline="0" dirty="0" smtClean="0">
              <a:latin typeface="Tahoma"/>
            </a:endParaRPr>
          </a:p>
          <a:p>
            <a:pPr lvl="1"/>
            <a:r>
              <a:rPr lang="en-US" i="1" baseline="0" dirty="0" smtClean="0">
                <a:latin typeface="Tahoma"/>
              </a:rPr>
              <a:t>r </a:t>
            </a:r>
            <a:r>
              <a:rPr lang="en-US" i="1" baseline="30000" dirty="0" smtClean="0">
                <a:latin typeface="Tahoma"/>
              </a:rPr>
              <a:t>AB</a:t>
            </a:r>
            <a:r>
              <a:rPr lang="en-US" i="1" baseline="0" dirty="0" smtClean="0">
                <a:latin typeface="Tahoma"/>
              </a:rPr>
              <a:t> – </a:t>
            </a:r>
            <a:r>
              <a:rPr lang="en-US" baseline="0" dirty="0" smtClean="0">
                <a:latin typeface="Tahoma"/>
              </a:rPr>
              <a:t>Probability of detecting species A &amp; B</a:t>
            </a:r>
          </a:p>
          <a:p>
            <a:pPr lvl="1"/>
            <a:r>
              <a:rPr lang="en-US" i="1" baseline="0" dirty="0" smtClean="0">
                <a:latin typeface="Tahoma"/>
              </a:rPr>
              <a:t>r </a:t>
            </a:r>
            <a:r>
              <a:rPr lang="en-US" i="1" baseline="30000" dirty="0" err="1" smtClean="0">
                <a:latin typeface="Tahoma"/>
              </a:rPr>
              <a:t>ab</a:t>
            </a:r>
            <a:r>
              <a:rPr lang="en-US" i="1" baseline="0" dirty="0" smtClean="0">
                <a:latin typeface="Tahoma"/>
              </a:rPr>
              <a:t> – </a:t>
            </a:r>
            <a:r>
              <a:rPr lang="en-US" baseline="0" dirty="0" smtClean="0">
                <a:latin typeface="Tahoma"/>
              </a:rPr>
              <a:t>Probability of detecting NEITHER species </a:t>
            </a:r>
            <a:br>
              <a:rPr lang="en-US" baseline="0" dirty="0" smtClean="0">
                <a:latin typeface="Tahoma"/>
              </a:rPr>
            </a:br>
            <a:r>
              <a:rPr lang="en-US" baseline="0" dirty="0" smtClean="0">
                <a:latin typeface="Tahoma"/>
              </a:rPr>
              <a:t>	1 - (</a:t>
            </a:r>
            <a:r>
              <a:rPr lang="en-US" i="1" baseline="0" dirty="0" smtClean="0">
                <a:latin typeface="Tahoma"/>
              </a:rPr>
              <a:t>r </a:t>
            </a:r>
            <a:r>
              <a:rPr lang="en-US" i="1" baseline="30000" dirty="0" err="1" smtClean="0">
                <a:latin typeface="Tahoma"/>
              </a:rPr>
              <a:t>Ab</a:t>
            </a:r>
            <a:r>
              <a:rPr lang="en-US" i="1" baseline="0" dirty="0" smtClean="0">
                <a:latin typeface="Tahoma"/>
              </a:rPr>
              <a:t>-</a:t>
            </a:r>
            <a:r>
              <a:rPr lang="en-US" i="1" dirty="0" smtClean="0">
                <a:latin typeface="Tahoma"/>
              </a:rPr>
              <a:t> </a:t>
            </a:r>
            <a:r>
              <a:rPr lang="en-US" i="1" baseline="0" dirty="0" err="1" smtClean="0">
                <a:latin typeface="Tahoma"/>
              </a:rPr>
              <a:t>r</a:t>
            </a:r>
            <a:r>
              <a:rPr lang="en-US" i="1" baseline="30000" dirty="0" err="1" smtClean="0">
                <a:latin typeface="Tahoma"/>
              </a:rPr>
              <a:t>aB</a:t>
            </a:r>
            <a:r>
              <a:rPr lang="en-US" i="1" baseline="30000" dirty="0" smtClean="0">
                <a:latin typeface="Tahoma"/>
              </a:rPr>
              <a:t> </a:t>
            </a:r>
            <a:r>
              <a:rPr lang="en-US" i="1" baseline="0" dirty="0" smtClean="0">
                <a:latin typeface="Tahoma"/>
              </a:rPr>
              <a:t>– r </a:t>
            </a:r>
            <a:r>
              <a:rPr lang="en-US" i="1" baseline="30000" dirty="0" smtClean="0">
                <a:latin typeface="Tahoma"/>
              </a:rPr>
              <a:t>AB </a:t>
            </a:r>
            <a:r>
              <a:rPr lang="en-US" baseline="0" dirty="0" smtClean="0">
                <a:latin typeface="Tahoma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WildPop3</Template>
  <TotalTime>215</TotalTime>
  <Words>1047</Words>
  <Application>Microsoft Office PowerPoint</Application>
  <PresentationFormat>On-screen Show (4:3)</PresentationFormat>
  <Paragraphs>198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Blends</vt:lpstr>
      <vt:lpstr>Species interaction models</vt:lpstr>
      <vt:lpstr>Goal </vt:lpstr>
      <vt:lpstr>Saturated model</vt:lpstr>
      <vt:lpstr>Similarities to single season occupancy </vt:lpstr>
      <vt:lpstr>Parameters of interest – ugh!</vt:lpstr>
      <vt:lpstr>Many parameters = much data required!</vt:lpstr>
      <vt:lpstr>Occupancy – Venn diagram</vt:lpstr>
      <vt:lpstr>Occupancy parameters – 4 states </vt:lpstr>
      <vt:lpstr>Detection parameters </vt:lpstr>
      <vt:lpstr>Probability of encounter histories</vt:lpstr>
      <vt:lpstr>Estimation &amp; modeling</vt:lpstr>
      <vt:lpstr>Model selection</vt:lpstr>
      <vt:lpstr>Model parameterizations</vt:lpstr>
      <vt:lpstr>Model parameterizations</vt:lpstr>
      <vt:lpstr>Model parameterizations</vt:lpstr>
      <vt:lpstr>Additional Occupancy models </vt:lpstr>
      <vt:lpstr>Single-season mixture models  (Mackenzie et al. Ch 5.1)</vt:lpstr>
      <vt:lpstr>Royle-Nichols abundance induced heterogeneity</vt:lpstr>
      <vt:lpstr>Royle-N-Mixture Count (repeated count) Model</vt:lpstr>
      <vt:lpstr>Single-season removal model</vt:lpstr>
      <vt:lpstr>Single-season multiple method</vt:lpstr>
      <vt:lpstr>Species misidentification Royle, J. A., and W. Link. 2006. Ecology 87:835-841</vt:lpstr>
      <vt:lpstr>Species richness occupancy Royle et al. 2006. Ecology 87:842-854.</vt:lpstr>
      <vt:lpstr>Multi-state occupancy</vt:lpstr>
      <vt:lpstr>Multi-season, multi-state occupancy</vt:lpstr>
      <vt:lpstr>Occupancy with spatial correlation Hines et al. (in press)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Species interaction models</dc:title>
  <dc:creator>barry grand</dc:creator>
  <cp:lastModifiedBy>barry grand</cp:lastModifiedBy>
  <cp:revision>17</cp:revision>
  <dcterms:created xsi:type="dcterms:W3CDTF">2010-07-25T22:52:55Z</dcterms:created>
  <dcterms:modified xsi:type="dcterms:W3CDTF">2010-07-29T15:38:55Z</dcterms:modified>
</cp:coreProperties>
</file>